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1" r:id="rId3"/>
    <p:sldId id="289" r:id="rId4"/>
    <p:sldId id="301" r:id="rId5"/>
    <p:sldId id="312" r:id="rId6"/>
    <p:sldId id="292" r:id="rId7"/>
    <p:sldId id="337" r:id="rId8"/>
    <p:sldId id="293" r:id="rId9"/>
    <p:sldId id="294" r:id="rId10"/>
    <p:sldId id="302" r:id="rId11"/>
    <p:sldId id="314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0" r:id="rId21"/>
    <p:sldId id="305" r:id="rId22"/>
    <p:sldId id="290" r:id="rId23"/>
    <p:sldId id="322" r:id="rId24"/>
    <p:sldId id="329" r:id="rId25"/>
    <p:sldId id="335" r:id="rId26"/>
    <p:sldId id="332" r:id="rId27"/>
    <p:sldId id="333" r:id="rId28"/>
    <p:sldId id="334" r:id="rId29"/>
    <p:sldId id="338" r:id="rId30"/>
    <p:sldId id="296" r:id="rId3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>
        <p:scale>
          <a:sx n="58" d="100"/>
          <a:sy n="58" d="100"/>
        </p:scale>
        <p:origin x="-122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4260"/>
    </p:cViewPr>
  </p:sorterViewPr>
  <p:notesViewPr>
    <p:cSldViewPr>
      <p:cViewPr varScale="1">
        <p:scale>
          <a:sx n="55" d="100"/>
          <a:sy n="55" d="100"/>
        </p:scale>
        <p:origin x="-2664" y="-9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srahjb2\Local%20Settings\Temp\CCESDMarginalsData__JenniferBuckley_07082013_1317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1400" b="1" i="0" u="none" strike="noStrike" baseline="0"/>
              <a:t>A man's job is to earn money; a woman's job is to look after the home and family?</a:t>
            </a:r>
            <a:endParaRPr lang="en-GB" sz="1400"/>
          </a:p>
        </c:rich>
      </c:tx>
      <c:layout>
        <c:manualLayout>
          <c:xMode val="edge"/>
          <c:yMode val="edge"/>
          <c:x val="9.6831932705660471E-4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CCESDMarginalsData__JenniferBuc!$A$12</c:f>
              <c:strCache>
                <c:ptCount val="1"/>
                <c:pt idx="0">
                  <c:v>Agree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CCESDMarginalsData__JenniferBuc!$B$11:$K$11</c:f>
              <c:numCache>
                <c:formatCode>General</c:formatCode>
                <c:ptCount val="10"/>
                <c:pt idx="0">
                  <c:v>1984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1994</c:v>
                </c:pt>
                <c:pt idx="7">
                  <c:v>1998</c:v>
                </c:pt>
                <c:pt idx="8">
                  <c:v>2002</c:v>
                </c:pt>
                <c:pt idx="9">
                  <c:v>2008</c:v>
                </c:pt>
              </c:numCache>
            </c:numRef>
          </c:cat>
          <c:val>
            <c:numRef>
              <c:f>CCESDMarginalsData__JenniferBuc!$B$12:$K$12</c:f>
              <c:numCache>
                <c:formatCode>0.00%</c:formatCode>
                <c:ptCount val="10"/>
                <c:pt idx="0">
                  <c:v>0.43200000000000038</c:v>
                </c:pt>
                <c:pt idx="1">
                  <c:v>0.47800000000000031</c:v>
                </c:pt>
                <c:pt idx="2">
                  <c:v>0.28600000000000031</c:v>
                </c:pt>
                <c:pt idx="3">
                  <c:v>0.28600000000000031</c:v>
                </c:pt>
                <c:pt idx="4">
                  <c:v>0.25800000000000001</c:v>
                </c:pt>
                <c:pt idx="5">
                  <c:v>0.33200000000000057</c:v>
                </c:pt>
                <c:pt idx="6">
                  <c:v>0.24200000000000021</c:v>
                </c:pt>
                <c:pt idx="7">
                  <c:v>0.18600000000000025</c:v>
                </c:pt>
                <c:pt idx="8">
                  <c:v>0.17600000000000021</c:v>
                </c:pt>
                <c:pt idx="9">
                  <c:v>0.16800000000000012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CCESDMarginalsData__JenniferBuc!$A$13</c:f>
              <c:strCache>
                <c:ptCount val="1"/>
                <c:pt idx="0">
                  <c:v>Neither</c:v>
                </c:pt>
              </c:strCache>
            </c:strRef>
          </c:tx>
          <c:marker>
            <c:symbol val="none"/>
          </c:marker>
          <c:cat>
            <c:numRef>
              <c:f>CCESDMarginalsData__JenniferBuc!$B$11:$K$11</c:f>
              <c:numCache>
                <c:formatCode>General</c:formatCode>
                <c:ptCount val="10"/>
                <c:pt idx="0">
                  <c:v>1984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1994</c:v>
                </c:pt>
                <c:pt idx="7">
                  <c:v>1998</c:v>
                </c:pt>
                <c:pt idx="8">
                  <c:v>2002</c:v>
                </c:pt>
                <c:pt idx="9">
                  <c:v>2008</c:v>
                </c:pt>
              </c:numCache>
            </c:numRef>
          </c:cat>
          <c:val>
            <c:numRef>
              <c:f>CCESDMarginalsData__JenniferBuc!$B$13:$K$13</c:f>
              <c:numCache>
                <c:formatCode>0.00%</c:formatCode>
                <c:ptCount val="10"/>
                <c:pt idx="0">
                  <c:v>0.18900000000000025</c:v>
                </c:pt>
                <c:pt idx="1">
                  <c:v>0.19200000000000009</c:v>
                </c:pt>
                <c:pt idx="2">
                  <c:v>0.18200000000000022</c:v>
                </c:pt>
                <c:pt idx="3">
                  <c:v>0.18200000000000022</c:v>
                </c:pt>
                <c:pt idx="4">
                  <c:v>0.19000000000000009</c:v>
                </c:pt>
                <c:pt idx="5">
                  <c:v>0.21600000000000022</c:v>
                </c:pt>
                <c:pt idx="6">
                  <c:v>0.16700000000000012</c:v>
                </c:pt>
                <c:pt idx="7">
                  <c:v>0.23300000000000001</c:v>
                </c:pt>
                <c:pt idx="8">
                  <c:v>0.17800000000000021</c:v>
                </c:pt>
                <c:pt idx="9">
                  <c:v>0.24300000000000022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CCESDMarginalsData__JenniferBuc!$A$14</c:f>
              <c:strCache>
                <c:ptCount val="1"/>
                <c:pt idx="0">
                  <c:v>Disagree</c:v>
                </c:pt>
              </c:strCache>
            </c:strRef>
          </c:tx>
          <c:spPr>
            <a:ln w="34925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numRef>
              <c:f>CCESDMarginalsData__JenniferBuc!$B$11:$K$11</c:f>
              <c:numCache>
                <c:formatCode>General</c:formatCode>
                <c:ptCount val="10"/>
                <c:pt idx="0">
                  <c:v>1984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1994</c:v>
                </c:pt>
                <c:pt idx="7">
                  <c:v>1998</c:v>
                </c:pt>
                <c:pt idx="8">
                  <c:v>2002</c:v>
                </c:pt>
                <c:pt idx="9">
                  <c:v>2008</c:v>
                </c:pt>
              </c:numCache>
            </c:numRef>
          </c:cat>
          <c:val>
            <c:numRef>
              <c:f>CCESDMarginalsData__JenniferBuc!$B$14:$K$14</c:f>
              <c:numCache>
                <c:formatCode>0.00%</c:formatCode>
                <c:ptCount val="10"/>
                <c:pt idx="0">
                  <c:v>0.3790000000000005</c:v>
                </c:pt>
                <c:pt idx="1">
                  <c:v>0.32900000000000057</c:v>
                </c:pt>
                <c:pt idx="2">
                  <c:v>0.53200000000000003</c:v>
                </c:pt>
                <c:pt idx="3">
                  <c:v>0.53200000000000003</c:v>
                </c:pt>
                <c:pt idx="4">
                  <c:v>0.55100000000000005</c:v>
                </c:pt>
                <c:pt idx="5">
                  <c:v>0.45200000000000001</c:v>
                </c:pt>
                <c:pt idx="6">
                  <c:v>0.5910000000000003</c:v>
                </c:pt>
                <c:pt idx="7">
                  <c:v>0.58200000000000029</c:v>
                </c:pt>
                <c:pt idx="8">
                  <c:v>0.64500000000000102</c:v>
                </c:pt>
                <c:pt idx="9">
                  <c:v>0.5890000000000003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19552"/>
        <c:axId val="115733632"/>
      </c:lineChart>
      <c:catAx>
        <c:axId val="1157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33632"/>
        <c:crosses val="autoZero"/>
        <c:auto val="1"/>
        <c:lblAlgn val="ctr"/>
        <c:lblOffset val="100"/>
        <c:noMultiLvlLbl val="0"/>
      </c:catAx>
      <c:valAx>
        <c:axId val="11573363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%" sourceLinked="0"/>
        <c:majorTickMark val="none"/>
        <c:minorTickMark val="none"/>
        <c:tickLblPos val="nextTo"/>
        <c:crossAx val="11571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B7BE5-1F12-46AD-8A26-3AC6F8D1CA9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B0CC302-3F1A-414B-AA78-CD53DC8E95E6}">
      <dgm:prSet phldrT="[Text]"/>
      <dgm:spPr/>
      <dgm:t>
        <a:bodyPr/>
        <a:lstStyle/>
        <a:p>
          <a:r>
            <a:rPr lang="en-GB" dirty="0" smtClean="0"/>
            <a:t>Cathie Marsh Centre / CMIST Institute</a:t>
          </a:r>
          <a:endParaRPr lang="en-GB" dirty="0"/>
        </a:p>
      </dgm:t>
    </dgm:pt>
    <dgm:pt modelId="{BE634CE2-3A24-46A9-ADA3-0F7E80BDFC0C}" type="parTrans" cxnId="{A791ED0F-C6EC-4777-AE0C-96FB10C271FA}">
      <dgm:prSet/>
      <dgm:spPr/>
      <dgm:t>
        <a:bodyPr/>
        <a:lstStyle/>
        <a:p>
          <a:endParaRPr lang="en-GB"/>
        </a:p>
      </dgm:t>
    </dgm:pt>
    <dgm:pt modelId="{1D306875-172D-4F47-A1DB-2C54A06FE18C}" type="sibTrans" cxnId="{A791ED0F-C6EC-4777-AE0C-96FB10C271FA}">
      <dgm:prSet/>
      <dgm:spPr/>
      <dgm:t>
        <a:bodyPr/>
        <a:lstStyle/>
        <a:p>
          <a:endParaRPr lang="en-GB"/>
        </a:p>
      </dgm:t>
    </dgm:pt>
    <dgm:pt modelId="{B136F9EC-C7A0-4A01-8731-17638F73F5D2}">
      <dgm:prSet phldrT="[Text]"/>
      <dgm:spPr/>
      <dgm:t>
        <a:bodyPr/>
        <a:lstStyle/>
        <a:p>
          <a:r>
            <a:rPr lang="en-GB" dirty="0" smtClean="0"/>
            <a:t>Q-Step Centre</a:t>
          </a:r>
          <a:endParaRPr lang="en-GB" dirty="0"/>
        </a:p>
      </dgm:t>
    </dgm:pt>
    <dgm:pt modelId="{61C8DBCA-39F0-4314-9527-76CABB3036A6}" type="parTrans" cxnId="{83CD5CCB-235E-4231-86D7-B68744042C24}">
      <dgm:prSet/>
      <dgm:spPr/>
      <dgm:t>
        <a:bodyPr/>
        <a:lstStyle/>
        <a:p>
          <a:endParaRPr lang="en-GB"/>
        </a:p>
      </dgm:t>
    </dgm:pt>
    <dgm:pt modelId="{A55C27B6-51BA-4877-8C97-21A40CCB82F1}" type="sibTrans" cxnId="{83CD5CCB-235E-4231-86D7-B68744042C24}">
      <dgm:prSet/>
      <dgm:spPr/>
      <dgm:t>
        <a:bodyPr/>
        <a:lstStyle/>
        <a:p>
          <a:endParaRPr lang="en-GB"/>
        </a:p>
      </dgm:t>
    </dgm:pt>
    <dgm:pt modelId="{ED25E5B4-D6E6-411C-991F-E9134D4CA5D2}">
      <dgm:prSet phldrT="[Text]"/>
      <dgm:spPr/>
      <dgm:t>
        <a:bodyPr/>
        <a:lstStyle/>
        <a:p>
          <a:r>
            <a:rPr lang="en-GB" dirty="0" smtClean="0"/>
            <a:t>Five Disciplines</a:t>
          </a:r>
          <a:endParaRPr lang="en-GB" dirty="0"/>
        </a:p>
      </dgm:t>
    </dgm:pt>
    <dgm:pt modelId="{9AC24612-1054-4EE9-9064-CB34E5457B38}" type="parTrans" cxnId="{00F1D334-1640-42A0-85D2-5F5E4E69C2D3}">
      <dgm:prSet/>
      <dgm:spPr/>
      <dgm:t>
        <a:bodyPr/>
        <a:lstStyle/>
        <a:p>
          <a:endParaRPr lang="en-GB"/>
        </a:p>
      </dgm:t>
    </dgm:pt>
    <dgm:pt modelId="{ADA8F371-1AE4-4B55-B254-2E7772E7CB0E}" type="sibTrans" cxnId="{00F1D334-1640-42A0-85D2-5F5E4E69C2D3}">
      <dgm:prSet/>
      <dgm:spPr/>
      <dgm:t>
        <a:bodyPr/>
        <a:lstStyle/>
        <a:p>
          <a:endParaRPr lang="en-GB"/>
        </a:p>
      </dgm:t>
    </dgm:pt>
    <dgm:pt modelId="{156F2179-0C08-4BAA-83DE-EDB8B66E4A82}" type="pres">
      <dgm:prSet presAssocID="{596B7BE5-1F12-46AD-8A26-3AC6F8D1CA97}" presName="compositeShape" presStyleCnt="0">
        <dgm:presLayoutVars>
          <dgm:chMax val="7"/>
          <dgm:dir/>
          <dgm:resizeHandles val="exact"/>
        </dgm:presLayoutVars>
      </dgm:prSet>
      <dgm:spPr/>
    </dgm:pt>
    <dgm:pt modelId="{295F26A9-0CC3-4FC3-A113-9C6E86AC8E5E}" type="pres">
      <dgm:prSet presAssocID="{AB0CC302-3F1A-414B-AA78-CD53DC8E95E6}" presName="circ1" presStyleLbl="vennNode1" presStyleIdx="0" presStyleCnt="3"/>
      <dgm:spPr/>
      <dgm:t>
        <a:bodyPr/>
        <a:lstStyle/>
        <a:p>
          <a:endParaRPr lang="en-GB"/>
        </a:p>
      </dgm:t>
    </dgm:pt>
    <dgm:pt modelId="{4542B956-1838-4755-9225-F4CD9DB814C0}" type="pres">
      <dgm:prSet presAssocID="{AB0CC302-3F1A-414B-AA78-CD53DC8E95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6FF350-7D55-4EA0-81DB-829D3C8D0243}" type="pres">
      <dgm:prSet presAssocID="{B136F9EC-C7A0-4A01-8731-17638F73F5D2}" presName="circ2" presStyleLbl="vennNode1" presStyleIdx="1" presStyleCnt="3"/>
      <dgm:spPr/>
      <dgm:t>
        <a:bodyPr/>
        <a:lstStyle/>
        <a:p>
          <a:endParaRPr lang="en-GB"/>
        </a:p>
      </dgm:t>
    </dgm:pt>
    <dgm:pt modelId="{6C89A67B-B6D3-4A96-A98B-A239FDB6EA9A}" type="pres">
      <dgm:prSet presAssocID="{B136F9EC-C7A0-4A01-8731-17638F73F5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8BD16B-84DE-460A-91DB-DBFA1A4D65DD}" type="pres">
      <dgm:prSet presAssocID="{ED25E5B4-D6E6-411C-991F-E9134D4CA5D2}" presName="circ3" presStyleLbl="vennNode1" presStyleIdx="2" presStyleCnt="3"/>
      <dgm:spPr/>
      <dgm:t>
        <a:bodyPr/>
        <a:lstStyle/>
        <a:p>
          <a:endParaRPr lang="en-GB"/>
        </a:p>
      </dgm:t>
    </dgm:pt>
    <dgm:pt modelId="{6B43D553-ECA9-483C-A0BC-B2C3B83C5F13}" type="pres">
      <dgm:prSet presAssocID="{ED25E5B4-D6E6-411C-991F-E9134D4CA5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CD5CCB-235E-4231-86D7-B68744042C24}" srcId="{596B7BE5-1F12-46AD-8A26-3AC6F8D1CA97}" destId="{B136F9EC-C7A0-4A01-8731-17638F73F5D2}" srcOrd="1" destOrd="0" parTransId="{61C8DBCA-39F0-4314-9527-76CABB3036A6}" sibTransId="{A55C27B6-51BA-4877-8C97-21A40CCB82F1}"/>
    <dgm:cxn modelId="{F6C87980-1C8A-446F-8DFD-FF400E88FB66}" type="presOf" srcId="{AB0CC302-3F1A-414B-AA78-CD53DC8E95E6}" destId="{295F26A9-0CC3-4FC3-A113-9C6E86AC8E5E}" srcOrd="0" destOrd="0" presId="urn:microsoft.com/office/officeart/2005/8/layout/venn1"/>
    <dgm:cxn modelId="{17D79262-AA79-4EC8-B5E0-B64AE50C44A5}" type="presOf" srcId="{596B7BE5-1F12-46AD-8A26-3AC6F8D1CA97}" destId="{156F2179-0C08-4BAA-83DE-EDB8B66E4A82}" srcOrd="0" destOrd="0" presId="urn:microsoft.com/office/officeart/2005/8/layout/venn1"/>
    <dgm:cxn modelId="{BA92B6A2-06CB-49BE-AF7E-ED3F64EA2E42}" type="presOf" srcId="{B136F9EC-C7A0-4A01-8731-17638F73F5D2}" destId="{DC6FF350-7D55-4EA0-81DB-829D3C8D0243}" srcOrd="0" destOrd="0" presId="urn:microsoft.com/office/officeart/2005/8/layout/venn1"/>
    <dgm:cxn modelId="{BFA56A44-ACB5-4DF1-A2CF-1216195BEFAA}" type="presOf" srcId="{ED25E5B4-D6E6-411C-991F-E9134D4CA5D2}" destId="{C88BD16B-84DE-460A-91DB-DBFA1A4D65DD}" srcOrd="0" destOrd="0" presId="urn:microsoft.com/office/officeart/2005/8/layout/venn1"/>
    <dgm:cxn modelId="{9F2EB231-8FBF-4424-9E7B-1C08DB9C1100}" type="presOf" srcId="{ED25E5B4-D6E6-411C-991F-E9134D4CA5D2}" destId="{6B43D553-ECA9-483C-A0BC-B2C3B83C5F13}" srcOrd="1" destOrd="0" presId="urn:microsoft.com/office/officeart/2005/8/layout/venn1"/>
    <dgm:cxn modelId="{2A9DAFA9-C4E1-4987-9D1A-BF02124CAC3A}" type="presOf" srcId="{B136F9EC-C7A0-4A01-8731-17638F73F5D2}" destId="{6C89A67B-B6D3-4A96-A98B-A239FDB6EA9A}" srcOrd="1" destOrd="0" presId="urn:microsoft.com/office/officeart/2005/8/layout/venn1"/>
    <dgm:cxn modelId="{A791ED0F-C6EC-4777-AE0C-96FB10C271FA}" srcId="{596B7BE5-1F12-46AD-8A26-3AC6F8D1CA97}" destId="{AB0CC302-3F1A-414B-AA78-CD53DC8E95E6}" srcOrd="0" destOrd="0" parTransId="{BE634CE2-3A24-46A9-ADA3-0F7E80BDFC0C}" sibTransId="{1D306875-172D-4F47-A1DB-2C54A06FE18C}"/>
    <dgm:cxn modelId="{00F1D334-1640-42A0-85D2-5F5E4E69C2D3}" srcId="{596B7BE5-1F12-46AD-8A26-3AC6F8D1CA97}" destId="{ED25E5B4-D6E6-411C-991F-E9134D4CA5D2}" srcOrd="2" destOrd="0" parTransId="{9AC24612-1054-4EE9-9064-CB34E5457B38}" sibTransId="{ADA8F371-1AE4-4B55-B254-2E7772E7CB0E}"/>
    <dgm:cxn modelId="{3C6B7D4F-2A45-4276-AD46-A319D4E74D11}" type="presOf" srcId="{AB0CC302-3F1A-414B-AA78-CD53DC8E95E6}" destId="{4542B956-1838-4755-9225-F4CD9DB814C0}" srcOrd="1" destOrd="0" presId="urn:microsoft.com/office/officeart/2005/8/layout/venn1"/>
    <dgm:cxn modelId="{592927E7-19D3-4717-8068-6E2E7DFB1E3A}" type="presParOf" srcId="{156F2179-0C08-4BAA-83DE-EDB8B66E4A82}" destId="{295F26A9-0CC3-4FC3-A113-9C6E86AC8E5E}" srcOrd="0" destOrd="0" presId="urn:microsoft.com/office/officeart/2005/8/layout/venn1"/>
    <dgm:cxn modelId="{591DEA6C-B04D-4B51-9BB7-36607B2DF6A4}" type="presParOf" srcId="{156F2179-0C08-4BAA-83DE-EDB8B66E4A82}" destId="{4542B956-1838-4755-9225-F4CD9DB814C0}" srcOrd="1" destOrd="0" presId="urn:microsoft.com/office/officeart/2005/8/layout/venn1"/>
    <dgm:cxn modelId="{A8EE70B0-3195-46DE-85AD-BAFBFD331FD7}" type="presParOf" srcId="{156F2179-0C08-4BAA-83DE-EDB8B66E4A82}" destId="{DC6FF350-7D55-4EA0-81DB-829D3C8D0243}" srcOrd="2" destOrd="0" presId="urn:microsoft.com/office/officeart/2005/8/layout/venn1"/>
    <dgm:cxn modelId="{2ACD3A3E-3548-4AA6-A0A9-6EE07FA9310A}" type="presParOf" srcId="{156F2179-0C08-4BAA-83DE-EDB8B66E4A82}" destId="{6C89A67B-B6D3-4A96-A98B-A239FDB6EA9A}" srcOrd="3" destOrd="0" presId="urn:microsoft.com/office/officeart/2005/8/layout/venn1"/>
    <dgm:cxn modelId="{FDCDF32A-36EF-4E4A-88A2-1ED2FC28DF79}" type="presParOf" srcId="{156F2179-0C08-4BAA-83DE-EDB8B66E4A82}" destId="{C88BD16B-84DE-460A-91DB-DBFA1A4D65DD}" srcOrd="4" destOrd="0" presId="urn:microsoft.com/office/officeart/2005/8/layout/venn1"/>
    <dgm:cxn modelId="{31193539-C7FC-4052-A60C-2A1DBC1E1299}" type="presParOf" srcId="{156F2179-0C08-4BAA-83DE-EDB8B66E4A82}" destId="{6B43D553-ECA9-483C-A0BC-B2C3B83C5F1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F26A9-0CC3-4FC3-A113-9C6E86AC8E5E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Cathie Marsh Centre / CMIST Institute</a:t>
          </a:r>
          <a:endParaRPr lang="en-GB" sz="1900" kern="1200" dirty="0"/>
        </a:p>
      </dsp:txBody>
      <dsp:txXfrm>
        <a:off x="2153920" y="477519"/>
        <a:ext cx="1788160" cy="1097280"/>
      </dsp:txXfrm>
    </dsp:sp>
    <dsp:sp modelId="{DC6FF350-7D55-4EA0-81DB-829D3C8D0243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Q-Step Centre</a:t>
          </a:r>
          <a:endParaRPr lang="en-GB" sz="1900" kern="1200" dirty="0"/>
        </a:p>
      </dsp:txBody>
      <dsp:txXfrm>
        <a:off x="3454400" y="2204720"/>
        <a:ext cx="1463040" cy="1341120"/>
      </dsp:txXfrm>
    </dsp:sp>
    <dsp:sp modelId="{C88BD16B-84DE-460A-91DB-DBFA1A4D65DD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Five Disciplines</a:t>
          </a:r>
          <a:endParaRPr lang="en-GB" sz="19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4187"/>
          </a:xfrm>
          <a:prstGeom prst="rect">
            <a:avLst/>
          </a:prstGeom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4187"/>
          </a:xfrm>
          <a:prstGeom prst="rect">
            <a:avLst/>
          </a:prstGeom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86D4C0E-07F9-485B-9F2A-F1DEC96164B1}" type="datetimeFigureOut">
              <a:rPr lang="en-GB"/>
              <a:pPr/>
              <a:t>09/02/2015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813" cy="494187"/>
          </a:xfrm>
          <a:prstGeom prst="rect">
            <a:avLst/>
          </a:prstGeom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378485"/>
            <a:ext cx="2944813" cy="494187"/>
          </a:xfrm>
          <a:prstGeom prst="rect">
            <a:avLst/>
          </a:prstGeom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8DC6D00-0A87-4E11-8D09-0368E5A23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8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243"/>
            <a:ext cx="5438775" cy="44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5"/>
            <a:ext cx="2944813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378485"/>
            <a:ext cx="2944813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4B59F5-DDFA-40F1-9280-2E27185E3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Gay/lesbian and bisexual populations are more likely to have a degree than the rest of the population </a:t>
            </a:r>
            <a:r>
              <a:rPr lang="en-GB" baseline="0" dirty="0" smtClean="0"/>
              <a:t>– see the report for more detailed commentary on this 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10D3-38AB-41AE-BC98-14BEEDBC2A3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Gay/lesbian and bisexual populations are more likely to have a degree than the rest of the population </a:t>
            </a:r>
            <a:r>
              <a:rPr lang="en-GB" baseline="0" dirty="0" smtClean="0"/>
              <a:t>– see the report for more detailed commentary on this 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10D3-38AB-41AE-BC98-14BEEDBC2A3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545496-A030-42BE-80BC-33474286A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15A07-6338-4BFA-8549-EE9F30B67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B5F05-707E-4D17-A97F-420DFF396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4E118-A3F1-4B15-86B5-A4B6F0E71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824 Full Colour logo"/>
          <p:cNvPicPr>
            <a:picLocks noChangeAspect="1" noChangeArrowheads="1"/>
          </p:cNvPicPr>
          <p:nvPr userDrawn="1"/>
        </p:nvPicPr>
        <p:blipFill>
          <a:blip r:embed="rId2" cstate="print"/>
          <a:srcRect l="20003" b="75410"/>
          <a:stretch>
            <a:fillRect/>
          </a:stretch>
        </p:blipFill>
        <p:spPr bwMode="auto">
          <a:xfrm>
            <a:off x="6659563" y="0"/>
            <a:ext cx="24844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A913-A931-4F11-A5A2-A0D25234F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EBC16-ABB9-4203-B09D-2FF20F9DA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8119-B695-4346-8B98-165A100A4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53B07-C031-40C6-BD78-3A8350F56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B633B-9BF2-4DB1-B437-1F5A7064A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AE2BC-16BB-4C0C-BD84-721EDF2BF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DFF7F-FC79-4D5D-A5EE-43E648C80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DC3B0-3B69-41F8-957D-309A6F6FF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7A47E-0564-409F-BA80-96C3F5A1D4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r.ac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yhumanrights.com/uploaded_files/research/research__37__estimatinglgbpop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yhumanrights.com/uploaded_files/research/research__37__estimatinglgbpop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ocialsciences.manchester.ac.uk/essted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1824 Full Colou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8" y="0"/>
            <a:ext cx="354171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72451-B69A-49E8-89B8-29E09831631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0438"/>
            <a:ext cx="6985000" cy="21605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sz="2400" dirty="0" smtClean="0"/>
              <a:t>Wendy Olsen and teams at the </a:t>
            </a:r>
          </a:p>
          <a:p>
            <a:pPr algn="ctr">
              <a:lnSpc>
                <a:spcPct val="90000"/>
              </a:lnSpc>
            </a:pPr>
            <a:r>
              <a:rPr lang="en-GB" sz="2400" dirty="0" smtClean="0"/>
              <a:t>University of Manchester</a:t>
            </a:r>
          </a:p>
          <a:p>
            <a:pPr algn="ctr">
              <a:lnSpc>
                <a:spcPct val="90000"/>
              </a:lnSpc>
            </a:pPr>
            <a:r>
              <a:rPr lang="en-GB" sz="2400" dirty="0" smtClean="0"/>
              <a:t>September 2014</a:t>
            </a:r>
          </a:p>
          <a:p>
            <a:pPr algn="ctr">
              <a:lnSpc>
                <a:spcPct val="90000"/>
              </a:lnSpc>
            </a:pPr>
            <a:r>
              <a:rPr lang="en-GB" sz="2400" dirty="0" smtClean="0">
                <a:hlinkClick r:id="rId3"/>
              </a:rPr>
              <a:t>www.cmist.manchester.ac.uk</a:t>
            </a:r>
            <a:endParaRPr lang="en-GB" sz="2400" dirty="0" smtClean="0"/>
          </a:p>
          <a:p>
            <a:pPr algn="ctr">
              <a:lnSpc>
                <a:spcPct val="90000"/>
              </a:lnSpc>
            </a:pPr>
            <a:r>
              <a:rPr lang="en-GB" sz="2000" dirty="0" smtClean="0"/>
              <a:t>www.socialsciences.manchester.ac.uk/essted</a:t>
            </a:r>
          </a:p>
          <a:p>
            <a:pPr algn="ctr">
              <a:lnSpc>
                <a:spcPct val="90000"/>
              </a:lnSpc>
            </a:pPr>
            <a:endParaRPr lang="en-GB" sz="2000" dirty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8316912" cy="1371600"/>
          </a:xfrm>
        </p:spPr>
        <p:txBody>
          <a:bodyPr/>
          <a:lstStyle/>
          <a:p>
            <a:pPr algn="ctr"/>
            <a:r>
              <a:rPr lang="en-GB" sz="3200" b="1" dirty="0" smtClean="0"/>
              <a:t>Enriching Social Science with Quantitative and Survey Data Using Flipping</a:t>
            </a:r>
            <a:endParaRPr lang="en-US" sz="3000" b="1" dirty="0" smtClean="0"/>
          </a:p>
        </p:txBody>
      </p:sp>
    </p:spTree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74675" y="0"/>
            <a:ext cx="8471354" cy="1520825"/>
          </a:xfrm>
        </p:spPr>
        <p:txBody>
          <a:bodyPr/>
          <a:lstStyle/>
          <a:p>
            <a:r>
              <a:rPr lang="en-GB" dirty="0" smtClean="0"/>
              <a:t>Example – Use Excel.</a:t>
            </a:r>
            <a:br>
              <a:rPr lang="en-GB" dirty="0" smtClean="0"/>
            </a:br>
            <a:r>
              <a:rPr lang="en-GB" dirty="0" smtClean="0"/>
              <a:t>Make Tutorial Exercise. Simplify!</a:t>
            </a:r>
            <a:endParaRPr lang="en-GB" sz="5500" dirty="0" smtClean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FD25A-EDB9-4CCA-AFEA-0F6AD076E3A8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8888" y="2276475"/>
          <a:ext cx="1355725" cy="4202716"/>
        </p:xfrm>
        <a:graphic>
          <a:graphicData uri="http://schemas.openxmlformats.org/drawingml/2006/table">
            <a:tbl>
              <a:tblPr/>
              <a:tblGrid>
                <a:gridCol w="227012"/>
                <a:gridCol w="225425"/>
                <a:gridCol w="225425"/>
                <a:gridCol w="225425"/>
                <a:gridCol w="227013"/>
                <a:gridCol w="225425"/>
              </a:tblGrid>
              <a:tr h="74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satisfaction with life overall   * Lives alone or not  Crosstabulation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Lives alone or not 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others in hhd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lives alone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500">
                <a:tc rowSpan="18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satisfaction with life overall  </a:t>
                      </a:r>
                    </a:p>
                  </a:txBody>
                  <a:tcPr marL="3528" marR="3528" marT="3528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missing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695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3.70%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completely dissatisfied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714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2.10%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2.40%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mostly dissatisfied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295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3.90%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4.90%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somewhat dissatisfied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2739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6.60%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8.10%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6.80%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neither satisfied or dissatisfied  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3136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601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3737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9.20%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9.30%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somewhat satisfied 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5845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6848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17.20%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16.60%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17.10%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mostly satisfied   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15323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17610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45.10%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37.90%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completely satisfied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4673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889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5562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13.80%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14.70%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13.90%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33960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6028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39988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Coverage:  United Kingdom.  Weighted as a nationally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representative sample.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Source:  Understanding Society data, 2010.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more information, see Persistent Identifier:</a:t>
                      </a:r>
                      <a:b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http://dx.doi.org/10.5255/UKDA-SN-6614-3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URL http://www.esds.ac.uk/findingData/snDescription.asp?sn=6614 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citation for these data is: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University of Essex. Institute for Social and Economic Research and National Centre for Social Research, </a:t>
                      </a:r>
                      <a:r>
                        <a:rPr kumimoji="0" lang="en-GB" sz="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Understanding Society: Wave 1, 2009-2010, </a:t>
                      </a:r>
                      <a:r>
                        <a:rPr kumimoji="0" lang="en-GB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Data Archive [distributor], February 2012. SN: 6614 , http://dx.doi.org/10.5255/UKDA-SN-6614-3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95" name="Oval Callout 5"/>
          <p:cNvSpPr>
            <a:spLocks noChangeArrowheads="1"/>
          </p:cNvSpPr>
          <p:nvPr/>
        </p:nvSpPr>
        <p:spPr bwMode="auto">
          <a:xfrm>
            <a:off x="3132138" y="2133600"/>
            <a:ext cx="3384550" cy="1150938"/>
          </a:xfrm>
          <a:prstGeom prst="wedgeEllipseCallout">
            <a:avLst>
              <a:gd name="adj1" fmla="val -69991"/>
              <a:gd name="adj2" fmla="val 1744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Too messy! </a:t>
            </a:r>
          </a:p>
          <a:p>
            <a:pPr eaLnBrk="0" hangingPunct="0"/>
            <a:r>
              <a:rPr lang="en-GB"/>
              <a:t>Needs collapsing and simplifying!</a:t>
            </a:r>
          </a:p>
        </p:txBody>
      </p:sp>
      <p:sp>
        <p:nvSpPr>
          <p:cNvPr id="10396" name="Cloud Callout 6"/>
          <p:cNvSpPr>
            <a:spLocks noChangeArrowheads="1"/>
          </p:cNvSpPr>
          <p:nvPr/>
        </p:nvSpPr>
        <p:spPr bwMode="auto">
          <a:xfrm>
            <a:off x="3419475" y="4149725"/>
            <a:ext cx="2736850" cy="1582738"/>
          </a:xfrm>
          <a:prstGeom prst="cloudCallout">
            <a:avLst>
              <a:gd name="adj1" fmla="val -80389"/>
              <a:gd name="adj2" fmla="val 573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Excellent Labelling </a:t>
            </a:r>
          </a:p>
          <a:p>
            <a:pPr eaLnBrk="0" hangingPunct="0"/>
            <a:r>
              <a:rPr lang="en-GB"/>
              <a:t>(URL! Dates!  Data source!</a:t>
            </a:r>
          </a:p>
        </p:txBody>
      </p:sp>
      <p:pic>
        <p:nvPicPr>
          <p:cNvPr id="103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87407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56325" y="2565400"/>
            <a:ext cx="2303463" cy="24622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200" dirty="0">
                <a:cs typeface="+mn-cs"/>
              </a:rPr>
              <a:t>Data from Understanding Society on Solo Living and Life Satisfaction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 Bar Chart, Year 2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633B-9BF2-4DB1-B437-1F5A7064A9D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5436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 Complex Figure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633B-9BF2-4DB1-B437-1F5A7064A9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80112" y="472514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(See Briefing Paper 2 on Social Data for Dissertations</a:t>
            </a:r>
          </a:p>
          <a:p>
            <a:endParaRPr lang="en-GB" dirty="0" smtClean="0"/>
          </a:p>
          <a:p>
            <a:r>
              <a:rPr lang="en-GB" dirty="0" smtClean="0"/>
              <a:t>At ESSTED website)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Sexual Identity</a:t>
            </a:r>
            <a:br>
              <a:rPr lang="en-GB" sz="2400" dirty="0" smtClean="0"/>
            </a:br>
            <a:r>
              <a:rPr lang="en-GB" sz="2400" dirty="0" smtClean="0"/>
              <a:t> (Citizenship </a:t>
            </a:r>
            <a:br>
              <a:rPr lang="en-GB" sz="2400" dirty="0" smtClean="0"/>
            </a:br>
            <a:r>
              <a:rPr lang="en-GB" sz="2400" dirty="0" smtClean="0"/>
              <a:t>Survey 2007)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51520" y="638132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hlinkClick r:id="rId3"/>
              </a:rPr>
              <a:t>http://www.equalityhumanrights.com/uploaded_files/research/research__37__estimatinglgbpop.pdf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87727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Acknowledgement :  Figure reproduced from Peter </a:t>
            </a:r>
            <a:r>
              <a:rPr lang="en-GB" sz="1400" dirty="0" err="1" smtClean="0"/>
              <a:t>Aspinall</a:t>
            </a:r>
            <a:r>
              <a:rPr lang="en-GB" sz="1400" dirty="0" smtClean="0"/>
              <a:t> (2009) ‘Estimating the size and composition of the lesbian, gay, and bisexual population in Britain’ Equality and Human Rights Commission Research report 37</a:t>
            </a:r>
            <a:endParaRPr lang="en-GB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5688632" cy="572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1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Sexual Identity -</a:t>
            </a:r>
            <a:br>
              <a:rPr lang="en-GB" sz="2400" dirty="0" smtClean="0"/>
            </a:br>
            <a:r>
              <a:rPr lang="en-GB" sz="2400" dirty="0" smtClean="0"/>
              <a:t>NOTICE THE </a:t>
            </a:r>
            <a:br>
              <a:rPr lang="en-GB" sz="2400" dirty="0" smtClean="0"/>
            </a:br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51520" y="638132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hlinkClick r:id="rId3"/>
              </a:rPr>
              <a:t>http://www.equalityhumanrights.com/uploaded_files/research/research__37__estimatinglgbpop.pdf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87727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Acknowledgement :  Figure reproduced from Peter </a:t>
            </a:r>
            <a:r>
              <a:rPr lang="en-GB" sz="1400" dirty="0" err="1" smtClean="0"/>
              <a:t>Aspinall</a:t>
            </a:r>
            <a:r>
              <a:rPr lang="en-GB" sz="1400" dirty="0" smtClean="0"/>
              <a:t> (2009) ‘Estimating the size and composition of the lesbian, gay, and bisexual population in Britain’ Equality and Human Rights Commission Research report 37</a:t>
            </a:r>
            <a:endParaRPr lang="en-GB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2656"/>
            <a:ext cx="5040560" cy="507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348880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make open-access online resources, one  needs careful tracking of the URL and the Harvard reference of the source</a:t>
            </a:r>
          </a:p>
          <a:p>
            <a:endParaRPr lang="en-GB" dirty="0" smtClean="0"/>
          </a:p>
          <a:p>
            <a:r>
              <a:rPr lang="en-GB" dirty="0" smtClean="0"/>
              <a:t>The authorship of the slide can get lost</a:t>
            </a:r>
          </a:p>
          <a:p>
            <a:endParaRPr lang="en-GB" dirty="0" smtClean="0"/>
          </a:p>
          <a:p>
            <a:r>
              <a:rPr lang="en-GB" dirty="0" smtClean="0"/>
              <a:t>We use Creative Commons licenses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1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633B-9BF2-4DB1-B437-1F5A7064A9D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78488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200" dirty="0" smtClean="0"/>
              <a:t>Student usage of various methods such as histograms, bar charts, mean/median and t-test were assessed, and </a:t>
            </a:r>
            <a:r>
              <a:rPr lang="en-GB" sz="2200" b="1" dirty="0" smtClean="0"/>
              <a:t>many students were willing </a:t>
            </a:r>
            <a:r>
              <a:rPr lang="en-GB" sz="2200" dirty="0" smtClean="0"/>
              <a:t>to use these methods, and had some experience--They perhaps recall their GCSEs</a:t>
            </a:r>
          </a:p>
          <a:p>
            <a:pPr marL="342900" indent="-342900">
              <a:buAutoNum type="arabicPeriod"/>
            </a:pPr>
            <a:endParaRPr lang="en-GB" sz="2200" dirty="0"/>
          </a:p>
          <a:p>
            <a:pPr marL="342900" indent="-342900">
              <a:buAutoNum type="arabicPeriod"/>
            </a:pPr>
            <a:endParaRPr lang="en-GB" sz="2200" dirty="0" smtClean="0"/>
          </a:p>
          <a:p>
            <a:pPr marL="342900" indent="-342900">
              <a:buAutoNum type="arabicPeriod"/>
            </a:pPr>
            <a:r>
              <a:rPr lang="en-GB" sz="2200" b="1" dirty="0" smtClean="0"/>
              <a:t>Staff </a:t>
            </a:r>
            <a:r>
              <a:rPr lang="en-GB" sz="2200" dirty="0" smtClean="0"/>
              <a:t>in Sociology/Politics were surveyed with the same questionnaire, and </a:t>
            </a:r>
            <a:r>
              <a:rPr lang="en-GB" sz="2200" b="1" i="1" dirty="0" smtClean="0"/>
              <a:t>fewer </a:t>
            </a:r>
            <a:r>
              <a:rPr lang="en-GB" sz="2200" dirty="0" smtClean="0"/>
              <a:t>of them had experience with using these simple methods.</a:t>
            </a:r>
          </a:p>
          <a:p>
            <a:pPr marL="342900" indent="-342900">
              <a:buAutoNum type="arabicPeriod"/>
            </a:pPr>
            <a:endParaRPr lang="en-GB" sz="2200" dirty="0"/>
          </a:p>
          <a:p>
            <a:pPr marL="342900" indent="-342900">
              <a:buAutoNum type="arabicPeriod"/>
            </a:pPr>
            <a:endParaRPr lang="en-GB" sz="2200" dirty="0" smtClean="0"/>
          </a:p>
          <a:p>
            <a:pPr marL="342900" indent="-342900">
              <a:buAutoNum type="arabicPeriod"/>
            </a:pPr>
            <a:r>
              <a:rPr lang="en-GB" sz="2200" dirty="0" smtClean="0"/>
              <a:t>Most staff wanted to use the methods.</a:t>
            </a:r>
            <a:endParaRPr lang="en-GB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Confidence is Erratic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633B-9BF2-4DB1-B437-1F5A7064A9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Vertical Scroll 4"/>
          <p:cNvSpPr/>
          <p:nvPr/>
        </p:nvSpPr>
        <p:spPr bwMode="auto">
          <a:xfrm>
            <a:off x="1619672" y="2060848"/>
            <a:ext cx="5472608" cy="4032448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So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		</a:t>
            </a:r>
            <a:r>
              <a:rPr lang="en-GB" b="1" dirty="0" smtClean="0"/>
              <a:t>Practice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/>
              <a:t>		Practice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Practice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Even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in discursive discipline areas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And also where technical skill is needed.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3:  Line Chart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633B-9BF2-4DB1-B437-1F5A7064A9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1512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1-</a:t>
            </a:r>
          </a:p>
          <a:p>
            <a:r>
              <a:rPr lang="en-GB" dirty="0" smtClean="0"/>
              <a:t>Without</a:t>
            </a:r>
          </a:p>
          <a:p>
            <a:r>
              <a:rPr lang="en-GB" dirty="0" smtClean="0"/>
              <a:t>Confidence Intervals</a:t>
            </a:r>
          </a:p>
          <a:p>
            <a:endParaRPr lang="en-GB" dirty="0" smtClean="0"/>
          </a:p>
          <a:p>
            <a:r>
              <a:rPr lang="en-GB" dirty="0" smtClean="0"/>
              <a:t>Year 2- </a:t>
            </a:r>
          </a:p>
          <a:p>
            <a:r>
              <a:rPr lang="en-GB" dirty="0" smtClean="0"/>
              <a:t>With Margin of Error </a:t>
            </a:r>
          </a:p>
          <a:p>
            <a:endParaRPr lang="en-GB" dirty="0" smtClean="0"/>
          </a:p>
          <a:p>
            <a:r>
              <a:rPr lang="en-GB" dirty="0" smtClean="0"/>
              <a:t>Year 3 – ask students to do the C.I.s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907704" y="1844824"/>
          <a:ext cx="6931099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2.b. Teaching innovations (flipping)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633B-9BF2-4DB1-B437-1F5A7064A9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8926" y="2967335"/>
            <a:ext cx="652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Active Learning: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03" y="4221088"/>
            <a:ext cx="866936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Passive Learning is Passé</a:t>
            </a:r>
            <a:endParaRPr lang="en-US" sz="4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37321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 Problem of large class of 220 </a:t>
            </a:r>
          </a:p>
          <a:p>
            <a:r>
              <a:rPr lang="en-GB" dirty="0" smtClean="0">
                <a:sym typeface="Wingdings" pitchFamily="2" charset="2"/>
              </a:rPr>
              <a:t>Part of solution is to reduce size  190  130 people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Flipping for you</a:t>
            </a:r>
          </a:p>
        </p:txBody>
      </p:sp>
      <p:sp>
        <p:nvSpPr>
          <p:cNvPr id="1433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Old Method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mtClean="0"/>
              <a:t>Lecture</a:t>
            </a:r>
          </a:p>
          <a:p>
            <a:r>
              <a:rPr lang="en-GB" smtClean="0"/>
              <a:t>SPSS Practicals</a:t>
            </a:r>
          </a:p>
          <a:p>
            <a:r>
              <a:rPr lang="en-GB" smtClean="0"/>
              <a:t>One Tutorial</a:t>
            </a:r>
          </a:p>
          <a:p>
            <a:r>
              <a:rPr lang="en-GB" smtClean="0"/>
              <a:t>Exam 90%</a:t>
            </a:r>
          </a:p>
          <a:p>
            <a:r>
              <a:rPr lang="en-GB" smtClean="0"/>
              <a:t>2 Assignments 10%</a:t>
            </a:r>
          </a:p>
          <a:p>
            <a:endParaRPr lang="en-GB" smtClean="0"/>
          </a:p>
        </p:txBody>
      </p:sp>
      <p:sp>
        <p:nvSpPr>
          <p:cNvPr id="1434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New Method</a:t>
            </a:r>
          </a:p>
        </p:txBody>
      </p:sp>
      <p:sp>
        <p:nvSpPr>
          <p:cNvPr id="14342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Blackboard VLE</a:t>
            </a:r>
          </a:p>
          <a:p>
            <a:r>
              <a:rPr lang="en-GB" dirty="0" smtClean="0"/>
              <a:t>Lecture seating groups of 4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Activities in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Lectorials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/>
              <a:t>Pod casts MP3, MP4</a:t>
            </a:r>
          </a:p>
          <a:p>
            <a:r>
              <a:rPr lang="en-GB" dirty="0" smtClean="0"/>
              <a:t>Used the </a:t>
            </a:r>
            <a:r>
              <a:rPr lang="en-GB" dirty="0" err="1" smtClean="0"/>
              <a:t>Visualiser</a:t>
            </a:r>
            <a:endParaRPr lang="en-GB" dirty="0" smtClean="0"/>
          </a:p>
          <a:p>
            <a:r>
              <a:rPr lang="en-GB" dirty="0" smtClean="0"/>
              <a:t>Exam 80%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Learning Journal 10%</a:t>
            </a:r>
          </a:p>
          <a:p>
            <a:r>
              <a:rPr lang="en-GB" dirty="0" smtClean="0"/>
              <a:t>2 Assts 10%</a:t>
            </a:r>
          </a:p>
        </p:txBody>
      </p:sp>
      <p:sp>
        <p:nvSpPr>
          <p:cNvPr id="143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DBA341-182E-4CA7-A818-50D27FFD272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GB" dirty="0" smtClean="0"/>
              <a:t>1. A curriculum innovation: EMBEDDING QM </a:t>
            </a:r>
          </a:p>
          <a:p>
            <a:pPr lvl="4"/>
            <a:r>
              <a:rPr lang="en-GB" dirty="0" smtClean="0"/>
              <a:t>And Quantitative Data in the UG Curriculum</a:t>
            </a:r>
          </a:p>
          <a:p>
            <a:pPr lvl="3"/>
            <a:r>
              <a:rPr lang="en-GB" dirty="0" smtClean="0"/>
              <a:t>2. Pedagogy for Sociology classes with QM</a:t>
            </a:r>
          </a:p>
          <a:p>
            <a:pPr lvl="4"/>
            <a:r>
              <a:rPr lang="en-GB" dirty="0" smtClean="0"/>
              <a:t>-- methods of embedding; and </a:t>
            </a:r>
          </a:p>
          <a:p>
            <a:pPr lvl="5"/>
            <a:r>
              <a:rPr lang="en-GB" dirty="0" smtClean="0"/>
              <a:t>We suggest flipping the class.</a:t>
            </a:r>
          </a:p>
          <a:p>
            <a:pPr lvl="3"/>
            <a:r>
              <a:rPr lang="en-GB" dirty="0" smtClean="0"/>
              <a:t>3.  Sociology of Family Life Teaching Pack</a:t>
            </a:r>
          </a:p>
          <a:p>
            <a:pPr lvl="3"/>
            <a:r>
              <a:rPr lang="en-GB" dirty="0" smtClean="0"/>
              <a:t>4. Politics and Protest Teaching Pack</a:t>
            </a:r>
          </a:p>
          <a:p>
            <a:pPr lvl="3"/>
            <a:r>
              <a:rPr lang="en-GB" dirty="0" smtClean="0"/>
              <a:t>5.  Using Student Opinion in the Classroom</a:t>
            </a:r>
          </a:p>
          <a:p>
            <a:pPr lvl="3"/>
            <a:r>
              <a:rPr lang="en-GB" dirty="0" smtClean="0"/>
              <a:t>3. Concluding suggestions</a:t>
            </a:r>
          </a:p>
          <a:p>
            <a:pPr lvl="4"/>
            <a:r>
              <a:rPr lang="en-GB" dirty="0" smtClean="0"/>
              <a:t>Specifying learning outcomes</a:t>
            </a:r>
          </a:p>
          <a:p>
            <a:pPr lvl="4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913-A931-4F11-A5A2-A0D25234F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Pedagogy Principles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893175" cy="5157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900" dirty="0" smtClean="0"/>
              <a:t>***Flip *** the lecture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TELL THEM IT IS A LECTORIAL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MANAGE THE STUDENTS’ EXPECTATIONS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 lvl="3">
              <a:lnSpc>
                <a:spcPct val="90000"/>
              </a:lnSpc>
            </a:pPr>
            <a:r>
              <a:rPr lang="en-GB" dirty="0" smtClean="0"/>
              <a:t>Use CAMTASIA or YOUTUBE VIDEOs?</a:t>
            </a:r>
          </a:p>
          <a:p>
            <a:pPr lvl="3">
              <a:lnSpc>
                <a:spcPct val="90000"/>
              </a:lnSpc>
            </a:pPr>
            <a:r>
              <a:rPr lang="en-GB" dirty="0" smtClean="0"/>
              <a:t>Use podcasts or MP3 or narratives on PPTs?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sz="1900" dirty="0" smtClean="0"/>
              <a:t>Make learning outcomes more explicit for each task</a:t>
            </a:r>
          </a:p>
          <a:p>
            <a:pPr>
              <a:lnSpc>
                <a:spcPct val="90000"/>
              </a:lnSpc>
            </a:pPr>
            <a:endParaRPr lang="en-GB" sz="1900" dirty="0" smtClean="0"/>
          </a:p>
          <a:p>
            <a:pPr>
              <a:lnSpc>
                <a:spcPct val="90000"/>
              </a:lnSpc>
            </a:pPr>
            <a:r>
              <a:rPr lang="en-GB" sz="1900" dirty="0" smtClean="0"/>
              <a:t>Even have learning outcomes for each </a:t>
            </a:r>
            <a:r>
              <a:rPr lang="en-GB" sz="1900" b="1" i="1" dirty="0" smtClean="0"/>
              <a:t>activity</a:t>
            </a:r>
          </a:p>
          <a:p>
            <a:pPr>
              <a:lnSpc>
                <a:spcPct val="90000"/>
              </a:lnSpc>
            </a:pPr>
            <a:r>
              <a:rPr lang="en-GB" sz="1900" dirty="0" smtClean="0"/>
              <a:t>Build-up of activities</a:t>
            </a:r>
          </a:p>
          <a:p>
            <a:pPr>
              <a:lnSpc>
                <a:spcPct val="90000"/>
              </a:lnSpc>
            </a:pPr>
            <a:r>
              <a:rPr lang="en-GB" sz="1900" dirty="0" smtClean="0"/>
              <a:t>Reiterate key points of theory, and of empirics/interpretation</a:t>
            </a:r>
          </a:p>
          <a:p>
            <a:pPr>
              <a:lnSpc>
                <a:spcPct val="90000"/>
              </a:lnSpc>
            </a:pPr>
            <a:endParaRPr lang="en-GB" sz="1900" dirty="0" smtClean="0"/>
          </a:p>
          <a:p>
            <a:pPr>
              <a:lnSpc>
                <a:spcPct val="90000"/>
              </a:lnSpc>
            </a:pPr>
            <a:endParaRPr lang="en-GB" sz="1900" dirty="0" smtClean="0"/>
          </a:p>
          <a:p>
            <a:pPr>
              <a:lnSpc>
                <a:spcPct val="90000"/>
              </a:lnSpc>
            </a:pPr>
            <a:endParaRPr lang="en-GB" sz="1900" dirty="0" smtClean="0"/>
          </a:p>
          <a:p>
            <a:pPr>
              <a:lnSpc>
                <a:spcPct val="90000"/>
              </a:lnSpc>
            </a:pPr>
            <a:endParaRPr lang="en-GB" sz="1900" dirty="0" smtClean="0"/>
          </a:p>
          <a:p>
            <a:pPr>
              <a:lnSpc>
                <a:spcPct val="90000"/>
              </a:lnSpc>
            </a:pPr>
            <a:endParaRPr lang="en-GB" sz="1900" dirty="0" smtClean="0"/>
          </a:p>
          <a:p>
            <a:pPr>
              <a:lnSpc>
                <a:spcPct val="90000"/>
              </a:lnSpc>
            </a:pPr>
            <a:r>
              <a:rPr lang="en-GB" sz="1900" dirty="0" smtClean="0"/>
              <a:t>? Lesson plans ? – Invisible to students</a:t>
            </a: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63688" y="5805264"/>
            <a:ext cx="6768752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Also add an element of reflective journal writing.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of a Flipped Lecture 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smtClean="0"/>
              <a:t>Students prepare 2 hours</a:t>
            </a:r>
          </a:p>
          <a:p>
            <a:r>
              <a:rPr lang="en-GB" smtClean="0"/>
              <a:t>5 min Aims (and Recap)</a:t>
            </a:r>
          </a:p>
          <a:p>
            <a:r>
              <a:rPr lang="en-GB" smtClean="0"/>
              <a:t>20 minutes Activity</a:t>
            </a:r>
          </a:p>
          <a:p>
            <a:r>
              <a:rPr lang="en-GB" smtClean="0"/>
              <a:t>10 min Discussion and Interpretation*</a:t>
            </a:r>
          </a:p>
          <a:p>
            <a:r>
              <a:rPr lang="en-GB" smtClean="0"/>
              <a:t>5 min Data Interpretation</a:t>
            </a:r>
          </a:p>
          <a:p>
            <a:r>
              <a:rPr lang="en-GB" smtClean="0"/>
              <a:t>5 min Summing-Up*</a:t>
            </a:r>
          </a:p>
          <a:p>
            <a:r>
              <a:rPr lang="en-GB" smtClean="0"/>
              <a:t>5 min Q&amp;A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01000" cy="1216025"/>
          </a:xfrm>
        </p:spPr>
        <p:txBody>
          <a:bodyPr/>
          <a:lstStyle/>
          <a:p>
            <a:r>
              <a:rPr lang="en-GB" b="1" dirty="0" smtClean="0"/>
              <a:t>Better results with flipping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326437" cy="596900"/>
          </a:xfrm>
        </p:spPr>
        <p:txBody>
          <a:bodyPr/>
          <a:lstStyle/>
          <a:p>
            <a:r>
              <a:rPr lang="en-GB" sz="2200" smtClean="0"/>
              <a:t>Old average mark 62          New average mark 72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25DA75-8DF5-4E3B-AFB5-B5232F8BDD9E}" type="slidenum">
              <a:rPr lang="en-US"/>
              <a:pPr/>
              <a:t>22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71813" y="2352675"/>
            <a:ext cx="4021137" cy="3524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GB" altLang="zh-CN" dirty="0">
                <a:latin typeface="Calibri" pitchFamily="34" charset="0"/>
                <a:ea typeface="SimSun" pitchFamily="2" charset="-122"/>
              </a:rPr>
              <a:t>Overall grade distributions: </a:t>
            </a:r>
          </a:p>
          <a:p>
            <a:pPr algn="just" eaLnBrk="0" hangingPunct="0"/>
            <a:endParaRPr lang="en-GB" altLang="zh-CN" dirty="0">
              <a:latin typeface="Arial" charset="0"/>
              <a:ea typeface="SimSun" pitchFamily="2" charset="-122"/>
            </a:endParaRPr>
          </a:p>
          <a:p>
            <a:pPr algn="just" eaLnBrk="0" hangingPunct="0"/>
            <a:r>
              <a:rPr lang="en-GB" altLang="zh-CN" b="1" dirty="0">
                <a:latin typeface="Calibri" pitchFamily="34" charset="0"/>
                <a:ea typeface="SimSun" pitchFamily="2" charset="-122"/>
              </a:rPr>
              <a:t>2010/2011</a:t>
            </a:r>
            <a:r>
              <a:rPr lang="en-GB" altLang="zh-CN" dirty="0">
                <a:latin typeface="Calibri" pitchFamily="34" charset="0"/>
                <a:ea typeface="SimSun" pitchFamily="2" charset="-122"/>
              </a:rPr>
              <a:t> Course work 69%</a:t>
            </a:r>
          </a:p>
          <a:p>
            <a:pPr algn="just" eaLnBrk="0" hangingPunct="0"/>
            <a:r>
              <a:rPr lang="en-GB" altLang="zh-CN" dirty="0">
                <a:latin typeface="Calibri" pitchFamily="34" charset="0"/>
                <a:ea typeface="SimSun" pitchFamily="2" charset="-122"/>
              </a:rPr>
              <a:t>Exam average grade 60%. </a:t>
            </a:r>
          </a:p>
          <a:p>
            <a:pPr algn="just" eaLnBrk="0" hangingPunct="0"/>
            <a:r>
              <a:rPr lang="en-GB" altLang="zh-CN" dirty="0">
                <a:latin typeface="Calibri" pitchFamily="34" charset="0"/>
                <a:ea typeface="SimSun" pitchFamily="2" charset="-122"/>
              </a:rPr>
              <a:t>Overall average grade 62%. </a:t>
            </a:r>
          </a:p>
          <a:p>
            <a:pPr algn="just" eaLnBrk="0" hangingPunct="0"/>
            <a:endParaRPr lang="en-GB" altLang="zh-CN" dirty="0">
              <a:latin typeface="Calibri" pitchFamily="34" charset="0"/>
              <a:ea typeface="SimSun" pitchFamily="2" charset="-122"/>
            </a:endParaRPr>
          </a:p>
          <a:p>
            <a:pPr algn="just" eaLnBrk="0" hangingPunct="0"/>
            <a:endParaRPr lang="en-GB" altLang="zh-CN" dirty="0">
              <a:latin typeface="Calibri" pitchFamily="34" charset="0"/>
              <a:ea typeface="SimSun" pitchFamily="2" charset="-122"/>
            </a:endParaRPr>
          </a:p>
          <a:p>
            <a:pPr algn="just" eaLnBrk="0" hangingPunct="0"/>
            <a:r>
              <a:rPr lang="en-GB" altLang="zh-CN" b="1" dirty="0">
                <a:latin typeface="Calibri" pitchFamily="34" charset="0"/>
                <a:ea typeface="SimSun" pitchFamily="2" charset="-122"/>
              </a:rPr>
              <a:t>2011/2012</a:t>
            </a:r>
            <a:r>
              <a:rPr lang="en-GB" altLang="zh-CN" dirty="0">
                <a:latin typeface="Calibri" pitchFamily="34" charset="0"/>
                <a:ea typeface="SimSun" pitchFamily="2" charset="-122"/>
              </a:rPr>
              <a:t>  , Coursework 57%</a:t>
            </a:r>
          </a:p>
          <a:p>
            <a:pPr algn="just" eaLnBrk="0" hangingPunct="0"/>
            <a:r>
              <a:rPr lang="en-GB" altLang="zh-CN" dirty="0">
                <a:latin typeface="Calibri" pitchFamily="34" charset="0"/>
                <a:ea typeface="SimSun" pitchFamily="2" charset="-122"/>
              </a:rPr>
              <a:t>Exam average grade 75%</a:t>
            </a:r>
          </a:p>
          <a:p>
            <a:pPr algn="just" eaLnBrk="0" hangingPunct="0"/>
            <a:r>
              <a:rPr lang="en-GB" altLang="zh-CN" b="1" dirty="0">
                <a:latin typeface="Calibri" pitchFamily="34" charset="0"/>
                <a:ea typeface="SimSun" pitchFamily="2" charset="-122"/>
              </a:rPr>
              <a:t>Overall average grade 70% overall. </a:t>
            </a:r>
          </a:p>
          <a:p>
            <a:pPr algn="just" eaLnBrk="0" hangingPunct="0"/>
            <a:r>
              <a:rPr lang="en-GB" altLang="zh-CN" dirty="0">
                <a:latin typeface="Calibri" pitchFamily="34" charset="0"/>
                <a:ea typeface="SimSun" pitchFamily="2" charset="-122"/>
              </a:rPr>
              <a:t>60% of students reached 70% overall.</a:t>
            </a:r>
          </a:p>
          <a:p>
            <a:pPr algn="just" eaLnBrk="0" hangingPunct="0"/>
            <a:r>
              <a:rPr lang="en-GB" altLang="zh-CN" b="1" dirty="0">
                <a:latin typeface="Calibri" pitchFamily="34" charset="0"/>
                <a:ea typeface="SimSun" pitchFamily="2" charset="-122"/>
              </a:rPr>
              <a:t>Just 5 fails out of 190 students.</a:t>
            </a:r>
          </a:p>
          <a:p>
            <a:pPr eaLnBrk="0" hangingPunct="0"/>
            <a:endParaRPr lang="en-US" dirty="0"/>
          </a:p>
        </p:txBody>
      </p:sp>
      <p:pic>
        <p:nvPicPr>
          <p:cNvPr id="16390" name="Chart 4"/>
          <p:cNvPicPr>
            <a:picLocks noChangeArrowheads="1"/>
          </p:cNvPicPr>
          <p:nvPr/>
        </p:nvPicPr>
        <p:blipFill>
          <a:blip r:embed="rId2" cstate="print"/>
          <a:srcRect b="-50"/>
          <a:stretch>
            <a:fillRect/>
          </a:stretch>
        </p:blipFill>
        <p:spPr bwMode="auto">
          <a:xfrm>
            <a:off x="6011863" y="2565400"/>
            <a:ext cx="2800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Chart 2"/>
          <p:cNvPicPr>
            <a:picLocks noChangeArrowheads="1"/>
          </p:cNvPicPr>
          <p:nvPr/>
        </p:nvPicPr>
        <p:blipFill>
          <a:blip r:embed="rId3" cstate="print"/>
          <a:srcRect b="-50"/>
          <a:stretch>
            <a:fillRect/>
          </a:stretch>
        </p:blipFill>
        <p:spPr bwMode="auto">
          <a:xfrm>
            <a:off x="0" y="2565400"/>
            <a:ext cx="2867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01000" cy="1216025"/>
          </a:xfrm>
        </p:spPr>
        <p:txBody>
          <a:bodyPr/>
          <a:lstStyle/>
          <a:p>
            <a:r>
              <a:rPr lang="en-GB" b="1" dirty="0" smtClean="0"/>
              <a:t>Results - feedback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326437" cy="596900"/>
          </a:xfrm>
        </p:spPr>
        <p:txBody>
          <a:bodyPr/>
          <a:lstStyle/>
          <a:p>
            <a:r>
              <a:rPr lang="en-GB" sz="2200" b="1" dirty="0" smtClean="0"/>
              <a:t>Old approach:  </a:t>
            </a:r>
            <a:r>
              <a:rPr lang="en-GB" sz="2200" dirty="0" smtClean="0"/>
              <a:t>students not very satisfied, </a:t>
            </a:r>
          </a:p>
          <a:p>
            <a:r>
              <a:rPr lang="en-GB" sz="2200" dirty="0" smtClean="0"/>
              <a:t>Low attendance</a:t>
            </a:r>
          </a:p>
          <a:p>
            <a:endParaRPr lang="en-GB" sz="2200" dirty="0" smtClean="0"/>
          </a:p>
          <a:p>
            <a:r>
              <a:rPr lang="en-GB" sz="2200" b="1" dirty="0" smtClean="0"/>
              <a:t>New approach: </a:t>
            </a:r>
            <a:r>
              <a:rPr lang="en-GB" sz="2200" dirty="0" smtClean="0"/>
              <a:t> students not very satisfied,</a:t>
            </a:r>
          </a:p>
          <a:p>
            <a:r>
              <a:rPr lang="en-GB" sz="2200" dirty="0" smtClean="0"/>
              <a:t>Low attendance, but the students like having lectures captured on video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ADVANTAGES:</a:t>
            </a:r>
          </a:p>
          <a:p>
            <a:r>
              <a:rPr lang="en-GB" sz="2200" dirty="0" smtClean="0"/>
              <a:t>Stronger peer support for learning</a:t>
            </a:r>
          </a:p>
          <a:p>
            <a:r>
              <a:rPr lang="en-GB" sz="2200" dirty="0" smtClean="0"/>
              <a:t>More active learning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25DA75-8DF5-4E3B-AFB5-B5232F8BDD9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55875" y="4868863"/>
            <a:ext cx="1223963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/>
              <a:t>Critical Reader of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92150"/>
            <a:ext cx="8686800" cy="5505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Student Moves Around on Scaffolding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08275" y="5094288"/>
            <a:ext cx="1223963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Critical Reader of Data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7175" y="4365625"/>
            <a:ext cx="12969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Maker of Tables, Graphs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51500" y="4005263"/>
            <a:ext cx="3492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 of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Microdata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35375" y="4724400"/>
            <a:ext cx="360363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76825" y="4149725"/>
            <a:ext cx="5032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659563" y="4508500"/>
            <a:ext cx="144462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16463" y="5229225"/>
            <a:ext cx="381635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Rethinks, questions the usual interpretation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3995738" y="5445125"/>
            <a:ext cx="6477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GB">
              <a:solidFill>
                <a:srgbClr val="FFFFFF"/>
              </a:solidFill>
            </a:endParaRPr>
          </a:p>
        </p:txBody>
      </p:sp>
      <p:sp>
        <p:nvSpPr>
          <p:cNvPr id="1332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F057C-B582-459A-BCCB-2280BDC5ADAF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very explicit about 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higher </a:t>
            </a:r>
            <a:r>
              <a:rPr lang="en-GB" b="1" i="1" dirty="0" smtClean="0"/>
              <a:t>Unit Evaluation Questionnaire (UEQ) </a:t>
            </a:r>
            <a:r>
              <a:rPr lang="en-GB" dirty="0" smtClean="0"/>
              <a:t>results we are now being very explicit and clear in each Lecture whether it is a Lecture or a </a:t>
            </a:r>
            <a:r>
              <a:rPr lang="en-GB" dirty="0" err="1" smtClean="0"/>
              <a:t>Lectorial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‘manage expectations’ well.</a:t>
            </a:r>
          </a:p>
          <a:p>
            <a:r>
              <a:rPr lang="en-GB" dirty="0" smtClean="0"/>
              <a:t>This will feed into NSS later 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913-A931-4F11-A5A2-A0D25234F30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Support for Flipping </a:t>
            </a:r>
            <a:br>
              <a:rPr lang="en-GB" dirty="0" smtClean="0"/>
            </a:br>
            <a:r>
              <a:rPr lang="en-GB" dirty="0" smtClean="0"/>
              <a:t>And Using More QD, QM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F7A0A-1361-4517-BD05-DC5F37C75FB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2565400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000">
                <a:solidFill>
                  <a:srgbClr val="000000"/>
                </a:solidFill>
                <a:hlinkClick r:id="rId2"/>
              </a:rPr>
              <a:t>www.socialsciences.manchester.ac.uk/essted</a:t>
            </a:r>
            <a:endParaRPr lang="en-GB" sz="3000">
              <a:solidFill>
                <a:srgbClr val="000000"/>
              </a:solidFill>
            </a:endParaRPr>
          </a:p>
          <a:p>
            <a:pPr eaLnBrk="0" hangingPunct="0"/>
            <a:endParaRPr lang="en-GB" sz="3800">
              <a:solidFill>
                <a:srgbClr val="000000"/>
              </a:solidFill>
            </a:endParaRPr>
          </a:p>
        </p:txBody>
      </p:sp>
      <p:pic>
        <p:nvPicPr>
          <p:cNvPr id="17413" name="Picture 5" descr="8-2754esrc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373688"/>
            <a:ext cx="89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4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9792">
            <a:off x="4211638" y="1844675"/>
            <a:ext cx="755967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Youtube Carries Our Videos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0846C-4208-4BAA-AE41-39CD1E269FB1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285830">
            <a:off x="-125413" y="2098675"/>
            <a:ext cx="4989513" cy="2806700"/>
          </a:xfrm>
        </p:spPr>
      </p:pic>
    </p:spTree>
    <p:extLst>
      <p:ext uri="{BB962C8B-B14F-4D97-AF65-F5344CB8AC3E}">
        <p14:creationId xmlns:p14="http://schemas.microsoft.com/office/powerpoint/2010/main" val="16738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01923"/>
              </p:ext>
            </p:extLst>
          </p:nvPr>
        </p:nvGraphicFramePr>
        <p:xfrm>
          <a:off x="539750" y="2133600"/>
          <a:ext cx="7416800" cy="4628134"/>
        </p:xfrm>
        <a:graphic>
          <a:graphicData uri="http://schemas.openxmlformats.org/drawingml/2006/table">
            <a:tbl>
              <a:tblPr/>
              <a:tblGrid>
                <a:gridCol w="1363663"/>
                <a:gridCol w="1376362"/>
                <a:gridCol w="1552575"/>
                <a:gridCol w="1366838"/>
                <a:gridCol w="1757362"/>
              </a:tblGrid>
              <a:tr h="525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These resource packs are up online.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+ Discuss your own teaching materials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How can they be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Improved?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Examples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From classrooms in the discipline of Sociology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4864"/>
            <a:ext cx="2959968" cy="340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01000" cy="1216025"/>
          </a:xfrm>
        </p:spPr>
        <p:txBody>
          <a:bodyPr/>
          <a:lstStyle/>
          <a:p>
            <a:r>
              <a:rPr lang="en-GB" dirty="0" smtClean="0"/>
              <a:t>3. A Series of Resource Packs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84A05-9A17-430B-B44D-E725D2D76C80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53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750" y="2133600"/>
          <a:ext cx="7416800" cy="4172458"/>
        </p:xfrm>
        <a:graphic>
          <a:graphicData uri="http://schemas.openxmlformats.org/drawingml/2006/table">
            <a:tbl>
              <a:tblPr/>
              <a:tblGrid>
                <a:gridCol w="1363663"/>
                <a:gridCol w="1376362"/>
                <a:gridCol w="1552575"/>
                <a:gridCol w="1366838"/>
                <a:gridCol w="1757362"/>
              </a:tblGrid>
              <a:tr h="525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Embedding Quantitative Data in Sociology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Politics Classroom with Flipping and Student Opinion Poll of Students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Examples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From classrooms in the discipline of Sociology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ESSTAR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Gautami" pitchFamily="2"/>
                        </a:rPr>
                        <a:t>Demo and how to use More Data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Gautami" pitchFamily="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4864"/>
            <a:ext cx="2959968" cy="340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01000" cy="1216025"/>
          </a:xfrm>
        </p:spPr>
        <p:txBody>
          <a:bodyPr/>
          <a:lstStyle/>
          <a:p>
            <a:r>
              <a:rPr lang="en-GB" dirty="0" smtClean="0"/>
              <a:t>A Series of Workshops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84A05-9A17-430B-B44D-E725D2D76C80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53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en-GB" dirty="0" smtClean="0"/>
              <a:t>1. Our curriculum innovation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629150"/>
          </a:xfrm>
        </p:spPr>
        <p:txBody>
          <a:bodyPr/>
          <a:lstStyle/>
          <a:p>
            <a:pPr lvl="1"/>
            <a:r>
              <a:rPr lang="en-GB" sz="1700" dirty="0" smtClean="0"/>
              <a:t>A Researcher Development Initiative of ESRC</a:t>
            </a:r>
          </a:p>
          <a:p>
            <a:r>
              <a:rPr lang="en-GB" sz="2100" dirty="0" smtClean="0"/>
              <a:t>CURRICULUM INNOVATION COMPONENT:</a:t>
            </a:r>
          </a:p>
          <a:p>
            <a:pPr lvl="1"/>
            <a:r>
              <a:rPr lang="en-GB" sz="1700" dirty="0" smtClean="0"/>
              <a:t>Ten course units</a:t>
            </a:r>
          </a:p>
          <a:p>
            <a:pPr lvl="1"/>
            <a:r>
              <a:rPr lang="en-GB" sz="1700" dirty="0" smtClean="0"/>
              <a:t>Embedding and enrichment, not substitution</a:t>
            </a:r>
          </a:p>
          <a:p>
            <a:pPr lvl="1"/>
            <a:r>
              <a:rPr lang="en-GB" sz="1700" dirty="0" smtClean="0"/>
              <a:t>Teamwork</a:t>
            </a:r>
          </a:p>
          <a:p>
            <a:pPr lvl="1"/>
            <a:r>
              <a:rPr lang="en-GB" sz="1700" dirty="0" smtClean="0"/>
              <a:t>Now + Q-STEP degrees “with quantitative methods”</a:t>
            </a:r>
          </a:p>
          <a:p>
            <a:pPr lvl="1"/>
            <a:r>
              <a:rPr lang="en-GB" sz="1700" dirty="0" smtClean="0"/>
              <a:t>Internships and reflective assessment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FCD78-64D2-4E6C-AE4C-3929239368C3}" type="slidenum">
              <a:rPr lang="en-US"/>
              <a:pPr/>
              <a:t>3</a:t>
            </a:fld>
            <a:endParaRPr lang="en-US"/>
          </a:p>
        </p:txBody>
      </p:sp>
      <p:pic>
        <p:nvPicPr>
          <p:cNvPr id="5125" name="Picture 4" descr="8-2754esrc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300663"/>
            <a:ext cx="89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52600"/>
            <a:ext cx="4167510" cy="4267200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The lessons learnt include:</a:t>
            </a:r>
          </a:p>
          <a:p>
            <a:pPr lvl="2"/>
            <a:r>
              <a:rPr lang="en-GB" dirty="0" smtClean="0"/>
              <a:t>Don’t innovate too much too quickly</a:t>
            </a:r>
          </a:p>
          <a:p>
            <a:pPr lvl="2"/>
            <a:r>
              <a:rPr lang="en-GB" dirty="0" smtClean="0"/>
              <a:t>Involve all your teaching-team members</a:t>
            </a:r>
          </a:p>
          <a:p>
            <a:pPr lvl="2"/>
            <a:r>
              <a:rPr lang="en-GB" dirty="0" smtClean="0"/>
              <a:t>Be explicit </a:t>
            </a:r>
          </a:p>
          <a:p>
            <a:pPr lvl="2"/>
            <a:r>
              <a:rPr lang="en-GB" dirty="0" smtClean="0"/>
              <a:t>Support active learning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4500562" cy="4267200"/>
          </a:xfrm>
        </p:spPr>
        <p:txBody>
          <a:bodyPr/>
          <a:lstStyle/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Recognition is needed for teachers who make an effort (promotion) – this is appreciated and supported in </a:t>
            </a:r>
            <a:r>
              <a:rPr lang="en-GB" sz="2200" dirty="0" err="1" smtClean="0"/>
              <a:t>UoM</a:t>
            </a:r>
            <a:endParaRPr lang="en-GB" sz="2200" dirty="0" smtClean="0"/>
          </a:p>
          <a:p>
            <a:endParaRPr lang="en-GB" sz="2200" dirty="0" smtClean="0"/>
          </a:p>
          <a:p>
            <a:pPr marL="31750"/>
            <a:r>
              <a:rPr lang="en-GB" dirty="0" smtClean="0"/>
              <a:t>Thank you for listening</a:t>
            </a:r>
          </a:p>
          <a:p>
            <a:endParaRPr lang="en-GB" sz="2200" dirty="0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51FA6-46DC-47C9-B175-94DC5430BD6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(</a:t>
            </a:r>
            <a:r>
              <a:rPr lang="en-GB" sz="2000" dirty="0" smtClean="0"/>
              <a:t>Sociology, Politics, Social Statistics)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700736"/>
          </a:xfrm>
        </p:spPr>
        <p:txBody>
          <a:bodyPr/>
          <a:lstStyle/>
          <a:p>
            <a:r>
              <a:rPr lang="en-GB" dirty="0" smtClean="0"/>
              <a:t>Mark Brown</a:t>
            </a:r>
            <a:r>
              <a:rPr lang="en-GB" sz="2000" dirty="0" smtClean="0"/>
              <a:t> (Principal Investigator / senior teaching fellow)</a:t>
            </a:r>
          </a:p>
          <a:p>
            <a:r>
              <a:rPr lang="en-GB" dirty="0" smtClean="0"/>
              <a:t>Jacqui Carter </a:t>
            </a:r>
            <a:r>
              <a:rPr lang="en-GB" sz="2000" dirty="0" smtClean="0"/>
              <a:t>MIMAS and ESDS</a:t>
            </a:r>
          </a:p>
          <a:p>
            <a:r>
              <a:rPr lang="en-GB" dirty="0" smtClean="0"/>
              <a:t>Jo </a:t>
            </a:r>
            <a:r>
              <a:rPr lang="en-GB" dirty="0" err="1" smtClean="0"/>
              <a:t>Wathan</a:t>
            </a:r>
            <a:r>
              <a:rPr lang="en-GB" dirty="0" smtClean="0"/>
              <a:t> </a:t>
            </a:r>
            <a:r>
              <a:rPr lang="en-GB" sz="2000" dirty="0" smtClean="0"/>
              <a:t>ESDS and Census</a:t>
            </a:r>
          </a:p>
          <a:p>
            <a:r>
              <a:rPr lang="en-GB" sz="2000" dirty="0" err="1" smtClean="0"/>
              <a:t>Steph</a:t>
            </a:r>
            <a:r>
              <a:rPr lang="en-GB" sz="2000" dirty="0" smtClean="0"/>
              <a:t> Thomson (Research Associate)</a:t>
            </a:r>
          </a:p>
          <a:p>
            <a:r>
              <a:rPr lang="en-GB" dirty="0" smtClean="0"/>
              <a:t>Ian </a:t>
            </a:r>
            <a:r>
              <a:rPr lang="en-GB" dirty="0" err="1" smtClean="0"/>
              <a:t>Plewis</a:t>
            </a:r>
            <a:r>
              <a:rPr lang="en-GB" dirty="0" smtClean="0"/>
              <a:t> </a:t>
            </a:r>
            <a:r>
              <a:rPr lang="en-GB" sz="2000" dirty="0" smtClean="0"/>
              <a:t>AQMEN and RSS</a:t>
            </a:r>
          </a:p>
          <a:p>
            <a:r>
              <a:rPr lang="en-GB" dirty="0" err="1" smtClean="0"/>
              <a:t>Tarani</a:t>
            </a:r>
            <a:r>
              <a:rPr lang="en-GB" dirty="0" smtClean="0"/>
              <a:t> </a:t>
            </a:r>
            <a:r>
              <a:rPr lang="en-GB" dirty="0" err="1" smtClean="0"/>
              <a:t>Chandola</a:t>
            </a:r>
            <a:r>
              <a:rPr lang="en-GB" dirty="0" smtClean="0"/>
              <a:t>, Kingsley </a:t>
            </a:r>
            <a:r>
              <a:rPr lang="en-GB" dirty="0" err="1" smtClean="0"/>
              <a:t>Purdam</a:t>
            </a:r>
            <a:r>
              <a:rPr lang="en-GB" dirty="0" smtClean="0"/>
              <a:t>, Brian </a:t>
            </a:r>
            <a:r>
              <a:rPr lang="en-GB" dirty="0" err="1" smtClean="0"/>
              <a:t>Heaphy</a:t>
            </a:r>
            <a:r>
              <a:rPr lang="en-GB" dirty="0" smtClean="0"/>
              <a:t>, Andrew Russell</a:t>
            </a:r>
          </a:p>
          <a:p>
            <a:r>
              <a:rPr lang="en-GB" dirty="0" smtClean="0"/>
              <a:t>Jen Buckley, Research Associate</a:t>
            </a:r>
          </a:p>
          <a:p>
            <a:r>
              <a:rPr lang="en-GB" dirty="0" smtClean="0"/>
              <a:t>Stefanie </a:t>
            </a:r>
            <a:r>
              <a:rPr lang="en-GB" dirty="0" err="1" smtClean="0"/>
              <a:t>Doebler</a:t>
            </a:r>
            <a:endParaRPr lang="en-GB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66E22-EDBD-4EA9-91EA-6848FB90564C}" type="slidenum">
              <a:rPr lang="en-US"/>
              <a:pPr/>
              <a:t>4</a:t>
            </a:fld>
            <a:endParaRPr lang="en-US"/>
          </a:p>
        </p:txBody>
      </p:sp>
      <p:pic>
        <p:nvPicPr>
          <p:cNvPr id="6149" name="Picture 4" descr="ccsr-2011-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0"/>
            <a:ext cx="6286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913-A931-4F11-A5A2-A0D25234F30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Twelve Course Units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59A7BF-7173-4105-9F7C-C4A343B92BF5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4213" y="1866900"/>
          <a:ext cx="6624637" cy="4990990"/>
        </p:xfrm>
        <a:graphic>
          <a:graphicData uri="http://schemas.openxmlformats.org/drawingml/2006/table">
            <a:tbl>
              <a:tblPr/>
              <a:tblGrid>
                <a:gridCol w="6624637"/>
              </a:tblGrid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NEW COURSES/METHODS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Data and the Media (University College: Ian Plewis et al)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Survey Method in Social Research (Mark Brown)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Engaging Social Research  (BA in Social Sciences)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PARTNER COURSES: EMBEDDING QUANTS MODULES 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SOCY10471 Sociology of Personal Life (Sue Heath)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SOCY20241 Sociology of Spiritual Life (Tej Purewal)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SOCY30461 Power and Protest (Gemma Edwards)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SOCY20962 Racism &amp; Ethnicity in the UK (James Rhodes)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POLI20801 The Politics of Policy Making (Francesca Gains)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(POLI10200) Introduction to Comparative Politics (Nick Turnbull)</a:t>
                      </a: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10" marR="6010" marT="60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4" name="Picture 5" descr="ccsr-2011-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0"/>
            <a:ext cx="6286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245797" cy="1216025"/>
          </a:xfrm>
        </p:spPr>
        <p:txBody>
          <a:bodyPr/>
          <a:lstStyle/>
          <a:p>
            <a:r>
              <a:rPr lang="en-GB" dirty="0" smtClean="0"/>
              <a:t>Two Types of Student in Politics?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633B-9BF2-4DB1-B437-1F5A7064A9D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916832"/>
          <a:ext cx="9161463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187387" imgH="2542408" progId="Word.Document.12">
                  <p:embed/>
                </p:oleObj>
              </mc:Choice>
              <mc:Fallback>
                <p:oleObj name="Document" r:id="rId4" imgW="5187387" imgH="254240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9161463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2 Politics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72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Methods of Embedding/Using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C11BF-1077-4686-8D4F-C5A8CB5A18F6}" type="slidenum">
              <a:rPr lang="en-US"/>
              <a:pPr/>
              <a:t>8</a:t>
            </a:fld>
            <a:endParaRPr lang="en-US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84213" y="1989138"/>
            <a:ext cx="705643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Building bridges between methods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This builds on scaffolding ideas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Students practice, practice... ...tacit learning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Active learning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Building up a number sense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Procepts = Process + Concept =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47251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(See Briefing Paper 1 on Scaffolding</a:t>
            </a:r>
          </a:p>
          <a:p>
            <a:endParaRPr lang="en-GB" dirty="0" smtClean="0"/>
          </a:p>
          <a:p>
            <a:r>
              <a:rPr lang="en-GB" dirty="0" smtClean="0"/>
              <a:t>At ESSTED website)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Example, Crosstabs, Year 1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612B5-4D96-4D9C-8DA4-0D3EC5812742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8888" y="2276475"/>
          <a:ext cx="1355725" cy="4202716"/>
        </p:xfrm>
        <a:graphic>
          <a:graphicData uri="http://schemas.openxmlformats.org/drawingml/2006/table">
            <a:tbl>
              <a:tblPr/>
              <a:tblGrid>
                <a:gridCol w="227012"/>
                <a:gridCol w="225425"/>
                <a:gridCol w="225425"/>
                <a:gridCol w="225425"/>
                <a:gridCol w="227013"/>
                <a:gridCol w="225425"/>
              </a:tblGrid>
              <a:tr h="74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satisfaction with life overall   * Lives alone or not  Crosstabulation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Lives alone or not 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others in hhd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lives alone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500">
                <a:tc rowSpan="18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satisfaction with life overall  </a:t>
                      </a:r>
                    </a:p>
                  </a:txBody>
                  <a:tcPr marL="3528" marR="3528" marT="3528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missing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695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3.70%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completely dissatisfied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714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2.10%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2.40%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mostly dissatisfied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295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3.90%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4.90%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somewhat dissatisfied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2739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6.60%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8.10%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6.80%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neither satisfied or dissatisfied  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3136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601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3737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9.20%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9.30%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somewhat satisfied 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5845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6848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17.20%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16.60%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17.10%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mostly satisfied    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15323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2287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17610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45.10%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37.90%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completely satisfied  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4673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889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5562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13.80%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14.70%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13.90%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33960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6028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39988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within Lives alone or not 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3528" marR="3528" marT="3528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3528" marR="3528" marT="3528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Coverage:  United Kingdom.  Weighted as a nationally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representative sample.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Source:  Understanding Society data, 2010.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more information, see Persistent Identifier:</a:t>
                      </a:r>
                      <a:b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http://dx.doi.org/10.5255/UKDA-SN-6614-3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URL http://www.esds.ac.uk/findingData/snDescription.asp?sn=6614 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citation for these data is:</a:t>
                      </a: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University of Essex. Institute for Social and Economic Research and National Centre for Social Research, </a:t>
                      </a:r>
                      <a:r>
                        <a:rPr kumimoji="0" lang="en-GB" sz="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Understanding Society: Wave 1, 2009-2010, </a:t>
                      </a:r>
                      <a:r>
                        <a:rPr kumimoji="0" lang="en-GB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Data Archive [distributor], February 2012. SN: 6614 , http://dx.doi.org/10.5255/UKDA-SN-6614-3</a:t>
                      </a:r>
                    </a:p>
                  </a:txBody>
                  <a:tcPr marL="3528" marR="3528" marT="3528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528" marR="3528" marT="352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71" name="Oval Callout 5"/>
          <p:cNvSpPr>
            <a:spLocks noChangeArrowheads="1"/>
          </p:cNvSpPr>
          <p:nvPr/>
        </p:nvSpPr>
        <p:spPr bwMode="auto">
          <a:xfrm>
            <a:off x="3132138" y="2133600"/>
            <a:ext cx="3384550" cy="1150938"/>
          </a:xfrm>
          <a:prstGeom prst="wedgeEllipseCallout">
            <a:avLst>
              <a:gd name="adj1" fmla="val -69991"/>
              <a:gd name="adj2" fmla="val 1744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/>
              <a:t>Too messy! </a:t>
            </a:r>
          </a:p>
          <a:p>
            <a:pPr eaLnBrk="0" hangingPunct="0"/>
            <a:r>
              <a:rPr lang="en-GB" dirty="0" smtClean="0"/>
              <a:t>It got collapsed </a:t>
            </a:r>
            <a:r>
              <a:rPr lang="en-GB" dirty="0"/>
              <a:t>and </a:t>
            </a:r>
            <a:r>
              <a:rPr lang="en-GB" dirty="0" smtClean="0"/>
              <a:t>simplified!</a:t>
            </a:r>
            <a:endParaRPr lang="en-GB" dirty="0"/>
          </a:p>
        </p:txBody>
      </p:sp>
      <p:sp>
        <p:nvSpPr>
          <p:cNvPr id="9372" name="Cloud Callout 6"/>
          <p:cNvSpPr>
            <a:spLocks noChangeArrowheads="1"/>
          </p:cNvSpPr>
          <p:nvPr/>
        </p:nvSpPr>
        <p:spPr bwMode="auto">
          <a:xfrm>
            <a:off x="3419475" y="4149725"/>
            <a:ext cx="2736850" cy="1582738"/>
          </a:xfrm>
          <a:prstGeom prst="cloudCallout">
            <a:avLst>
              <a:gd name="adj1" fmla="val -80389"/>
              <a:gd name="adj2" fmla="val 573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/>
              <a:t>Excellent Labelling </a:t>
            </a:r>
          </a:p>
          <a:p>
            <a:pPr eaLnBrk="0" hangingPunct="0"/>
            <a:r>
              <a:rPr lang="en-GB"/>
              <a:t>(URL! Dates!  Data source!</a:t>
            </a:r>
          </a:p>
        </p:txBody>
      </p:sp>
      <p:sp>
        <p:nvSpPr>
          <p:cNvPr id="9373" name="Smiley Face 7"/>
          <p:cNvSpPr>
            <a:spLocks noChangeArrowheads="1"/>
          </p:cNvSpPr>
          <p:nvPr/>
        </p:nvSpPr>
        <p:spPr bwMode="auto">
          <a:xfrm>
            <a:off x="7092950" y="3213100"/>
            <a:ext cx="1582738" cy="14398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inburghAQMENpanel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EdinburghAQMENpanel</Template>
  <TotalTime>196</TotalTime>
  <Words>1810</Words>
  <Application>Microsoft Office PowerPoint</Application>
  <PresentationFormat>On-screen Show (4:3)</PresentationFormat>
  <Paragraphs>473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EdinburghAQMENpanel</vt:lpstr>
      <vt:lpstr>Document</vt:lpstr>
      <vt:lpstr>Enriching Social Science with Quantitative and Survey Data Using Flipping</vt:lpstr>
      <vt:lpstr>Workshop Programme</vt:lpstr>
      <vt:lpstr>1. Our curriculum innovation</vt:lpstr>
      <vt:lpstr>People (Sociology, Politics, Social Statistics)</vt:lpstr>
      <vt:lpstr>Working Units</vt:lpstr>
      <vt:lpstr>Twelve Course Units</vt:lpstr>
      <vt:lpstr>Two Types of Student in Politics?</vt:lpstr>
      <vt:lpstr>2. Methods of Embedding/Using</vt:lpstr>
      <vt:lpstr>Example, Crosstabs, Year 1</vt:lpstr>
      <vt:lpstr>Example – Use Excel. Make Tutorial Exercise. Simplify!</vt:lpstr>
      <vt:lpstr>Example of a Bar Chart, Year 2</vt:lpstr>
      <vt:lpstr>Example of a Complex Figure</vt:lpstr>
      <vt:lpstr>Sexual Identity  (Citizenship  Survey 2007)</vt:lpstr>
      <vt:lpstr>Sexual Identity - NOTICE THE  REFERENCES</vt:lpstr>
      <vt:lpstr>Feedback</vt:lpstr>
      <vt:lpstr>Student Confidence is Erratic</vt:lpstr>
      <vt:lpstr>Example 3:  Line Chart</vt:lpstr>
      <vt:lpstr>2.b. Teaching innovations (flipping)</vt:lpstr>
      <vt:lpstr>Flipping for you</vt:lpstr>
      <vt:lpstr>Pedagogy Principles</vt:lpstr>
      <vt:lpstr>Overview of a Flipped Lecture </vt:lpstr>
      <vt:lpstr>Better results with flipping</vt:lpstr>
      <vt:lpstr>Results - feedback</vt:lpstr>
      <vt:lpstr> </vt:lpstr>
      <vt:lpstr>Be very explicit about learning outcomes</vt:lpstr>
      <vt:lpstr>Online Support for Flipping  And Using More QD, QM</vt:lpstr>
      <vt:lpstr>Youtube Carries Our Videos</vt:lpstr>
      <vt:lpstr>3. A Series of Resource Packs</vt:lpstr>
      <vt:lpstr>A Series of Workshops</vt:lpstr>
      <vt:lpstr>Conclusions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Enriching Social Science with Quantitative and Survey Data Using Open Resources</dc:title>
  <dc:creator>MSCSSWO2</dc:creator>
  <cp:lastModifiedBy>Jennifer Buckley</cp:lastModifiedBy>
  <cp:revision>37</cp:revision>
  <cp:lastPrinted>2014-05-01T09:09:34Z</cp:lastPrinted>
  <dcterms:created xsi:type="dcterms:W3CDTF">2012-09-05T13:32:26Z</dcterms:created>
  <dcterms:modified xsi:type="dcterms:W3CDTF">2015-02-09T17:15:54Z</dcterms:modified>
</cp:coreProperties>
</file>