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4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5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7" r:id="rId2"/>
    <p:sldMasterId id="2147483689" r:id="rId3"/>
    <p:sldMasterId id="2147483697" r:id="rId4"/>
    <p:sldMasterId id="2147483709" r:id="rId5"/>
    <p:sldMasterId id="2147483721" r:id="rId6"/>
  </p:sldMasterIdLst>
  <p:notesMasterIdLst>
    <p:notesMasterId r:id="rId36"/>
  </p:notesMasterIdLst>
  <p:sldIdLst>
    <p:sldId id="278" r:id="rId7"/>
    <p:sldId id="320" r:id="rId8"/>
    <p:sldId id="321" r:id="rId9"/>
    <p:sldId id="335" r:id="rId10"/>
    <p:sldId id="327" r:id="rId11"/>
    <p:sldId id="328" r:id="rId12"/>
    <p:sldId id="281" r:id="rId13"/>
    <p:sldId id="282" r:id="rId14"/>
    <p:sldId id="330" r:id="rId15"/>
    <p:sldId id="286" r:id="rId16"/>
    <p:sldId id="287" r:id="rId17"/>
    <p:sldId id="288" r:id="rId18"/>
    <p:sldId id="289" r:id="rId19"/>
    <p:sldId id="290" r:id="rId20"/>
    <p:sldId id="291" r:id="rId21"/>
    <p:sldId id="292" r:id="rId22"/>
    <p:sldId id="293" r:id="rId23"/>
    <p:sldId id="294" r:id="rId24"/>
    <p:sldId id="323" r:id="rId25"/>
    <p:sldId id="332" r:id="rId26"/>
    <p:sldId id="310" r:id="rId27"/>
    <p:sldId id="329" r:id="rId28"/>
    <p:sldId id="322" r:id="rId29"/>
    <p:sldId id="325" r:id="rId30"/>
    <p:sldId id="259" r:id="rId31"/>
    <p:sldId id="266" r:id="rId32"/>
    <p:sldId id="267" r:id="rId33"/>
    <p:sldId id="334" r:id="rId34"/>
    <p:sldId id="333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8400" autoAdjust="0"/>
  </p:normalViewPr>
  <p:slideViewPr>
    <p:cSldViewPr>
      <p:cViewPr varScale="1">
        <p:scale>
          <a:sx n="91" d="100"/>
          <a:sy n="91" d="100"/>
        </p:scale>
        <p:origin x="-221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brxspd2\Documents\Work\Teaching\Dementia%20workshop\Part%201%20Theory\Book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errBars>
            <c:errBarType val="both"/>
            <c:errValType val="cust"/>
            <c:noEndCap val="0"/>
            <c:plus>
              <c:numLit>
                <c:formatCode>General</c:formatCode>
                <c:ptCount val="7"/>
                <c:pt idx="0">
                  <c:v>1.1000000000000001</c:v>
                </c:pt>
                <c:pt idx="1">
                  <c:v>1.6</c:v>
                </c:pt>
                <c:pt idx="2">
                  <c:v>2.1</c:v>
                </c:pt>
                <c:pt idx="3">
                  <c:v>2.8</c:v>
                </c:pt>
                <c:pt idx="4">
                  <c:v>4.4000000000000004</c:v>
                </c:pt>
                <c:pt idx="5">
                  <c:v>7.2</c:v>
                </c:pt>
                <c:pt idx="6">
                  <c:v>1.1000000000000001</c:v>
                </c:pt>
              </c:numLit>
            </c:plus>
            <c:minus>
              <c:numLit>
                <c:formatCode>General</c:formatCode>
                <c:ptCount val="7"/>
                <c:pt idx="0">
                  <c:v>1.1000000000000001</c:v>
                </c:pt>
                <c:pt idx="1">
                  <c:v>1.6</c:v>
                </c:pt>
                <c:pt idx="2">
                  <c:v>2.1</c:v>
                </c:pt>
                <c:pt idx="3">
                  <c:v>2.8</c:v>
                </c:pt>
                <c:pt idx="4">
                  <c:v>4.4000000000000004</c:v>
                </c:pt>
                <c:pt idx="5">
                  <c:v>7.2</c:v>
                </c:pt>
                <c:pt idx="6">
                  <c:v>1.1000000000000001</c:v>
                </c:pt>
              </c:numLit>
            </c:minus>
          </c:errBars>
          <c:cat>
            <c:strRef>
              <c:f>Sheet1!$C$3:$J$3</c:f>
              <c:strCache>
                <c:ptCount val="8"/>
                <c:pt idx="0">
                  <c:v>17-30</c:v>
                </c:pt>
                <c:pt idx="1">
                  <c:v>31-40</c:v>
                </c:pt>
                <c:pt idx="2">
                  <c:v>41-50</c:v>
                </c:pt>
                <c:pt idx="3">
                  <c:v>51-60</c:v>
                </c:pt>
                <c:pt idx="4">
                  <c:v>61-70</c:v>
                </c:pt>
                <c:pt idx="5">
                  <c:v>71-80</c:v>
                </c:pt>
                <c:pt idx="7">
                  <c:v>Overall</c:v>
                </c:pt>
              </c:strCache>
            </c:strRef>
          </c:cat>
          <c:val>
            <c:numRef>
              <c:f>Sheet1!$C$4:$J$4</c:f>
              <c:numCache>
                <c:formatCode>General</c:formatCode>
                <c:ptCount val="8"/>
                <c:pt idx="0">
                  <c:v>1.8</c:v>
                </c:pt>
                <c:pt idx="1">
                  <c:v>2.8</c:v>
                </c:pt>
                <c:pt idx="2">
                  <c:v>8.1999999999999993</c:v>
                </c:pt>
                <c:pt idx="3">
                  <c:v>18.899999999999999</c:v>
                </c:pt>
                <c:pt idx="4">
                  <c:v>36.799999999999997</c:v>
                </c:pt>
                <c:pt idx="5">
                  <c:v>60.2</c:v>
                </c:pt>
                <c:pt idx="7">
                  <c:v>16.100000000000001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3887104"/>
        <c:axId val="102908288"/>
      </c:barChart>
      <c:catAx>
        <c:axId val="93887104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800"/>
            </a:pPr>
            <a:endParaRPr lang="en-US"/>
          </a:p>
        </c:txPr>
        <c:crossAx val="102908288"/>
        <c:crosses val="autoZero"/>
        <c:auto val="1"/>
        <c:lblAlgn val="ctr"/>
        <c:lblOffset val="100"/>
        <c:noMultiLvlLbl val="0"/>
      </c:catAx>
      <c:valAx>
        <c:axId val="102908288"/>
        <c:scaling>
          <c:orientation val="minMax"/>
          <c:max val="100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93887104"/>
        <c:crosses val="autoZero"/>
        <c:crossBetween val="between"/>
      </c:valAx>
      <c:spPr>
        <a:ln>
          <a:solidFill>
            <a:schemeClr val="tx1"/>
          </a:solidFill>
        </a:ln>
      </c:spPr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Lbls>
            <c:dLbl>
              <c:idx val="0"/>
              <c:layout>
                <c:manualLayout>
                  <c:x val="-0.1953090539689544"/>
                  <c:y val="-0.12444444444444444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2000" b="1"/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Sheet1!$B$1:$B$3</c:f>
              <c:strCache>
                <c:ptCount val="3"/>
                <c:pt idx="0">
                  <c:v>Hearing impairment previously undaiagnosed</c:v>
                </c:pt>
                <c:pt idx="1">
                  <c:v>HA user</c:v>
                </c:pt>
                <c:pt idx="2">
                  <c:v>No hearing impairment</c:v>
                </c:pt>
              </c:strCache>
            </c:strRef>
          </c:cat>
          <c:val>
            <c:numRef>
              <c:f>Sheet1!$A$1:$A$3</c:f>
              <c:numCache>
                <c:formatCode>General</c:formatCode>
                <c:ptCount val="3"/>
                <c:pt idx="0">
                  <c:v>80</c:v>
                </c:pt>
                <c:pt idx="1">
                  <c:v>7</c:v>
                </c:pt>
                <c:pt idx="2">
                  <c:v>13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cat>
            <c:strRef>
              <c:f>Sheet3!$A$1:$A$5</c:f>
              <c:strCache>
                <c:ptCount val="5"/>
                <c:pt idx="0">
                  <c:v>Normal hearing</c:v>
                </c:pt>
                <c:pt idx="1">
                  <c:v>Mild to Moderate</c:v>
                </c:pt>
                <c:pt idx="2">
                  <c:v>Mild to Severe</c:v>
                </c:pt>
                <c:pt idx="3">
                  <c:v>Moderate to Severe</c:v>
                </c:pt>
                <c:pt idx="4">
                  <c:v>Severe to Profound</c:v>
                </c:pt>
              </c:strCache>
            </c:strRef>
          </c:cat>
          <c:val>
            <c:numRef>
              <c:f>Sheet3!$B$1:$B$5</c:f>
              <c:numCache>
                <c:formatCode>General</c:formatCode>
                <c:ptCount val="5"/>
                <c:pt idx="0">
                  <c:v>28.72</c:v>
                </c:pt>
                <c:pt idx="1">
                  <c:v>27.64</c:v>
                </c:pt>
                <c:pt idx="2">
                  <c:v>16.84</c:v>
                </c:pt>
                <c:pt idx="3">
                  <c:v>10.36</c:v>
                </c:pt>
                <c:pt idx="4">
                  <c:v>4.2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7139328"/>
        <c:axId val="97157504"/>
      </c:barChart>
      <c:catAx>
        <c:axId val="9713932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97157504"/>
        <c:crosses val="autoZero"/>
        <c:auto val="1"/>
        <c:lblAlgn val="ctr"/>
        <c:lblOffset val="100"/>
        <c:noMultiLvlLbl val="0"/>
      </c:catAx>
      <c:valAx>
        <c:axId val="97157504"/>
        <c:scaling>
          <c:orientation val="minMax"/>
          <c:max val="3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800"/>
            </a:pPr>
            <a:endParaRPr lang="en-US"/>
          </a:p>
        </c:txPr>
        <c:crossAx val="9713932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AAC64E-3C87-4F34-B2C2-6624E641DF7C}" type="datetimeFigureOut">
              <a:rPr lang="en-GB" smtClean="0"/>
              <a:t>15/01/2018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0CD562-6D28-4066-B901-D5580BBD9A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16920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D96DC5-91F0-4D79-9D05-32C7FAA3A35F}" type="slidenum">
              <a:rPr lang="en-GB" smtClean="0">
                <a:solidFill>
                  <a:prstClr val="black"/>
                </a:solidFill>
              </a:rPr>
              <a:pPr/>
              <a:t>1</a:t>
            </a:fld>
            <a:endParaRPr lang="en-GB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D96DC5-91F0-4D79-9D05-32C7FAA3A35F}" type="slidenum">
              <a:rPr lang="en-GB" smtClean="0">
                <a:solidFill>
                  <a:prstClr val="black"/>
                </a:solidFill>
              </a:rPr>
              <a:pPr/>
              <a:t>28</a:t>
            </a:fld>
            <a:endParaRPr lang="en-GB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>
                <a:sym typeface="Wingdings" panose="05000000000000000000" pitchFamily="2" charset="2"/>
              </a:rPr>
              <a:t>2003 study: 83 people mild/mod dementia memory clinic in MCR</a:t>
            </a:r>
          </a:p>
          <a:p>
            <a:pPr marL="0" indent="0">
              <a:buNone/>
            </a:pPr>
            <a:endParaRPr lang="en-GB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GB" dirty="0" smtClean="0">
                <a:sym typeface="Wingdings" panose="05000000000000000000" pitchFamily="2" charset="2"/>
              </a:rPr>
              <a:t>*differential diagnosis of hearing and cognition</a:t>
            </a:r>
          </a:p>
          <a:p>
            <a:pPr marL="0" indent="0">
              <a:buNone/>
            </a:pPr>
            <a:r>
              <a:rPr lang="en-GB" dirty="0" smtClean="0"/>
              <a:t>*HL exacerbate dementia?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*Audiologists </a:t>
            </a:r>
            <a:r>
              <a:rPr lang="en-GB" dirty="0" smtClean="0">
                <a:sym typeface="Wingdings" panose="05000000000000000000" pitchFamily="2" charset="2"/>
              </a:rPr>
              <a:t>likely to be required to assess and treat people with both HL and dementia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D96DC5-91F0-4D79-9D05-32C7FAA3A35F}" type="slidenum">
              <a:rPr lang="en-GB">
                <a:solidFill>
                  <a:prstClr val="black"/>
                </a:solidFill>
              </a:rPr>
              <a:pPr/>
              <a:t>3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04188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ea typeface="ＭＳ Ｐゴシック" pitchFamily="34" charset="-128"/>
            </a:endParaRPr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25000"/>
              </a:spcBef>
            </a:pPr>
            <a:fld id="{BEAB7FC3-5D19-4435-92E7-AB88647AABA0}" type="slidenum">
              <a:rPr lang="en-US" altLang="en-US">
                <a:solidFill>
                  <a:prstClr val="black"/>
                </a:solidFill>
                <a:latin typeface="Arial" charset="0"/>
              </a:rPr>
              <a:pPr eaLnBrk="1" hangingPunct="1">
                <a:spcBef>
                  <a:spcPct val="25000"/>
                </a:spcBef>
              </a:pPr>
              <a:t>7</a:t>
            </a:fld>
            <a:endParaRPr lang="en-US" altLang="en-US">
              <a:solidFill>
                <a:prstClr val="black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25000"/>
              </a:spcBef>
            </a:pPr>
            <a:endParaRPr lang="en-US" altLang="en-US" smtClean="0">
              <a:ea typeface="ＭＳ Ｐゴシック" pitchFamily="34" charset="-128"/>
            </a:endParaRPr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25000"/>
              </a:spcBef>
            </a:pPr>
            <a:fld id="{22A342BA-2921-46AB-ABD5-58E2870A492E}" type="slidenum">
              <a:rPr lang="en-US" altLang="en-US">
                <a:solidFill>
                  <a:prstClr val="black"/>
                </a:solidFill>
                <a:latin typeface="Arial" charset="0"/>
              </a:rPr>
              <a:pPr eaLnBrk="1" hangingPunct="1">
                <a:spcBef>
                  <a:spcPct val="25000"/>
                </a:spcBef>
              </a:pPr>
              <a:t>8</a:t>
            </a:fld>
            <a:endParaRPr lang="en-US" altLang="en-US">
              <a:solidFill>
                <a:prstClr val="black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D96DC5-91F0-4D79-9D05-32C7FAA3A35F}" type="slidenum">
              <a:rPr lang="en-GB" smtClean="0">
                <a:solidFill>
                  <a:prstClr val="black"/>
                </a:solidFill>
              </a:rPr>
              <a:pPr/>
              <a:t>11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30441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*27 patients</a:t>
            </a:r>
            <a:r>
              <a:rPr lang="en-GB" baseline="0" dirty="0" smtClean="0"/>
              <a:t> were </a:t>
            </a:r>
            <a:r>
              <a:rPr lang="en-GB" baseline="0" dirty="0" err="1" smtClean="0"/>
              <a:t>referrred</a:t>
            </a:r>
            <a:r>
              <a:rPr lang="en-GB" baseline="0" dirty="0" smtClean="0"/>
              <a:t> to other specialities (neurology)</a:t>
            </a:r>
          </a:p>
          <a:p>
            <a:r>
              <a:rPr lang="en-GB" baseline="0" dirty="0" smtClean="0"/>
              <a:t>*4 patients referred to audiology (not the 3 that said had hearing loss)</a:t>
            </a:r>
          </a:p>
          <a:p>
            <a:r>
              <a:rPr lang="en-GB" baseline="0" dirty="0" smtClean="0"/>
              <a:t>*none given in-office audiometric screenings</a:t>
            </a:r>
          </a:p>
          <a:p>
            <a:r>
              <a:rPr lang="en-GB" baseline="0" dirty="0" smtClean="0"/>
              <a:t>*estimate around 40% of patients would have clinically significant hearing loss (at least </a:t>
            </a:r>
          </a:p>
          <a:p>
            <a:r>
              <a:rPr lang="en-GB" baseline="0" dirty="0" smtClean="0"/>
              <a:t>*suggests diagnosis and severity estimation of dementia may be biased by impact of untreated HL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D96DC5-91F0-4D79-9D05-32C7FAA3A35F}" type="slidenum">
              <a:rPr lang="en-GB" smtClean="0">
                <a:solidFill>
                  <a:prstClr val="black"/>
                </a:solidFill>
              </a:rPr>
              <a:pPr/>
              <a:t>17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2710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*generally low to mid quality evidence</a:t>
            </a:r>
          </a:p>
          <a:p>
            <a:r>
              <a:rPr lang="en-GB" dirty="0" smtClean="0"/>
              <a:t>*one</a:t>
            </a:r>
            <a:r>
              <a:rPr lang="en-GB" baseline="0" dirty="0" smtClean="0"/>
              <a:t> high quality RCT</a:t>
            </a:r>
          </a:p>
          <a:p>
            <a:r>
              <a:rPr lang="en-GB" baseline="0" dirty="0" smtClean="0"/>
              <a:t>*HA, assistive listening device, CI</a:t>
            </a:r>
          </a:p>
          <a:p>
            <a:r>
              <a:rPr lang="en-GB" baseline="0" dirty="0" smtClean="0"/>
              <a:t>*Mixed findings</a:t>
            </a:r>
          </a:p>
          <a:p>
            <a:r>
              <a:rPr lang="en-GB" baseline="0" dirty="0" smtClean="0"/>
              <a:t>*good compliance with HA, ALD and CI interventions</a:t>
            </a:r>
          </a:p>
          <a:p>
            <a:r>
              <a:rPr lang="en-GB" baseline="0" dirty="0" smtClean="0"/>
              <a:t>*benefit of hearing interventions for NPS and hearing disability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There is a need for properly powered, controlled trials of hearing interventions on outcomes relevant to people living with dementia.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47A947-BC70-4445-992F-30FC8BA73B81}" type="slidenum">
              <a:rPr lang="en-GB" smtClean="0">
                <a:solidFill>
                  <a:prstClr val="black"/>
                </a:solidFill>
              </a:rPr>
              <a:pPr/>
              <a:t>23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67491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smtClean="0">
              <a:latin typeface="Arial" pitchFamily="34" charset="0"/>
            </a:endParaRPr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</a:pPr>
            <a:fld id="{7A153A7C-8950-437C-AD1F-2B82DADCEFD5}" type="slidenum">
              <a:rPr lang="de-DE" altLang="en-US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25</a:t>
            </a:fld>
            <a:endParaRPr lang="de-DE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ea typeface="ＭＳ Ｐゴシック" pitchFamily="34" charset="-128"/>
            </a:endParaRPr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25000"/>
              </a:spcBef>
            </a:pPr>
            <a:fld id="{829148AF-6036-4C90-B5C6-E480721C5625}" type="slidenum">
              <a:rPr lang="en-US" altLang="en-US">
                <a:solidFill>
                  <a:prstClr val="black"/>
                </a:solidFill>
                <a:latin typeface="Arial" charset="0"/>
              </a:rPr>
              <a:pPr eaLnBrk="1" hangingPunct="1">
                <a:spcBef>
                  <a:spcPct val="25000"/>
                </a:spcBef>
              </a:pPr>
              <a:t>26</a:t>
            </a:fld>
            <a:endParaRPr lang="en-US" altLang="en-US">
              <a:solidFill>
                <a:prstClr val="black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5FEF3-83B4-4483-86C3-502F1F90FC18}" type="slidenum">
              <a:rPr lang="de-DE" smtClean="0">
                <a:solidFill>
                  <a:srgbClr val="33498B"/>
                </a:solidFill>
              </a:rPr>
              <a:pPr/>
              <a:t>‹#›</a:t>
            </a:fld>
            <a:endParaRPr lang="de-DE">
              <a:solidFill>
                <a:srgbClr val="33498B"/>
              </a:solidFill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0" y="0"/>
            <a:ext cx="9144000" cy="9087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srgbClr val="FFFFFF"/>
              </a:solidFill>
            </a:endParaRPr>
          </a:p>
        </p:txBody>
      </p:sp>
      <p:sp>
        <p:nvSpPr>
          <p:cNvPr id="9" name="Rechteck 8"/>
          <p:cNvSpPr/>
          <p:nvPr userDrawn="1"/>
        </p:nvSpPr>
        <p:spPr>
          <a:xfrm>
            <a:off x="0" y="2492896"/>
            <a:ext cx="9144000" cy="720000"/>
          </a:xfrm>
          <a:prstGeom prst="rect">
            <a:avLst/>
          </a:prstGeom>
          <a:gradFill flip="none" rotWithShape="1">
            <a:gsLst>
              <a:gs pos="80000">
                <a:schemeClr val="accent1"/>
              </a:gs>
              <a:gs pos="100000">
                <a:schemeClr val="bg1">
                  <a:lumMod val="9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sz="2800" dirty="0" err="1">
                <a:solidFill>
                  <a:srgbClr val="FFFFFF"/>
                </a:solidFill>
              </a:rPr>
              <a:t>Introducing</a:t>
            </a:r>
            <a:r>
              <a:rPr lang="de-DE" sz="2800" dirty="0">
                <a:solidFill>
                  <a:srgbClr val="FFFFFF"/>
                </a:solidFill>
              </a:rPr>
              <a:t> </a:t>
            </a:r>
            <a:r>
              <a:rPr lang="de-DE" sz="2800" dirty="0" err="1">
                <a:solidFill>
                  <a:srgbClr val="FFFFFF"/>
                </a:solidFill>
              </a:rPr>
              <a:t>the</a:t>
            </a:r>
            <a:r>
              <a:rPr lang="de-DE" sz="2800" dirty="0">
                <a:solidFill>
                  <a:srgbClr val="FFFFFF"/>
                </a:solidFill>
              </a:rPr>
              <a:t> Project</a:t>
            </a:r>
          </a:p>
        </p:txBody>
      </p:sp>
      <p:sp>
        <p:nvSpPr>
          <p:cNvPr id="13" name="Titel 1"/>
          <p:cNvSpPr>
            <a:spLocks noGrp="1"/>
          </p:cNvSpPr>
          <p:nvPr>
            <p:ph type="ctrTitle"/>
          </p:nvPr>
        </p:nvSpPr>
        <p:spPr>
          <a:xfrm>
            <a:off x="689175" y="3532774"/>
            <a:ext cx="7772400" cy="1480402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3000">
                <a:solidFill>
                  <a:schemeClr val="accent1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14" name="Untertitel 2"/>
          <p:cNvSpPr>
            <a:spLocks noGrp="1"/>
          </p:cNvSpPr>
          <p:nvPr>
            <p:ph type="subTitle" idx="1"/>
          </p:nvPr>
        </p:nvSpPr>
        <p:spPr>
          <a:xfrm>
            <a:off x="683568" y="4988768"/>
            <a:ext cx="7776864" cy="1464568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949629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83057"/>
            <a:ext cx="6347048" cy="7536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Foliennummernplatzhalt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CC90BAB-CD85-4D8C-9BD6-99D2E755EB4D}" type="slidenum">
              <a:rPr lang="de-DE" altLang="en-US">
                <a:solidFill>
                  <a:srgbClr val="33498B"/>
                </a:solidFill>
              </a:rPr>
              <a:pPr/>
              <a:t>‹#›</a:t>
            </a:fld>
            <a:endParaRPr lang="de-DE" altLang="en-US">
              <a:solidFill>
                <a:srgbClr val="33498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95320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0766" y="1268760"/>
            <a:ext cx="3024336" cy="730002"/>
          </a:xfrm>
          <a:prstGeom prst="rect">
            <a:avLst/>
          </a:prstGeom>
        </p:spPr>
        <p:txBody>
          <a:bodyPr anchor="b"/>
          <a:lstStyle>
            <a:lvl1pPr algn="l"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1268760"/>
            <a:ext cx="5101406" cy="485740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988840"/>
            <a:ext cx="3008313" cy="413732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CFA3B0C-CF68-4DB5-905D-8E7BF2BA1E24}" type="slidenum">
              <a:rPr lang="de-DE" altLang="en-US">
                <a:solidFill>
                  <a:srgbClr val="33498B"/>
                </a:solidFill>
              </a:rPr>
              <a:pPr/>
              <a:t>‹#›</a:t>
            </a:fld>
            <a:endParaRPr lang="de-DE" altLang="en-US">
              <a:solidFill>
                <a:srgbClr val="33498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66747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chemeClr val="accent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1052735"/>
            <a:ext cx="5486400" cy="3674839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 smtClean="0"/>
              <a:t>Bild durch Klicken auf Symbol hinzufügen</a:t>
            </a:r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C2EC682-7908-4515-A9BB-B99D84F725BA}" type="slidenum">
              <a:rPr lang="de-DE" altLang="en-US">
                <a:solidFill>
                  <a:srgbClr val="33498B"/>
                </a:solidFill>
              </a:rPr>
              <a:pPr/>
              <a:t>‹#›</a:t>
            </a:fld>
            <a:endParaRPr lang="de-DE" altLang="en-US">
              <a:solidFill>
                <a:srgbClr val="33498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41407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A43882F-2CF9-483D-9B18-61B92D6DFB29}" type="slidenum">
              <a:rPr lang="de-DE" altLang="en-US">
                <a:solidFill>
                  <a:srgbClr val="33498B"/>
                </a:solidFill>
              </a:rPr>
              <a:pPr/>
              <a:t>‹#›</a:t>
            </a:fld>
            <a:endParaRPr lang="de-DE" altLang="en-US">
              <a:solidFill>
                <a:srgbClr val="33498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3984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/>
          <a:lstStyle>
            <a:lvl1pPr eaLnBrk="1" hangingPunct="1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33498B"/>
              </a:solidFill>
              <a:cs typeface="Arial" pitchFamily="34" charset="0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/>
          <a:lstStyle>
            <a:lvl1pPr eaLnBrk="1" hangingPunct="1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33498B"/>
              </a:solidFill>
              <a:cs typeface="Arial" pitchFamily="34" charset="0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3380BB-5DD5-413D-BE25-1BA07F7FF0CE}" type="slidenum">
              <a:rPr lang="en-GB" altLang="en-US">
                <a:solidFill>
                  <a:srgbClr val="33498B"/>
                </a:solidFill>
              </a:rPr>
              <a:pPr/>
              <a:t>‹#›</a:t>
            </a:fld>
            <a:endParaRPr lang="en-GB" altLang="en-US">
              <a:solidFill>
                <a:srgbClr val="33498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22785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40828F30-123D-46D4-80C6-6F3684B6742E}" type="datetimeFigureOut">
              <a:rPr lang="en-GB">
                <a:solidFill>
                  <a:srgbClr val="33498B"/>
                </a:solidFill>
                <a:cs typeface="Arial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15/01/2018</a:t>
            </a:fld>
            <a:endParaRPr lang="en-GB">
              <a:solidFill>
                <a:srgbClr val="33498B"/>
              </a:solidFill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33498B"/>
              </a:solidFill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4918B5-5B35-45B4-8E24-AD5FFA2DD588}" type="slidenum">
              <a:rPr lang="en-GB" altLang="en-US">
                <a:solidFill>
                  <a:srgbClr val="33498B"/>
                </a:solidFill>
              </a:rPr>
              <a:pPr/>
              <a:t>‹#›</a:t>
            </a:fld>
            <a:endParaRPr lang="en-GB" altLang="en-US">
              <a:solidFill>
                <a:srgbClr val="33498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30055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5FEF3-83B4-4483-86C3-502F1F90FC18}" type="slidenum">
              <a:rPr lang="de-DE" smtClean="0">
                <a:solidFill>
                  <a:srgbClr val="33498B"/>
                </a:solidFill>
              </a:rPr>
              <a:pPr/>
              <a:t>‹#›</a:t>
            </a:fld>
            <a:endParaRPr lang="de-DE">
              <a:solidFill>
                <a:srgbClr val="33498B"/>
              </a:solidFill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0" y="0"/>
            <a:ext cx="9144000" cy="9087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srgbClr val="FFFFFF"/>
              </a:solidFill>
            </a:endParaRPr>
          </a:p>
        </p:txBody>
      </p:sp>
      <p:sp>
        <p:nvSpPr>
          <p:cNvPr id="9" name="Rechteck 8"/>
          <p:cNvSpPr/>
          <p:nvPr userDrawn="1"/>
        </p:nvSpPr>
        <p:spPr>
          <a:xfrm>
            <a:off x="0" y="2492896"/>
            <a:ext cx="9144000" cy="720000"/>
          </a:xfrm>
          <a:prstGeom prst="rect">
            <a:avLst/>
          </a:prstGeom>
          <a:gradFill flip="none" rotWithShape="1">
            <a:gsLst>
              <a:gs pos="80000">
                <a:schemeClr val="accent1"/>
              </a:gs>
              <a:gs pos="100000">
                <a:schemeClr val="bg1">
                  <a:lumMod val="9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dirty="0">
                <a:solidFill>
                  <a:srgbClr val="FFFFFF"/>
                </a:solidFill>
              </a:rPr>
              <a:t>1st </a:t>
            </a:r>
            <a:r>
              <a:rPr lang="de-DE" dirty="0" err="1">
                <a:solidFill>
                  <a:srgbClr val="FFFFFF"/>
                </a:solidFill>
              </a:rPr>
              <a:t>Periodic</a:t>
            </a:r>
            <a:r>
              <a:rPr lang="de-DE" dirty="0">
                <a:solidFill>
                  <a:srgbClr val="FFFFFF"/>
                </a:solidFill>
              </a:rPr>
              <a:t> Review – General </a:t>
            </a:r>
            <a:r>
              <a:rPr lang="de-DE" dirty="0" err="1">
                <a:solidFill>
                  <a:srgbClr val="FFFFFF"/>
                </a:solidFill>
              </a:rPr>
              <a:t>Assembly</a:t>
            </a:r>
            <a:r>
              <a:rPr lang="de-DE" dirty="0">
                <a:solidFill>
                  <a:srgbClr val="FFFFFF"/>
                </a:solidFill>
              </a:rPr>
              <a:t> #1 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dirty="0">
                <a:solidFill>
                  <a:srgbClr val="FFFFFF"/>
                </a:solidFill>
              </a:rPr>
              <a:t>Nice, 6-7 April 2017</a:t>
            </a:r>
          </a:p>
        </p:txBody>
      </p:sp>
      <p:sp>
        <p:nvSpPr>
          <p:cNvPr id="13" name="Titel 1"/>
          <p:cNvSpPr>
            <a:spLocks noGrp="1"/>
          </p:cNvSpPr>
          <p:nvPr>
            <p:ph type="ctrTitle"/>
          </p:nvPr>
        </p:nvSpPr>
        <p:spPr>
          <a:xfrm>
            <a:off x="689175" y="3532774"/>
            <a:ext cx="7772400" cy="1480402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3000">
                <a:solidFill>
                  <a:schemeClr val="accent1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14" name="Untertitel 2"/>
          <p:cNvSpPr>
            <a:spLocks noGrp="1"/>
          </p:cNvSpPr>
          <p:nvPr>
            <p:ph type="subTitle" idx="1"/>
          </p:nvPr>
        </p:nvSpPr>
        <p:spPr>
          <a:xfrm>
            <a:off x="683568" y="4988768"/>
            <a:ext cx="7776864" cy="1464568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089717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83057"/>
            <a:ext cx="6347048" cy="7536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4pPr>
              <a:defRPr>
                <a:solidFill>
                  <a:schemeClr val="bg2">
                    <a:lumMod val="50000"/>
                  </a:schemeClr>
                </a:solidFill>
              </a:defRPr>
            </a:lvl4pPr>
            <a:lvl5pPr>
              <a:defRPr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5FEF3-83B4-4483-86C3-502F1F90FC18}" type="slidenum">
              <a:rPr lang="de-DE" smtClean="0">
                <a:solidFill>
                  <a:srgbClr val="33498B"/>
                </a:solidFill>
              </a:rPr>
              <a:pPr/>
              <a:t>‹#›</a:t>
            </a:fld>
            <a:endParaRPr lang="de-DE">
              <a:solidFill>
                <a:srgbClr val="33498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65550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83057"/>
            <a:ext cx="6347048" cy="7536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5FEF3-83B4-4483-86C3-502F1F90FC18}" type="slidenum">
              <a:rPr lang="de-DE" smtClean="0">
                <a:solidFill>
                  <a:srgbClr val="33498B"/>
                </a:solidFill>
              </a:rPr>
              <a:pPr/>
              <a:t>‹#›</a:t>
            </a:fld>
            <a:endParaRPr lang="de-DE">
              <a:solidFill>
                <a:srgbClr val="33498B"/>
              </a:solidFill>
            </a:endParaRPr>
          </a:p>
        </p:txBody>
      </p:sp>
      <p:pic>
        <p:nvPicPr>
          <p:cNvPr id="6" name="Picture 2" descr="T:\EU_SENSE-Cog\Dissemination_Training\01_Logo\01_Logo_Final\Logo_mit_Untertitel\SENSE-Cog_Logo_CMYK_300dpi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16632"/>
            <a:ext cx="2231892" cy="616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98261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83057"/>
            <a:ext cx="6347048" cy="7536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5FEF3-83B4-4483-86C3-502F1F90FC18}" type="slidenum">
              <a:rPr lang="de-DE" smtClean="0">
                <a:solidFill>
                  <a:srgbClr val="33498B"/>
                </a:solidFill>
              </a:rPr>
              <a:pPr/>
              <a:t>‹#›</a:t>
            </a:fld>
            <a:endParaRPr lang="de-DE">
              <a:solidFill>
                <a:srgbClr val="33498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22684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83057"/>
            <a:ext cx="6347048" cy="7536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4pPr>
              <a:defRPr>
                <a:solidFill>
                  <a:schemeClr val="bg2">
                    <a:lumMod val="50000"/>
                  </a:schemeClr>
                </a:solidFill>
              </a:defRPr>
            </a:lvl4pPr>
            <a:lvl5pPr>
              <a:defRPr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5FEF3-83B4-4483-86C3-502F1F90FC18}" type="slidenum">
              <a:rPr lang="de-DE" smtClean="0">
                <a:solidFill>
                  <a:srgbClr val="33498B"/>
                </a:solidFill>
              </a:rPr>
              <a:pPr/>
              <a:t>‹#›</a:t>
            </a:fld>
            <a:endParaRPr lang="de-DE">
              <a:solidFill>
                <a:srgbClr val="33498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10214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0766" y="1268760"/>
            <a:ext cx="3024336" cy="730002"/>
          </a:xfrm>
          <a:prstGeom prst="rect">
            <a:avLst/>
          </a:prstGeom>
        </p:spPr>
        <p:txBody>
          <a:bodyPr anchor="b"/>
          <a:lstStyle>
            <a:lvl1pPr algn="l"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1268760"/>
            <a:ext cx="5101406" cy="485740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988840"/>
            <a:ext cx="3008313" cy="413732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5FEF3-83B4-4483-86C3-502F1F90FC18}" type="slidenum">
              <a:rPr lang="de-DE" smtClean="0">
                <a:solidFill>
                  <a:srgbClr val="33498B"/>
                </a:solidFill>
              </a:rPr>
              <a:pPr/>
              <a:t>‹#›</a:t>
            </a:fld>
            <a:endParaRPr lang="de-DE">
              <a:solidFill>
                <a:srgbClr val="33498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23223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chemeClr val="accent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1052735"/>
            <a:ext cx="5486400" cy="367483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5FEF3-83B4-4483-86C3-502F1F90FC18}" type="slidenum">
              <a:rPr lang="de-DE" smtClean="0">
                <a:solidFill>
                  <a:srgbClr val="33498B"/>
                </a:solidFill>
              </a:rPr>
              <a:pPr/>
              <a:t>‹#›</a:t>
            </a:fld>
            <a:endParaRPr lang="de-DE">
              <a:solidFill>
                <a:srgbClr val="33498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4270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EBB0057-DF17-4423-AF43-D197B4687C98}" type="datetime1">
              <a:rPr lang="en-US">
                <a:solidFill>
                  <a:srgbClr val="33498B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1/15/2018</a:t>
            </a:fld>
            <a:endParaRPr lang="en-US" dirty="0">
              <a:solidFill>
                <a:srgbClr val="33498B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33498B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33498B"/>
                </a:solidFill>
              </a:rPr>
              <a:pPr/>
              <a:t>‹#›</a:t>
            </a:fld>
            <a:endParaRPr lang="en-US" dirty="0">
              <a:solidFill>
                <a:srgbClr val="33498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61731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48981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363822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180248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031733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206249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838410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65872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83057"/>
            <a:ext cx="6347048" cy="7536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5FEF3-83B4-4483-86C3-502F1F90FC18}" type="slidenum">
              <a:rPr lang="de-DE" smtClean="0">
                <a:solidFill>
                  <a:srgbClr val="33498B"/>
                </a:solidFill>
              </a:rPr>
              <a:pPr/>
              <a:t>‹#›</a:t>
            </a:fld>
            <a:endParaRPr lang="de-DE">
              <a:solidFill>
                <a:srgbClr val="33498B"/>
              </a:solidFill>
            </a:endParaRPr>
          </a:p>
        </p:txBody>
      </p:sp>
      <p:pic>
        <p:nvPicPr>
          <p:cNvPr id="6" name="Picture 2" descr="T:\EU_SENSE-Cog\Dissemination_Training\01_Logo\01_Logo_Final\Logo_mit_Untertitel\SENSE-Cog_Logo_CMYK_300dpi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16632"/>
            <a:ext cx="2231892" cy="616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78126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48024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776071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628864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720581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2A3A6-32D2-4BC6-82F2-753F34FC066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15/01/2018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3ECE6-8267-4F2A-B2DC-501A7859C9E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772174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2A3A6-32D2-4BC6-82F2-753F34FC066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15/01/2018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3ECE6-8267-4F2A-B2DC-501A7859C9E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178829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2A3A6-32D2-4BC6-82F2-753F34FC066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15/01/2018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3ECE6-8267-4F2A-B2DC-501A7859C9E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06575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2A3A6-32D2-4BC6-82F2-753F34FC066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15/01/2018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3ECE6-8267-4F2A-B2DC-501A7859C9E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341925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2A3A6-32D2-4BC6-82F2-753F34FC066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15/01/2018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3ECE6-8267-4F2A-B2DC-501A7859C9E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09169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2A3A6-32D2-4BC6-82F2-753F34FC066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15/01/2018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3ECE6-8267-4F2A-B2DC-501A7859C9E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40738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83057"/>
            <a:ext cx="6347048" cy="7536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5FEF3-83B4-4483-86C3-502F1F90FC18}" type="slidenum">
              <a:rPr lang="de-DE" smtClean="0">
                <a:solidFill>
                  <a:srgbClr val="33498B"/>
                </a:solidFill>
              </a:rPr>
              <a:pPr/>
              <a:t>‹#›</a:t>
            </a:fld>
            <a:endParaRPr lang="de-DE">
              <a:solidFill>
                <a:srgbClr val="33498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438489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2A3A6-32D2-4BC6-82F2-753F34FC066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15/01/2018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3ECE6-8267-4F2A-B2DC-501A7859C9E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54759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2A3A6-32D2-4BC6-82F2-753F34FC066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15/01/2018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3ECE6-8267-4F2A-B2DC-501A7859C9E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406059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2A3A6-32D2-4BC6-82F2-753F34FC066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15/01/2018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3ECE6-8267-4F2A-B2DC-501A7859C9E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53761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2A3A6-32D2-4BC6-82F2-753F34FC066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15/01/2018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3ECE6-8267-4F2A-B2DC-501A7859C9E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673888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2A3A6-32D2-4BC6-82F2-753F34FC066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15/01/2018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3ECE6-8267-4F2A-B2DC-501A7859C9E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75268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468442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171048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177450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94206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76609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0766" y="1268760"/>
            <a:ext cx="3024336" cy="730002"/>
          </a:xfrm>
          <a:prstGeom prst="rect">
            <a:avLst/>
          </a:prstGeom>
        </p:spPr>
        <p:txBody>
          <a:bodyPr anchor="b"/>
          <a:lstStyle>
            <a:lvl1pPr algn="l"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1268760"/>
            <a:ext cx="5101406" cy="485740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988840"/>
            <a:ext cx="3008313" cy="413732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5FEF3-83B4-4483-86C3-502F1F90FC18}" type="slidenum">
              <a:rPr lang="de-DE" smtClean="0">
                <a:solidFill>
                  <a:srgbClr val="33498B"/>
                </a:solidFill>
              </a:rPr>
              <a:pPr/>
              <a:t>‹#›</a:t>
            </a:fld>
            <a:endParaRPr lang="de-DE">
              <a:solidFill>
                <a:srgbClr val="33498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958645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117504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613010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135754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85090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769399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0456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chemeClr val="accent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1052735"/>
            <a:ext cx="5486400" cy="367483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5FEF3-83B4-4483-86C3-502F1F90FC18}" type="slidenum">
              <a:rPr lang="de-DE" smtClean="0">
                <a:solidFill>
                  <a:srgbClr val="33498B"/>
                </a:solidFill>
              </a:rPr>
              <a:pPr/>
              <a:t>‹#›</a:t>
            </a:fld>
            <a:endParaRPr lang="de-DE">
              <a:solidFill>
                <a:srgbClr val="33498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9527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0" y="0"/>
            <a:ext cx="9144000" cy="9080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de-DE">
              <a:solidFill>
                <a:srgbClr val="FFFFFF"/>
              </a:solidFill>
            </a:endParaRPr>
          </a:p>
        </p:txBody>
      </p:sp>
      <p:sp>
        <p:nvSpPr>
          <p:cNvPr id="5" name="Rechteck 8"/>
          <p:cNvSpPr/>
          <p:nvPr userDrawn="1"/>
        </p:nvSpPr>
        <p:spPr>
          <a:xfrm>
            <a:off x="0" y="2492375"/>
            <a:ext cx="9144000" cy="720725"/>
          </a:xfrm>
          <a:prstGeom prst="rect">
            <a:avLst/>
          </a:prstGeom>
          <a:gradFill flip="none" rotWithShape="1">
            <a:gsLst>
              <a:gs pos="80000">
                <a:schemeClr val="accent1"/>
              </a:gs>
              <a:gs pos="100000">
                <a:schemeClr val="bg1">
                  <a:lumMod val="9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dirty="0">
                <a:solidFill>
                  <a:srgbClr val="FFFFFF"/>
                </a:solidFill>
              </a:rPr>
              <a:t>Kick-Off Meeting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dirty="0">
                <a:solidFill>
                  <a:srgbClr val="FFFFFF"/>
                </a:solidFill>
              </a:rPr>
              <a:t>Manchester, 24-26 </a:t>
            </a:r>
            <a:r>
              <a:rPr lang="de-DE" dirty="0" err="1">
                <a:solidFill>
                  <a:srgbClr val="FFFFFF"/>
                </a:solidFill>
              </a:rPr>
              <a:t>February</a:t>
            </a:r>
            <a:r>
              <a:rPr lang="de-DE" dirty="0">
                <a:solidFill>
                  <a:srgbClr val="FFFFFF"/>
                </a:solidFill>
              </a:rPr>
              <a:t> 2016</a:t>
            </a:r>
          </a:p>
        </p:txBody>
      </p:sp>
      <p:sp>
        <p:nvSpPr>
          <p:cNvPr id="13" name="Titel 1"/>
          <p:cNvSpPr>
            <a:spLocks noGrp="1"/>
          </p:cNvSpPr>
          <p:nvPr>
            <p:ph type="ctrTitle"/>
          </p:nvPr>
        </p:nvSpPr>
        <p:spPr>
          <a:xfrm>
            <a:off x="689175" y="3532774"/>
            <a:ext cx="7772400" cy="1480402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3000">
                <a:solidFill>
                  <a:schemeClr val="accent1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14" name="Untertitel 2"/>
          <p:cNvSpPr>
            <a:spLocks noGrp="1"/>
          </p:cNvSpPr>
          <p:nvPr>
            <p:ph type="subTitle" idx="1"/>
          </p:nvPr>
        </p:nvSpPr>
        <p:spPr>
          <a:xfrm>
            <a:off x="683568" y="4988768"/>
            <a:ext cx="7776864" cy="1464568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B03741D-193D-4ACE-94F4-1757EC7F659C}" type="slidenum">
              <a:rPr lang="de-DE" altLang="en-US">
                <a:solidFill>
                  <a:srgbClr val="33498B"/>
                </a:solidFill>
              </a:rPr>
              <a:pPr/>
              <a:t>‹#›</a:t>
            </a:fld>
            <a:endParaRPr lang="de-DE" altLang="en-US">
              <a:solidFill>
                <a:srgbClr val="33498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9236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83057"/>
            <a:ext cx="6347048" cy="7536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4pPr>
              <a:defRPr>
                <a:solidFill>
                  <a:schemeClr val="bg2">
                    <a:lumMod val="50000"/>
                  </a:schemeClr>
                </a:solidFill>
              </a:defRPr>
            </a:lvl4pPr>
            <a:lvl5pPr>
              <a:defRPr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3A60148-E9EA-4BC8-B774-C9302A2557B5}" type="slidenum">
              <a:rPr lang="de-DE" altLang="en-US">
                <a:solidFill>
                  <a:srgbClr val="33498B"/>
                </a:solidFill>
              </a:rPr>
              <a:pPr/>
              <a:t>‹#›</a:t>
            </a:fld>
            <a:endParaRPr lang="de-DE" altLang="en-US">
              <a:solidFill>
                <a:srgbClr val="33498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18494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T:\EU_SENSE-Cog\Dissemination_Training\01_Logo\01_Logo_Final\Logo_mit_Untertitel\SENSE-Cog_Logo_CMYK_300dpi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115888"/>
            <a:ext cx="2232025" cy="61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83057"/>
            <a:ext cx="6347048" cy="7536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oliennummernplatzhalt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0823256-6084-4770-89DB-055BAF33D122}" type="slidenum">
              <a:rPr lang="de-DE" altLang="en-US">
                <a:solidFill>
                  <a:srgbClr val="33498B"/>
                </a:solidFill>
              </a:rPr>
              <a:pPr/>
              <a:t>‹#›</a:t>
            </a:fld>
            <a:endParaRPr lang="de-DE" altLang="en-US">
              <a:solidFill>
                <a:srgbClr val="33498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9961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image" Target="../media/image3.jpeg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11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5" Type="http://schemas.openxmlformats.org/officeDocument/2006/relationships/slideLayout" Target="../slideLayouts/slideLayout20.xml"/><Relationship Id="rId10" Type="http://schemas.openxmlformats.org/officeDocument/2006/relationships/image" Target="../media/image3.jpeg"/><Relationship Id="rId4" Type="http://schemas.openxmlformats.org/officeDocument/2006/relationships/slideLayout" Target="../slideLayouts/slideLayout19.xml"/><Relationship Id="rId9" Type="http://schemas.openxmlformats.org/officeDocument/2006/relationships/image" Target="../media/image1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hteck 20"/>
          <p:cNvSpPr/>
          <p:nvPr userDrawn="1"/>
        </p:nvSpPr>
        <p:spPr>
          <a:xfrm>
            <a:off x="0" y="6525344"/>
            <a:ext cx="9144000" cy="332656"/>
          </a:xfrm>
          <a:prstGeom prst="rect">
            <a:avLst/>
          </a:prstGeom>
          <a:gradFill flip="none" rotWithShape="1">
            <a:gsLst>
              <a:gs pos="80000">
                <a:schemeClr val="accent1"/>
              </a:gs>
              <a:gs pos="100000">
                <a:schemeClr val="bg1">
                  <a:lumMod val="9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srgbClr val="FFFFFF"/>
              </a:solidFill>
            </a:endParaRPr>
          </a:p>
        </p:txBody>
      </p:sp>
      <p:pic>
        <p:nvPicPr>
          <p:cNvPr id="23" name="Picture 2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3" y="6547880"/>
            <a:ext cx="434233" cy="287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40956" y="1124744"/>
            <a:ext cx="8229600" cy="52565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378552" y="6525344"/>
            <a:ext cx="765448" cy="3326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A35FEF3-83B4-4483-86C3-502F1F90FC18}" type="slidenum">
              <a:rPr lang="de-DE" smtClean="0">
                <a:solidFill>
                  <a:srgbClr val="33498B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de-DE">
              <a:solidFill>
                <a:srgbClr val="33498B"/>
              </a:solidFill>
            </a:endParaRPr>
          </a:p>
        </p:txBody>
      </p:sp>
      <p:sp>
        <p:nvSpPr>
          <p:cNvPr id="15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115889"/>
            <a:ext cx="5687863" cy="87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dirty="0" err="1" smtClean="0"/>
              <a:t>Titelmaster</a:t>
            </a:r>
            <a:endParaRPr lang="en-GB" dirty="0" smtClean="0"/>
          </a:p>
        </p:txBody>
      </p:sp>
      <p:sp>
        <p:nvSpPr>
          <p:cNvPr id="24" name="Rechteck 23"/>
          <p:cNvSpPr/>
          <p:nvPr userDrawn="1"/>
        </p:nvSpPr>
        <p:spPr>
          <a:xfrm>
            <a:off x="0" y="836712"/>
            <a:ext cx="9144000" cy="72000"/>
          </a:xfrm>
          <a:prstGeom prst="rect">
            <a:avLst/>
          </a:prstGeom>
          <a:gradFill flip="none" rotWithShape="1">
            <a:gsLst>
              <a:gs pos="45000">
                <a:schemeClr val="accent1"/>
              </a:gs>
              <a:gs pos="100000">
                <a:schemeClr val="bg1">
                  <a:lumMod val="9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srgbClr val="FFFFFF"/>
              </a:solidFill>
            </a:endParaRPr>
          </a:p>
        </p:txBody>
      </p:sp>
      <p:sp>
        <p:nvSpPr>
          <p:cNvPr id="11" name="Rectangle 11"/>
          <p:cNvSpPr txBox="1">
            <a:spLocks noChangeArrowheads="1"/>
          </p:cNvSpPr>
          <p:nvPr userDrawn="1"/>
        </p:nvSpPr>
        <p:spPr bwMode="auto">
          <a:xfrm>
            <a:off x="383792" y="6525344"/>
            <a:ext cx="8148648" cy="332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 dirty="0" smtClean="0">
                <a:solidFill>
                  <a:srgbClr val="FFFFFF"/>
                </a:solidFill>
              </a:rPr>
              <a:t>SENSE-Cog has received funding from the </a:t>
            </a:r>
            <a:r>
              <a:rPr lang="en-US" sz="900" i="1" dirty="0" smtClean="0">
                <a:solidFill>
                  <a:srgbClr val="FFFFFF"/>
                </a:solidFill>
              </a:rPr>
              <a:t>European Union’s Horizon 2020 research and innovation </a:t>
            </a:r>
            <a:r>
              <a:rPr lang="en-US" sz="900" i="1" dirty="0" err="1" smtClean="0">
                <a:solidFill>
                  <a:srgbClr val="FFFFFF"/>
                </a:solidFill>
              </a:rPr>
              <a:t>programme</a:t>
            </a:r>
            <a:r>
              <a:rPr lang="en-US" sz="900" i="1" dirty="0" smtClean="0">
                <a:solidFill>
                  <a:srgbClr val="FFFFFF"/>
                </a:solidFill>
              </a:rPr>
              <a:t> </a:t>
            </a:r>
            <a:r>
              <a:rPr lang="en-US" sz="900" dirty="0" smtClean="0">
                <a:solidFill>
                  <a:srgbClr val="FFFFFF"/>
                </a:solidFill>
              </a:rPr>
              <a:t>under grant agreement No 668648.</a:t>
            </a:r>
            <a:endParaRPr lang="en-GB" sz="900" dirty="0" smtClean="0">
              <a:solidFill>
                <a:srgbClr val="FFFFFF"/>
              </a:solidFill>
            </a:endParaRPr>
          </a:p>
        </p:txBody>
      </p:sp>
      <p:pic>
        <p:nvPicPr>
          <p:cNvPr id="10" name="Picture 2" descr="T:\EU_SENSE-Cog\Dissemination_Training\01_Logo\01_Logo_Final\Logo_mit_Untertitel\SENSE-Cog_Logo_CMYK_300dpi.jpg"/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16632"/>
            <a:ext cx="2231892" cy="616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4077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lang="en-GB" sz="2800" b="1" kern="1200" dirty="0" smtClean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2"/>
        </a:buClr>
        <a:buFont typeface="Arial" panose="020B0604020202020204" pitchFamily="34" charset="0"/>
        <a:buChar char="●"/>
        <a:defRPr sz="2400" b="1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2"/>
        </a:buClr>
        <a:buFont typeface="Arial" panose="020B0604020202020204" pitchFamily="34" charset="0"/>
        <a:buChar char="•"/>
        <a:defRPr sz="22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anose="020B0604020202020204" pitchFamily="34" charset="0"/>
        <a:buChar char="•"/>
        <a:defRPr sz="22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hteck 20"/>
          <p:cNvSpPr/>
          <p:nvPr userDrawn="1"/>
        </p:nvSpPr>
        <p:spPr>
          <a:xfrm>
            <a:off x="0" y="6524625"/>
            <a:ext cx="9144000" cy="333375"/>
          </a:xfrm>
          <a:prstGeom prst="rect">
            <a:avLst/>
          </a:prstGeom>
          <a:gradFill flip="none" rotWithShape="1">
            <a:gsLst>
              <a:gs pos="80000">
                <a:schemeClr val="accent1"/>
              </a:gs>
              <a:gs pos="100000">
                <a:schemeClr val="bg1">
                  <a:lumMod val="9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de-DE">
              <a:solidFill>
                <a:srgbClr val="FFFFFF"/>
              </a:solidFill>
            </a:endParaRPr>
          </a:p>
        </p:txBody>
      </p:sp>
      <p:pic>
        <p:nvPicPr>
          <p:cNvPr id="1027" name="Picture 2"/>
          <p:cNvPicPr>
            <a:picLocks noChangeAspect="1" noChangeArrowheads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6548438"/>
            <a:ext cx="434975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41325" y="1125538"/>
            <a:ext cx="8229600" cy="525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 smtClean="0"/>
              <a:t>Textmasterformat bearbeiten</a:t>
            </a:r>
          </a:p>
          <a:p>
            <a:pPr lvl="1"/>
            <a:r>
              <a:rPr lang="de-DE" altLang="en-US" smtClean="0"/>
              <a:t>Zweite Ebene</a:t>
            </a:r>
          </a:p>
          <a:p>
            <a:pPr lvl="2"/>
            <a:r>
              <a:rPr lang="de-DE" altLang="en-US" smtClean="0"/>
              <a:t>Dritte Ebene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378825" y="6524625"/>
            <a:ext cx="765175" cy="3333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b="1">
                <a:solidFill>
                  <a:schemeClr val="accent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2FF40A6-517C-4AF4-81F0-985F2793FAE4}" type="slidenum">
              <a:rPr lang="de-DE" altLang="en-US">
                <a:solidFill>
                  <a:srgbClr val="33498B"/>
                </a:solidFill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de-DE" altLang="en-US">
              <a:solidFill>
                <a:srgbClr val="33498B"/>
              </a:solidFill>
              <a:cs typeface="Arial" pitchFamily="34" charset="0"/>
            </a:endParaRPr>
          </a:p>
        </p:txBody>
      </p:sp>
      <p:sp>
        <p:nvSpPr>
          <p:cNvPr id="1030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115888"/>
            <a:ext cx="5688012" cy="87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Titelmaster</a:t>
            </a:r>
          </a:p>
        </p:txBody>
      </p:sp>
      <p:sp>
        <p:nvSpPr>
          <p:cNvPr id="24" name="Rechteck 23"/>
          <p:cNvSpPr/>
          <p:nvPr userDrawn="1"/>
        </p:nvSpPr>
        <p:spPr>
          <a:xfrm>
            <a:off x="0" y="836613"/>
            <a:ext cx="9144000" cy="71437"/>
          </a:xfrm>
          <a:prstGeom prst="rect">
            <a:avLst/>
          </a:prstGeom>
          <a:gradFill flip="none" rotWithShape="1">
            <a:gsLst>
              <a:gs pos="45000">
                <a:schemeClr val="accent1"/>
              </a:gs>
              <a:gs pos="100000">
                <a:schemeClr val="bg1">
                  <a:lumMod val="9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de-DE">
              <a:solidFill>
                <a:srgbClr val="FFFFFF"/>
              </a:solidFill>
            </a:endParaRPr>
          </a:p>
        </p:txBody>
      </p:sp>
      <p:sp>
        <p:nvSpPr>
          <p:cNvPr id="11" name="Rectangle 11"/>
          <p:cNvSpPr txBox="1">
            <a:spLocks noChangeArrowheads="1"/>
          </p:cNvSpPr>
          <p:nvPr userDrawn="1"/>
        </p:nvSpPr>
        <p:spPr bwMode="auto">
          <a:xfrm>
            <a:off x="384175" y="6524625"/>
            <a:ext cx="8148638" cy="333375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dirty="0" smtClean="0">
                <a:solidFill>
                  <a:srgbClr val="FFFFFF"/>
                </a:solidFill>
                <a:cs typeface="Arial" pitchFamily="34" charset="0"/>
              </a:rPr>
              <a:t>SENSE-Cog has received funding from the </a:t>
            </a:r>
            <a:r>
              <a:rPr lang="en-US" sz="900" i="1" dirty="0" smtClean="0">
                <a:solidFill>
                  <a:srgbClr val="FFFFFF"/>
                </a:solidFill>
                <a:cs typeface="Arial" pitchFamily="34" charset="0"/>
              </a:rPr>
              <a:t>European Union’s Horizon 2020 research and innovation </a:t>
            </a:r>
            <a:r>
              <a:rPr lang="en-US" sz="900" i="1" dirty="0" err="1" smtClean="0">
                <a:solidFill>
                  <a:srgbClr val="FFFFFF"/>
                </a:solidFill>
                <a:cs typeface="Arial" pitchFamily="34" charset="0"/>
              </a:rPr>
              <a:t>programme</a:t>
            </a:r>
            <a:r>
              <a:rPr lang="en-US" sz="900" i="1" dirty="0" smtClean="0"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sz="900" dirty="0" smtClean="0">
                <a:solidFill>
                  <a:srgbClr val="FFFFFF"/>
                </a:solidFill>
                <a:cs typeface="Arial" pitchFamily="34" charset="0"/>
              </a:rPr>
              <a:t>under grant agreement No 668648.</a:t>
            </a:r>
            <a:endParaRPr lang="en-GB" sz="900" dirty="0" smtClean="0">
              <a:solidFill>
                <a:srgbClr val="FFFFFF"/>
              </a:solidFill>
              <a:cs typeface="Arial" pitchFamily="34" charset="0"/>
            </a:endParaRPr>
          </a:p>
        </p:txBody>
      </p:sp>
      <p:pic>
        <p:nvPicPr>
          <p:cNvPr id="1033" name="Picture 2" descr="T:\EU_SENSE-Cog\Dissemination_Training\01_Logo\01_Logo_Final\Logo_mit_Untertitel\SENSE-Cog_Logo_CMYK_300dpi.jpg"/>
          <p:cNvPicPr>
            <a:picLocks noChangeAspect="1" noChangeArrowheads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115888"/>
            <a:ext cx="2232025" cy="61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6244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GB" sz="2800" b="1" kern="1200" dirty="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Arial" pitchFamily="34" charset="0"/>
        <a:buChar char="●"/>
        <a:defRPr sz="2400" b="1" kern="1200">
          <a:solidFill>
            <a:srgbClr val="7C7C7C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Arial" pitchFamily="34" charset="0"/>
        <a:buChar char="•"/>
        <a:defRPr sz="2200" kern="1200">
          <a:solidFill>
            <a:srgbClr val="7C7C7C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Arial" pitchFamily="34" charset="0"/>
        <a:buChar char="•"/>
        <a:defRPr sz="2200" kern="1200">
          <a:solidFill>
            <a:srgbClr val="7C7C7C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hteck 20"/>
          <p:cNvSpPr/>
          <p:nvPr userDrawn="1"/>
        </p:nvSpPr>
        <p:spPr>
          <a:xfrm>
            <a:off x="0" y="6525344"/>
            <a:ext cx="9144000" cy="332656"/>
          </a:xfrm>
          <a:prstGeom prst="rect">
            <a:avLst/>
          </a:prstGeom>
          <a:gradFill flip="none" rotWithShape="1">
            <a:gsLst>
              <a:gs pos="80000">
                <a:schemeClr val="accent1"/>
              </a:gs>
              <a:gs pos="100000">
                <a:schemeClr val="bg1">
                  <a:lumMod val="9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srgbClr val="FFFFFF"/>
              </a:solidFill>
            </a:endParaRPr>
          </a:p>
        </p:txBody>
      </p:sp>
      <p:pic>
        <p:nvPicPr>
          <p:cNvPr id="23" name="Picture 2"/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3" y="6547880"/>
            <a:ext cx="434233" cy="287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40956" y="1124744"/>
            <a:ext cx="8229600" cy="52565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378552" y="6525344"/>
            <a:ext cx="765448" cy="3326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A35FEF3-83B4-4483-86C3-502F1F90FC18}" type="slidenum">
              <a:rPr lang="de-DE" smtClean="0">
                <a:solidFill>
                  <a:srgbClr val="33498B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de-DE">
              <a:solidFill>
                <a:srgbClr val="33498B"/>
              </a:solidFill>
            </a:endParaRPr>
          </a:p>
        </p:txBody>
      </p:sp>
      <p:sp>
        <p:nvSpPr>
          <p:cNvPr id="15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115889"/>
            <a:ext cx="5687863" cy="87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dirty="0" err="1"/>
              <a:t>Titelmaster</a:t>
            </a:r>
            <a:endParaRPr lang="en-GB" dirty="0"/>
          </a:p>
        </p:txBody>
      </p:sp>
      <p:sp>
        <p:nvSpPr>
          <p:cNvPr id="24" name="Rechteck 23"/>
          <p:cNvSpPr/>
          <p:nvPr userDrawn="1"/>
        </p:nvSpPr>
        <p:spPr>
          <a:xfrm>
            <a:off x="0" y="836712"/>
            <a:ext cx="9144000" cy="72000"/>
          </a:xfrm>
          <a:prstGeom prst="rect">
            <a:avLst/>
          </a:prstGeom>
          <a:gradFill flip="none" rotWithShape="1">
            <a:gsLst>
              <a:gs pos="45000">
                <a:schemeClr val="accent1"/>
              </a:gs>
              <a:gs pos="100000">
                <a:schemeClr val="bg1">
                  <a:lumMod val="9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srgbClr val="FFFFFF"/>
              </a:solidFill>
            </a:endParaRPr>
          </a:p>
        </p:txBody>
      </p:sp>
      <p:sp>
        <p:nvSpPr>
          <p:cNvPr id="11" name="Rectangle 11"/>
          <p:cNvSpPr txBox="1">
            <a:spLocks noChangeArrowheads="1"/>
          </p:cNvSpPr>
          <p:nvPr userDrawn="1"/>
        </p:nvSpPr>
        <p:spPr bwMode="auto">
          <a:xfrm>
            <a:off x="383792" y="6525344"/>
            <a:ext cx="8148648" cy="332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rgbClr val="FFFFFF"/>
                </a:solidFill>
              </a:rPr>
              <a:t>SENSE-Cog has received funding from the </a:t>
            </a:r>
            <a:r>
              <a:rPr lang="en-US" sz="900" i="1" dirty="0">
                <a:solidFill>
                  <a:srgbClr val="FFFFFF"/>
                </a:solidFill>
              </a:rPr>
              <a:t>European Union’s Horizon 2020 research and innovation </a:t>
            </a:r>
            <a:r>
              <a:rPr lang="en-US" sz="900" i="1" dirty="0" err="1">
                <a:solidFill>
                  <a:srgbClr val="FFFFFF"/>
                </a:solidFill>
              </a:rPr>
              <a:t>programme</a:t>
            </a:r>
            <a:r>
              <a:rPr lang="en-US" sz="900" i="1" dirty="0">
                <a:solidFill>
                  <a:srgbClr val="FFFFFF"/>
                </a:solidFill>
              </a:rPr>
              <a:t> </a:t>
            </a:r>
            <a:r>
              <a:rPr lang="en-US" sz="900" dirty="0">
                <a:solidFill>
                  <a:srgbClr val="FFFFFF"/>
                </a:solidFill>
              </a:rPr>
              <a:t>under grant agreement No 668648.</a:t>
            </a:r>
            <a:endParaRPr lang="en-GB" sz="900" dirty="0">
              <a:solidFill>
                <a:srgbClr val="FFFFFF"/>
              </a:solidFill>
            </a:endParaRPr>
          </a:p>
        </p:txBody>
      </p:sp>
      <p:pic>
        <p:nvPicPr>
          <p:cNvPr id="10" name="Picture 2" descr="T:\EU_SENSE-Cog\Dissemination_Training\01_Logo\01_Logo_Final\Logo_mit_Untertitel\SENSE-Cog_Logo_CMYK_300dpi.jpg"/>
          <p:cNvPicPr>
            <a:picLocks noChangeAspect="1" noChangeArrowheads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16632"/>
            <a:ext cx="2231892" cy="616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8365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lang="en-GB" sz="2800" b="1" kern="1200" dirty="0" smtClean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2"/>
        </a:buClr>
        <a:buFont typeface="Arial" panose="020B0604020202020204" pitchFamily="34" charset="0"/>
        <a:buChar char="●"/>
        <a:defRPr sz="2400" b="1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2"/>
        </a:buClr>
        <a:buFont typeface="Arial" panose="020B0604020202020204" pitchFamily="34" charset="0"/>
        <a:buChar char="•"/>
        <a:defRPr sz="22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anose="020B0604020202020204" pitchFamily="34" charset="0"/>
        <a:buChar char="•"/>
        <a:defRPr sz="22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9644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C2A3A6-32D2-4BC6-82F2-753F34FC066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15/01/2018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F3ECE6-8267-4F2A-B2DC-501A7859C9E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7925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2332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Recollection" TargetMode="External"/><Relationship Id="rId2" Type="http://schemas.openxmlformats.org/officeDocument/2006/relationships/hyperlink" Target="https://en.wikipedia.org/w/index.php?title=Attention_and_calculation&amp;action=edit&amp;redlink=1" TargetMode="External"/><Relationship Id="rId1" Type="http://schemas.openxmlformats.org/officeDocument/2006/relationships/slideLayout" Target="../slideLayouts/slideLayout24.xml"/><Relationship Id="rId6" Type="http://schemas.openxmlformats.org/officeDocument/2006/relationships/hyperlink" Target="https://en.wikipedia.org/wiki/Orientation_(mental)" TargetMode="External"/><Relationship Id="rId5" Type="http://schemas.openxmlformats.org/officeDocument/2006/relationships/hyperlink" Target="https://en.wikipedia.org/w/index.php?title=Ability_to_follow_simple_commands&amp;action=edit&amp;redlink=1" TargetMode="External"/><Relationship Id="rId4" Type="http://schemas.openxmlformats.org/officeDocument/2006/relationships/hyperlink" Target="https://en.wikipedia.org/wiki/Language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1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bi.nlm.nih.gov/pubmed/?term=Palmer%20CV%5bAuthor%5d&amp;cauthor=true&amp;cauthor_uid=27115241" TargetMode="External"/><Relationship Id="rId7" Type="http://schemas.openxmlformats.org/officeDocument/2006/relationships/hyperlink" Target="https://www.ncbi.nlm.nih.gov/pubmed/27115241" TargetMode="External"/><Relationship Id="rId2" Type="http://schemas.openxmlformats.org/officeDocument/2006/relationships/hyperlink" Target="https://www.ncbi.nlm.nih.gov/pubmed/?term=Jorgensen%20LE%5bAuthor%5d&amp;cauthor=true&amp;cauthor_uid=27115241" TargetMode="External"/><Relationship Id="rId1" Type="http://schemas.openxmlformats.org/officeDocument/2006/relationships/slideLayout" Target="../slideLayouts/slideLayout24.xml"/><Relationship Id="rId6" Type="http://schemas.openxmlformats.org/officeDocument/2006/relationships/hyperlink" Target="https://www.ncbi.nlm.nih.gov/pubmed/?term=Moncrieff%20D%5bAuthor%5d&amp;cauthor=true&amp;cauthor_uid=27115241" TargetMode="External"/><Relationship Id="rId5" Type="http://schemas.openxmlformats.org/officeDocument/2006/relationships/hyperlink" Target="https://www.ncbi.nlm.nih.gov/pubmed/?term=Erickson%20KI%5bAuthor%5d&amp;cauthor=true&amp;cauthor_uid=27115241" TargetMode="External"/><Relationship Id="rId4" Type="http://schemas.openxmlformats.org/officeDocument/2006/relationships/hyperlink" Target="https://www.ncbi.nlm.nih.gov/pubmed/?term=Pratt%20S%5bAuthor%5d&amp;cauthor=true&amp;cauthor_uid=27115241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5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6"/>
          <p:cNvSpPr>
            <a:spLocks noChangeArrowheads="1"/>
          </p:cNvSpPr>
          <p:nvPr/>
        </p:nvSpPr>
        <p:spPr bwMode="auto">
          <a:xfrm>
            <a:off x="406400" y="2036802"/>
            <a:ext cx="725487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GB" sz="3200" b="1" dirty="0" smtClean="0"/>
              <a:t>Impact</a:t>
            </a:r>
            <a:r>
              <a:rPr lang="en-GB" sz="3200" b="1" dirty="0"/>
              <a:t>, </a:t>
            </a:r>
            <a:r>
              <a:rPr lang="en-GB" sz="3200" b="1" dirty="0" smtClean="0"/>
              <a:t>identification </a:t>
            </a:r>
            <a:r>
              <a:rPr lang="en-GB" sz="3200" b="1" dirty="0"/>
              <a:t>and management of hearing loss in people with dementia</a:t>
            </a:r>
            <a:endParaRPr lang="en-US" sz="3000" dirty="0">
              <a:solidFill>
                <a:prstClr val="black">
                  <a:lumMod val="65000"/>
                  <a:lumOff val="35000"/>
                </a:prstClr>
              </a:solidFill>
              <a:latin typeface="Arial"/>
              <a:ea typeface="Geneva" charset="0"/>
              <a:cs typeface="Arial"/>
            </a:endParaRPr>
          </a:p>
        </p:txBody>
      </p:sp>
      <p:sp>
        <p:nvSpPr>
          <p:cNvPr id="15362" name="Rectangle 7"/>
          <p:cNvSpPr>
            <a:spLocks noChangeArrowheads="1"/>
          </p:cNvSpPr>
          <p:nvPr/>
        </p:nvSpPr>
        <p:spPr bwMode="auto">
          <a:xfrm>
            <a:off x="406400" y="4295775"/>
            <a:ext cx="6821488" cy="505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GB" sz="2400" dirty="0">
                <a:solidFill>
                  <a:srgbClr val="595959"/>
                </a:solidFill>
                <a:cs typeface="Arial" pitchFamily="34" charset="0"/>
              </a:rPr>
              <a:t>Piers.dawes@manchester.ac.uk</a:t>
            </a:r>
          </a:p>
        </p:txBody>
      </p:sp>
      <p:cxnSp>
        <p:nvCxnSpPr>
          <p:cNvPr id="10" name="Straight Connector 9"/>
          <p:cNvCxnSpPr>
            <a:cxnSpLocks noChangeShapeType="1"/>
          </p:cNvCxnSpPr>
          <p:nvPr/>
        </p:nvCxnSpPr>
        <p:spPr bwMode="auto">
          <a:xfrm>
            <a:off x="519113" y="3212976"/>
            <a:ext cx="7013575" cy="0"/>
          </a:xfrm>
          <a:prstGeom prst="line">
            <a:avLst/>
          </a:prstGeom>
          <a:noFill/>
          <a:ln w="25400">
            <a:solidFill>
              <a:srgbClr val="660066"/>
            </a:solidFill>
            <a:prstDash val="dot"/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5364" name="Picture 2" descr="TAB_col_white_background.eps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3875" y="509588"/>
            <a:ext cx="16637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Documents and Settings\mbrxspd2\Desktop\Work\Presentations&amp;conferences\MAHSC_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5486400"/>
            <a:ext cx="2284819" cy="838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94886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Mini Mental State Examination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>
                <a:solidFill>
                  <a:srgbClr val="002060"/>
                </a:solidFill>
              </a:rPr>
              <a:t>5 and 10 minutes </a:t>
            </a:r>
          </a:p>
          <a:p>
            <a:r>
              <a:rPr lang="en-GB" dirty="0" smtClean="0">
                <a:solidFill>
                  <a:srgbClr val="002060"/>
                </a:solidFill>
                <a:hlinkClick r:id="rId2" tooltip="Attention and calculation (page does not exist)"/>
              </a:rPr>
              <a:t>attention and calculation</a:t>
            </a:r>
            <a:r>
              <a:rPr lang="en-GB" dirty="0" smtClean="0">
                <a:solidFill>
                  <a:srgbClr val="002060"/>
                </a:solidFill>
              </a:rPr>
              <a:t>, </a:t>
            </a:r>
            <a:r>
              <a:rPr lang="en-GB" dirty="0" smtClean="0">
                <a:solidFill>
                  <a:srgbClr val="002060"/>
                </a:solidFill>
                <a:hlinkClick r:id="rId3" tooltip="Recollection"/>
              </a:rPr>
              <a:t>recall</a:t>
            </a:r>
            <a:r>
              <a:rPr lang="en-GB" dirty="0" smtClean="0">
                <a:solidFill>
                  <a:srgbClr val="002060"/>
                </a:solidFill>
              </a:rPr>
              <a:t>, </a:t>
            </a:r>
            <a:r>
              <a:rPr lang="en-GB" dirty="0" smtClean="0">
                <a:solidFill>
                  <a:srgbClr val="002060"/>
                </a:solidFill>
                <a:hlinkClick r:id="rId4" tooltip="Language"/>
              </a:rPr>
              <a:t>language</a:t>
            </a:r>
            <a:r>
              <a:rPr lang="en-GB" dirty="0" smtClean="0">
                <a:solidFill>
                  <a:srgbClr val="002060"/>
                </a:solidFill>
              </a:rPr>
              <a:t>, </a:t>
            </a:r>
            <a:r>
              <a:rPr lang="en-GB" dirty="0" smtClean="0">
                <a:solidFill>
                  <a:srgbClr val="002060"/>
                </a:solidFill>
                <a:hlinkClick r:id="rId5" tooltip="Ability to follow simple commands (page does not exist)"/>
              </a:rPr>
              <a:t>ability to follow simple commands</a:t>
            </a:r>
            <a:r>
              <a:rPr lang="en-GB" dirty="0" smtClean="0">
                <a:solidFill>
                  <a:srgbClr val="002060"/>
                </a:solidFill>
              </a:rPr>
              <a:t> and </a:t>
            </a:r>
            <a:r>
              <a:rPr lang="en-GB" dirty="0" smtClean="0">
                <a:solidFill>
                  <a:srgbClr val="002060"/>
                </a:solidFill>
                <a:hlinkClick r:id="rId6" tooltip="Orientation (mental)"/>
              </a:rPr>
              <a:t>orientation</a:t>
            </a:r>
            <a:endParaRPr lang="en-GB" dirty="0" smtClean="0">
              <a:solidFill>
                <a:srgbClr val="002060"/>
              </a:solidFill>
            </a:endParaRPr>
          </a:p>
          <a:p>
            <a:r>
              <a:rPr lang="en-GB" dirty="0" smtClean="0">
                <a:solidFill>
                  <a:srgbClr val="002060"/>
                </a:solidFill>
              </a:rPr>
              <a:t>estimate the severity and progression of cognitive impairment 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002060"/>
                </a:solidFill>
              </a:rPr>
              <a:t>Advantages</a:t>
            </a:r>
          </a:p>
          <a:p>
            <a:r>
              <a:rPr lang="en-GB" dirty="0" smtClean="0">
                <a:solidFill>
                  <a:srgbClr val="002060"/>
                </a:solidFill>
              </a:rPr>
              <a:t>no specialized equipment or training for administration</a:t>
            </a:r>
          </a:p>
          <a:p>
            <a:r>
              <a:rPr lang="en-GB" dirty="0" smtClean="0">
                <a:solidFill>
                  <a:srgbClr val="002060"/>
                </a:solidFill>
              </a:rPr>
              <a:t>validity and reliability for the diagnosis of Alzheimer's Disease. </a:t>
            </a:r>
          </a:p>
        </p:txBody>
      </p:sp>
      <p:sp>
        <p:nvSpPr>
          <p:cNvPr id="4" name="Rectangle 3"/>
          <p:cNvSpPr/>
          <p:nvPr/>
        </p:nvSpPr>
        <p:spPr>
          <a:xfrm>
            <a:off x="163286" y="6146140"/>
            <a:ext cx="8915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 err="1">
                <a:solidFill>
                  <a:prstClr val="black"/>
                </a:solidFill>
              </a:rPr>
              <a:t>Folstein</a:t>
            </a:r>
            <a:r>
              <a:rPr lang="en-GB" sz="1400" dirty="0">
                <a:solidFill>
                  <a:prstClr val="black"/>
                </a:solidFill>
              </a:rPr>
              <a:t>, M. F., </a:t>
            </a:r>
            <a:r>
              <a:rPr lang="en-GB" sz="1400" dirty="0" err="1">
                <a:solidFill>
                  <a:prstClr val="black"/>
                </a:solidFill>
              </a:rPr>
              <a:t>Folstein</a:t>
            </a:r>
            <a:r>
              <a:rPr lang="en-GB" sz="1400" dirty="0">
                <a:solidFill>
                  <a:prstClr val="black"/>
                </a:solidFill>
              </a:rPr>
              <a:t>, S. E., &amp; McHugh, P. R. (1975). "Mini-mental state": a practical method for grading the cognitive state of patients for the clinician. </a:t>
            </a:r>
            <a:r>
              <a:rPr lang="en-GB" sz="1400" i="1" dirty="0">
                <a:solidFill>
                  <a:prstClr val="black"/>
                </a:solidFill>
              </a:rPr>
              <a:t>Journal of psychiatric research, 12</a:t>
            </a:r>
            <a:r>
              <a:rPr lang="en-GB" sz="1400" dirty="0">
                <a:solidFill>
                  <a:prstClr val="black"/>
                </a:solidFill>
              </a:rPr>
              <a:t>(3), 189-198. </a:t>
            </a:r>
          </a:p>
        </p:txBody>
      </p:sp>
    </p:spTree>
    <p:extLst>
      <p:ext uri="{BB962C8B-B14F-4D97-AF65-F5344CB8AC3E}">
        <p14:creationId xmlns:p14="http://schemas.microsoft.com/office/powerpoint/2010/main" val="1460641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5350123"/>
              </p:ext>
            </p:extLst>
          </p:nvPr>
        </p:nvGraphicFramePr>
        <p:xfrm>
          <a:off x="1371600" y="-533400"/>
          <a:ext cx="6477000" cy="83827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4" name="Acrobat Document" r:id="rId4" imgW="5829199" imgH="7543800" progId="AcroExch.Document.DC">
                  <p:embed/>
                </p:oleObj>
              </mc:Choice>
              <mc:Fallback>
                <p:oleObj name="Acrobat Document" r:id="rId4" imgW="5829199" imgH="7543800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371600" y="-533400"/>
                        <a:ext cx="6477000" cy="83827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04973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Impact of audibility on MMSE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GB" dirty="0" smtClean="0"/>
              <a:t>125 Normal hearing young participants </a:t>
            </a:r>
          </a:p>
          <a:p>
            <a:r>
              <a:rPr lang="en-GB" dirty="0" smtClean="0"/>
              <a:t>five </a:t>
            </a:r>
            <a:r>
              <a:rPr lang="en-GB" dirty="0"/>
              <a:t>degrees of simulated hearing loss </a:t>
            </a:r>
            <a:r>
              <a:rPr lang="en-GB" dirty="0" smtClean="0"/>
              <a:t>conditions</a:t>
            </a:r>
            <a:endParaRPr lang="en-GB" dirty="0"/>
          </a:p>
          <a:p>
            <a:r>
              <a:rPr lang="en-GB" dirty="0" smtClean="0"/>
              <a:t>Performance </a:t>
            </a:r>
            <a:r>
              <a:rPr lang="en-GB" dirty="0"/>
              <a:t>on the MMSE was scored and cognitive status was categorized based on the scores. </a:t>
            </a:r>
            <a:endParaRPr lang="en-GB" dirty="0" smtClean="0"/>
          </a:p>
          <a:p>
            <a:endParaRPr lang="en-GB" dirty="0"/>
          </a:p>
          <a:p>
            <a:pPr marL="0" indent="0">
              <a:buNone/>
            </a:pPr>
            <a:r>
              <a:rPr lang="en-GB" sz="2200" dirty="0">
                <a:hlinkClick r:id="rId2"/>
              </a:rPr>
              <a:t>Jorgensen </a:t>
            </a:r>
            <a:r>
              <a:rPr lang="en-GB" sz="2200" dirty="0" smtClean="0">
                <a:hlinkClick r:id="rId2"/>
              </a:rPr>
              <a:t>LE</a:t>
            </a:r>
            <a:r>
              <a:rPr lang="en-GB" sz="2200" dirty="0" smtClean="0"/>
              <a:t>, </a:t>
            </a:r>
            <a:r>
              <a:rPr lang="en-GB" sz="2200" dirty="0">
                <a:hlinkClick r:id="rId3"/>
              </a:rPr>
              <a:t>Palmer </a:t>
            </a:r>
            <a:r>
              <a:rPr lang="en-GB" sz="2200" dirty="0" smtClean="0">
                <a:hlinkClick r:id="rId3"/>
              </a:rPr>
              <a:t>CV</a:t>
            </a:r>
            <a:r>
              <a:rPr lang="en-GB" sz="2200" baseline="30000" dirty="0" smtClean="0"/>
              <a:t>,</a:t>
            </a:r>
            <a:r>
              <a:rPr lang="en-GB" sz="2200" dirty="0" smtClean="0"/>
              <a:t> </a:t>
            </a:r>
            <a:r>
              <a:rPr lang="en-GB" sz="2200" dirty="0" smtClean="0">
                <a:hlinkClick r:id="rId4"/>
              </a:rPr>
              <a:t>Pratt S</a:t>
            </a:r>
            <a:r>
              <a:rPr lang="en-GB" sz="2200" dirty="0" smtClean="0"/>
              <a:t>, </a:t>
            </a:r>
            <a:r>
              <a:rPr lang="en-GB" sz="2200" dirty="0">
                <a:hlinkClick r:id="rId5"/>
              </a:rPr>
              <a:t>Erickson </a:t>
            </a:r>
            <a:r>
              <a:rPr lang="en-GB" sz="2200" dirty="0" smtClean="0">
                <a:hlinkClick r:id="rId5"/>
              </a:rPr>
              <a:t>KI</a:t>
            </a:r>
            <a:r>
              <a:rPr lang="en-GB" sz="2200" dirty="0" smtClean="0"/>
              <a:t>, </a:t>
            </a:r>
            <a:r>
              <a:rPr lang="en-GB" sz="2200" dirty="0">
                <a:hlinkClick r:id="rId6"/>
              </a:rPr>
              <a:t>Moncrieff </a:t>
            </a:r>
            <a:r>
              <a:rPr lang="en-GB" sz="2200" dirty="0" smtClean="0">
                <a:hlinkClick r:id="rId6"/>
              </a:rPr>
              <a:t>D</a:t>
            </a:r>
            <a:r>
              <a:rPr lang="en-GB" sz="2200" dirty="0" smtClean="0"/>
              <a:t>. </a:t>
            </a:r>
            <a:r>
              <a:rPr lang="en-GB" sz="2200" dirty="0"/>
              <a:t>The Effect of Decreased Audibility on MMSE Performance: A Measure Commonly Used for Diagnosing </a:t>
            </a:r>
            <a:r>
              <a:rPr lang="en-GB" sz="2200" dirty="0" smtClean="0"/>
              <a:t>Dementia. </a:t>
            </a:r>
            <a:r>
              <a:rPr lang="en-GB" sz="2200" dirty="0" smtClean="0">
                <a:hlinkClick r:id="rId7" tooltip="Journal of the American Academy of Audiology."/>
              </a:rPr>
              <a:t>J </a:t>
            </a:r>
            <a:r>
              <a:rPr lang="en-GB" sz="2200" dirty="0">
                <a:hlinkClick r:id="rId7" tooltip="Journal of the American Academy of Audiology."/>
              </a:rPr>
              <a:t>Am </a:t>
            </a:r>
            <a:r>
              <a:rPr lang="en-GB" sz="2200" dirty="0" err="1">
                <a:hlinkClick r:id="rId7" tooltip="Journal of the American Academy of Audiology."/>
              </a:rPr>
              <a:t>Acad</a:t>
            </a:r>
            <a:r>
              <a:rPr lang="en-GB" sz="2200" dirty="0">
                <a:hlinkClick r:id="rId7" tooltip="Journal of the American Academy of Audiology."/>
              </a:rPr>
              <a:t> </a:t>
            </a:r>
            <a:r>
              <a:rPr lang="en-GB" sz="2200" dirty="0" err="1">
                <a:hlinkClick r:id="rId7" tooltip="Journal of the American Academy of Audiology."/>
              </a:rPr>
              <a:t>Audiol</a:t>
            </a:r>
            <a:r>
              <a:rPr lang="en-GB" sz="2200" dirty="0">
                <a:hlinkClick r:id="rId7" tooltip="Journal of the American Academy of Audiology."/>
              </a:rPr>
              <a:t>.</a:t>
            </a:r>
            <a:r>
              <a:rPr lang="en-GB" sz="2200" dirty="0"/>
              <a:t> 2016 Apr;27(4):311-23. </a:t>
            </a:r>
            <a:r>
              <a:rPr lang="en-GB" sz="2200" dirty="0" err="1"/>
              <a:t>doi</a:t>
            </a:r>
            <a:r>
              <a:rPr lang="en-GB" sz="2200" dirty="0"/>
              <a:t>: 10.3766/jaaa.15006.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3972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6200000">
            <a:off x="-1204119" y="3185319"/>
            <a:ext cx="3429000" cy="715962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MMSE score</a:t>
            </a:r>
            <a:endParaRPr lang="en-GB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50139980"/>
              </p:ext>
            </p:extLst>
          </p:nvPr>
        </p:nvGraphicFramePr>
        <p:xfrm>
          <a:off x="685800" y="1219200"/>
          <a:ext cx="7315200" cy="464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2884714" y="5943600"/>
            <a:ext cx="34290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>
                <a:solidFill>
                  <a:prstClr val="black"/>
                </a:solidFill>
              </a:rPr>
              <a:t>Hearing level</a:t>
            </a:r>
            <a:endParaRPr lang="en-GB" dirty="0">
              <a:solidFill>
                <a:prstClr val="black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1426028" y="2286000"/>
            <a:ext cx="6422572" cy="0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387928" y="3048000"/>
            <a:ext cx="6422572" cy="0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860187" y="1962834"/>
            <a:ext cx="12838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prstClr val="black"/>
                </a:solidFill>
              </a:rPr>
              <a:t>Mild </a:t>
            </a:r>
          </a:p>
          <a:p>
            <a:r>
              <a:rPr lang="en-GB" dirty="0">
                <a:solidFill>
                  <a:prstClr val="black"/>
                </a:solidFill>
              </a:rPr>
              <a:t>impairment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810500" y="2863333"/>
            <a:ext cx="10818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prstClr val="black"/>
                </a:solidFill>
              </a:rPr>
              <a:t>Severe </a:t>
            </a:r>
          </a:p>
          <a:p>
            <a:r>
              <a:rPr lang="en-GB" dirty="0">
                <a:solidFill>
                  <a:prstClr val="black"/>
                </a:solidFill>
              </a:rPr>
              <a:t>dementia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mtClean="0">
                <a:solidFill>
                  <a:prstClr val="black"/>
                </a:solidFill>
              </a:rPr>
              <a:t>Impact of audibility on MMSE</a:t>
            </a:r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14407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Hearing loss and dementia evaluation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0000"/>
                </a:solidFill>
              </a:rPr>
              <a:t>Which dementia test most commonly used?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Do physicians ask about hearing?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Do physicians refer for hearing testing?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5410200"/>
            <a:ext cx="8229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prstClr val="black"/>
                </a:solidFill>
              </a:rPr>
              <a:t>Jorgensen, L., Palmer, C. V., &amp; Fischer, G. (2014). Evaluation of hearing status at the time of dementia diagnosis. </a:t>
            </a:r>
            <a:r>
              <a:rPr lang="en-GB" i="1" dirty="0">
                <a:solidFill>
                  <a:prstClr val="black"/>
                </a:solidFill>
              </a:rPr>
              <a:t>Audiology Today, Jan/Feb</a:t>
            </a:r>
            <a:r>
              <a:rPr lang="en-GB" dirty="0">
                <a:solidFill>
                  <a:prstClr val="black"/>
                </a:solidFill>
              </a:rPr>
              <a:t>, 28-45. </a:t>
            </a:r>
          </a:p>
        </p:txBody>
      </p:sp>
    </p:spTree>
    <p:extLst>
      <p:ext uri="{BB962C8B-B14F-4D97-AF65-F5344CB8AC3E}">
        <p14:creationId xmlns:p14="http://schemas.microsoft.com/office/powerpoint/2010/main" val="38611688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Retrospective chart review</a:t>
            </a:r>
          </a:p>
          <a:p>
            <a:r>
              <a:rPr lang="en-GB" dirty="0" smtClean="0"/>
              <a:t>100 charts from 28 clinicians</a:t>
            </a:r>
          </a:p>
          <a:p>
            <a:r>
              <a:rPr lang="en-GB" dirty="0" smtClean="0"/>
              <a:t>All patients diagnosed with dementia</a:t>
            </a:r>
          </a:p>
          <a:p>
            <a:r>
              <a:rPr lang="en-GB" dirty="0" smtClean="0"/>
              <a:t>Large university-based primary care clinic with access to onsite audiology clinic</a:t>
            </a:r>
            <a:endParaRPr lang="en-GB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>
                <a:solidFill>
                  <a:prstClr val="black"/>
                </a:solidFill>
              </a:rPr>
              <a:t>Hearing loss and dementia evaluation</a:t>
            </a:r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75701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solidFill>
                  <a:srgbClr val="FF0000"/>
                </a:solidFill>
              </a:rPr>
              <a:t>Which test most commonly </a:t>
            </a:r>
            <a:r>
              <a:rPr lang="en-GB" dirty="0" smtClean="0">
                <a:solidFill>
                  <a:srgbClr val="FF0000"/>
                </a:solidFill>
              </a:rPr>
              <a:t>used?</a:t>
            </a:r>
            <a:endParaRPr lang="en-GB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GB" dirty="0" smtClean="0"/>
          </a:p>
          <a:p>
            <a:endParaRPr lang="en-GB" dirty="0"/>
          </a:p>
          <a:p>
            <a:r>
              <a:rPr lang="en-GB" dirty="0" smtClean="0"/>
              <a:t>Diagnosis based on family/self report of cognitive changes plus </a:t>
            </a:r>
            <a:r>
              <a:rPr lang="en-GB" dirty="0" smtClean="0">
                <a:solidFill>
                  <a:srgbClr val="FF0000"/>
                </a:solidFill>
              </a:rPr>
              <a:t>MMSE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>
                <a:solidFill>
                  <a:prstClr val="black"/>
                </a:solidFill>
              </a:rPr>
              <a:t>Hearing loss and dementia evaluation</a:t>
            </a:r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24990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57600" y="990600"/>
            <a:ext cx="1804340" cy="461665"/>
          </a:xfrm>
          <a:prstGeom prst="rect">
            <a:avLst/>
          </a:prstGeom>
          <a:solidFill>
            <a:schemeClr val="accent1">
              <a:alpha val="31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prstClr val="black"/>
                </a:solidFill>
              </a:rPr>
              <a:t>100 patients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38200" y="2588712"/>
            <a:ext cx="3072957" cy="830997"/>
          </a:xfrm>
          <a:prstGeom prst="rect">
            <a:avLst/>
          </a:prstGeom>
          <a:solidFill>
            <a:schemeClr val="accent1">
              <a:alpha val="31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prstClr val="black"/>
                </a:solidFill>
              </a:rPr>
              <a:t>13 patients asked </a:t>
            </a:r>
          </a:p>
          <a:p>
            <a:r>
              <a:rPr lang="en-GB" sz="2400" dirty="0">
                <a:solidFill>
                  <a:prstClr val="black"/>
                </a:solidFill>
              </a:rPr>
              <a:t>if they had hearing loss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889030" y="2565101"/>
            <a:ext cx="3260508" cy="830997"/>
          </a:xfrm>
          <a:prstGeom prst="rect">
            <a:avLst/>
          </a:prstGeom>
          <a:solidFill>
            <a:schemeClr val="accent1">
              <a:alpha val="31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prstClr val="black"/>
                </a:solidFill>
              </a:rPr>
              <a:t>87 patients  were not </a:t>
            </a:r>
          </a:p>
          <a:p>
            <a:r>
              <a:rPr lang="en-GB" sz="2400" dirty="0">
                <a:solidFill>
                  <a:prstClr val="black"/>
                </a:solidFill>
              </a:rPr>
              <a:t>asked about hearing loss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8600" y="4038600"/>
            <a:ext cx="1760867" cy="830997"/>
          </a:xfrm>
          <a:prstGeom prst="rect">
            <a:avLst/>
          </a:prstGeom>
          <a:solidFill>
            <a:schemeClr val="accent1">
              <a:alpha val="31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prstClr val="black"/>
                </a:solidFill>
              </a:rPr>
              <a:t>3 confirmed </a:t>
            </a:r>
          </a:p>
          <a:p>
            <a:r>
              <a:rPr lang="en-GB" sz="2400" dirty="0">
                <a:solidFill>
                  <a:prstClr val="black"/>
                </a:solidFill>
              </a:rPr>
              <a:t>hearing loss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09800" y="4038599"/>
            <a:ext cx="1673856" cy="830997"/>
          </a:xfrm>
          <a:prstGeom prst="rect">
            <a:avLst/>
          </a:prstGeom>
          <a:solidFill>
            <a:schemeClr val="accent1">
              <a:alpha val="31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prstClr val="black"/>
                </a:solidFill>
              </a:rPr>
              <a:t>10 denied </a:t>
            </a:r>
          </a:p>
          <a:p>
            <a:r>
              <a:rPr lang="en-GB" sz="2400" dirty="0">
                <a:solidFill>
                  <a:prstClr val="black"/>
                </a:solidFill>
              </a:rPr>
              <a:t>hearing loss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877449" y="4038597"/>
            <a:ext cx="1737976" cy="1200329"/>
          </a:xfrm>
          <a:prstGeom prst="rect">
            <a:avLst/>
          </a:prstGeom>
          <a:solidFill>
            <a:schemeClr val="accent1">
              <a:alpha val="31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prstClr val="black"/>
                </a:solidFill>
              </a:rPr>
              <a:t>6 previous </a:t>
            </a:r>
          </a:p>
          <a:p>
            <a:r>
              <a:rPr lang="en-GB" sz="2400" dirty="0">
                <a:solidFill>
                  <a:prstClr val="black"/>
                </a:solidFill>
              </a:rPr>
              <a:t>diagnosis of </a:t>
            </a:r>
          </a:p>
          <a:p>
            <a:r>
              <a:rPr lang="en-GB" sz="2400" dirty="0">
                <a:solidFill>
                  <a:prstClr val="black"/>
                </a:solidFill>
              </a:rPr>
              <a:t>hearing loss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858000" y="4038597"/>
            <a:ext cx="1750800" cy="1200329"/>
          </a:xfrm>
          <a:prstGeom prst="rect">
            <a:avLst/>
          </a:prstGeom>
          <a:solidFill>
            <a:schemeClr val="accent1">
              <a:alpha val="31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prstClr val="black"/>
                </a:solidFill>
              </a:rPr>
              <a:t>81 without </a:t>
            </a:r>
          </a:p>
          <a:p>
            <a:r>
              <a:rPr lang="en-GB" sz="2400" dirty="0">
                <a:solidFill>
                  <a:prstClr val="black"/>
                </a:solidFill>
              </a:rPr>
              <a:t>diagnosis or </a:t>
            </a:r>
          </a:p>
          <a:p>
            <a:r>
              <a:rPr lang="en-GB" sz="2400" dirty="0">
                <a:solidFill>
                  <a:prstClr val="black"/>
                </a:solidFill>
              </a:rPr>
              <a:t>self-report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819400" y="5937160"/>
            <a:ext cx="2465740" cy="461665"/>
          </a:xfrm>
          <a:prstGeom prst="rect">
            <a:avLst/>
          </a:prstGeom>
          <a:solidFill>
            <a:schemeClr val="accent1">
              <a:alpha val="31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prstClr val="black"/>
                </a:solidFill>
              </a:rPr>
              <a:t>2 had hearing aids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614339" y="5752493"/>
            <a:ext cx="1987211" cy="830997"/>
          </a:xfrm>
          <a:prstGeom prst="rect">
            <a:avLst/>
          </a:prstGeom>
          <a:solidFill>
            <a:schemeClr val="accent1">
              <a:alpha val="31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prstClr val="black"/>
                </a:solidFill>
              </a:rPr>
              <a:t>4 no report of </a:t>
            </a:r>
          </a:p>
          <a:p>
            <a:r>
              <a:rPr lang="en-GB" sz="2400" dirty="0">
                <a:solidFill>
                  <a:prstClr val="black"/>
                </a:solidFill>
              </a:rPr>
              <a:t>hearing aids</a:t>
            </a:r>
          </a:p>
        </p:txBody>
      </p:sp>
      <p:cxnSp>
        <p:nvCxnSpPr>
          <p:cNvPr id="14" name="Straight Connector 13"/>
          <p:cNvCxnSpPr>
            <a:stCxn id="4" idx="2"/>
          </p:cNvCxnSpPr>
          <p:nvPr/>
        </p:nvCxnSpPr>
        <p:spPr>
          <a:xfrm>
            <a:off x="4559770" y="1452265"/>
            <a:ext cx="0" cy="705483"/>
          </a:xfrm>
          <a:prstGeom prst="line">
            <a:avLst/>
          </a:prstGeom>
          <a:ln w="730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133600" y="2135977"/>
            <a:ext cx="0" cy="452735"/>
          </a:xfrm>
          <a:prstGeom prst="line">
            <a:avLst/>
          </a:prstGeom>
          <a:ln w="730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6400800" y="2116438"/>
            <a:ext cx="0" cy="452735"/>
          </a:xfrm>
          <a:prstGeom prst="line">
            <a:avLst/>
          </a:prstGeom>
          <a:ln w="730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075032" y="3585865"/>
            <a:ext cx="0" cy="452735"/>
          </a:xfrm>
          <a:prstGeom prst="line">
            <a:avLst/>
          </a:prstGeom>
          <a:ln w="730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3023612" y="3577211"/>
            <a:ext cx="0" cy="452735"/>
          </a:xfrm>
          <a:prstGeom prst="line">
            <a:avLst/>
          </a:prstGeom>
          <a:ln w="730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4050926" y="5463044"/>
            <a:ext cx="0" cy="452735"/>
          </a:xfrm>
          <a:prstGeom prst="line">
            <a:avLst/>
          </a:prstGeom>
          <a:ln w="730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6528825" y="5526125"/>
            <a:ext cx="0" cy="226368"/>
          </a:xfrm>
          <a:prstGeom prst="line">
            <a:avLst/>
          </a:prstGeom>
          <a:ln w="730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6410341" y="3407505"/>
            <a:ext cx="0" cy="226367"/>
          </a:xfrm>
          <a:prstGeom prst="line">
            <a:avLst/>
          </a:prstGeom>
          <a:ln w="730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2121370" y="3419709"/>
            <a:ext cx="0" cy="214163"/>
          </a:xfrm>
          <a:prstGeom prst="line">
            <a:avLst/>
          </a:prstGeom>
          <a:ln w="730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2120457" y="2157748"/>
            <a:ext cx="4289884" cy="0"/>
          </a:xfrm>
          <a:prstGeom prst="line">
            <a:avLst/>
          </a:prstGeom>
          <a:ln w="603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1075032" y="3603591"/>
            <a:ext cx="1971696" cy="0"/>
          </a:xfrm>
          <a:prstGeom prst="line">
            <a:avLst/>
          </a:prstGeom>
          <a:ln w="603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5720757" y="3657600"/>
            <a:ext cx="2012643" cy="0"/>
          </a:xfrm>
          <a:prstGeom prst="line">
            <a:avLst/>
          </a:prstGeom>
          <a:ln w="603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4050926" y="5463044"/>
            <a:ext cx="2477899" cy="0"/>
          </a:xfrm>
          <a:prstGeom prst="line">
            <a:avLst/>
          </a:prstGeom>
          <a:ln w="603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5746437" y="5238926"/>
            <a:ext cx="0" cy="226368"/>
          </a:xfrm>
          <a:prstGeom prst="line">
            <a:avLst/>
          </a:prstGeom>
          <a:ln w="730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5746437" y="3603591"/>
            <a:ext cx="0" cy="452735"/>
          </a:xfrm>
          <a:prstGeom prst="line">
            <a:avLst/>
          </a:prstGeom>
          <a:ln w="730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7733400" y="3601214"/>
            <a:ext cx="0" cy="452735"/>
          </a:xfrm>
          <a:prstGeom prst="line">
            <a:avLst/>
          </a:prstGeom>
          <a:ln w="730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itle 1"/>
          <p:cNvSpPr txBox="1">
            <a:spLocks/>
          </p:cNvSpPr>
          <p:nvPr/>
        </p:nvSpPr>
        <p:spPr>
          <a:xfrm>
            <a:off x="609600" y="2426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>
                <a:solidFill>
                  <a:prstClr val="black"/>
                </a:solidFill>
              </a:rPr>
              <a:t>Hearing loss and dementia evaluation</a:t>
            </a:r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37647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Conclusions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Incorporate hearing evaluation as part of cognitive evaluation for dementia</a:t>
            </a:r>
          </a:p>
          <a:p>
            <a:r>
              <a:rPr lang="en-GB" dirty="0" smtClean="0"/>
              <a:t>Audiologists to work with physicians who diagnose dementia</a:t>
            </a:r>
          </a:p>
          <a:p>
            <a:r>
              <a:rPr lang="en-GB" dirty="0" smtClean="0"/>
              <a:t>Change UK dementia diagnostic guidelines to include hearing evaluation</a:t>
            </a:r>
          </a:p>
          <a:p>
            <a:r>
              <a:rPr lang="en-GB" dirty="0" smtClean="0"/>
              <a:t>Educate physicians on need for hearing evaluation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779354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smtClean="0"/>
              <a:t>New project: Assessment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dirty="0" err="1" smtClean="0"/>
              <a:t>i</a:t>
            </a:r>
            <a:r>
              <a:rPr lang="en-GB" dirty="0"/>
              <a:t>) </a:t>
            </a:r>
            <a:r>
              <a:rPr lang="en-GB" dirty="0" smtClean="0"/>
              <a:t>identify appropriate </a:t>
            </a:r>
            <a:r>
              <a:rPr lang="en-GB" dirty="0"/>
              <a:t>screening tests of hearing and vision for memory </a:t>
            </a:r>
            <a:r>
              <a:rPr lang="en-GB" dirty="0" smtClean="0"/>
              <a:t>clinics</a:t>
            </a:r>
          </a:p>
          <a:p>
            <a:pPr marL="0" indent="0">
              <a:buNone/>
            </a:pPr>
            <a:r>
              <a:rPr lang="en-GB" dirty="0" smtClean="0"/>
              <a:t>ii</a:t>
            </a:r>
            <a:r>
              <a:rPr lang="en-GB" dirty="0"/>
              <a:t>) </a:t>
            </a:r>
            <a:r>
              <a:rPr lang="en-GB" dirty="0" smtClean="0"/>
              <a:t>identify </a:t>
            </a:r>
            <a:r>
              <a:rPr lang="en-GB" dirty="0"/>
              <a:t>barriers to sensory evaluation in memory </a:t>
            </a:r>
            <a:r>
              <a:rPr lang="en-GB" dirty="0" smtClean="0"/>
              <a:t>clinics</a:t>
            </a:r>
          </a:p>
          <a:p>
            <a:pPr marL="0" indent="0">
              <a:buNone/>
            </a:pPr>
            <a:r>
              <a:rPr lang="en-GB" dirty="0" smtClean="0"/>
              <a:t>iii</a:t>
            </a:r>
            <a:r>
              <a:rPr lang="en-GB" dirty="0"/>
              <a:t>) </a:t>
            </a:r>
            <a:r>
              <a:rPr lang="en-GB" dirty="0" smtClean="0"/>
              <a:t>develop </a:t>
            </a:r>
            <a:r>
              <a:rPr lang="en-GB" dirty="0"/>
              <a:t>specific advice on how to take sensory impairment into </a:t>
            </a:r>
            <a:r>
              <a:rPr lang="en-GB" dirty="0" smtClean="0"/>
              <a:t>account</a:t>
            </a:r>
          </a:p>
          <a:p>
            <a:pPr marL="0" indent="0">
              <a:buNone/>
            </a:pPr>
            <a:r>
              <a:rPr lang="en-GB" dirty="0" smtClean="0"/>
              <a:t>iv</a:t>
            </a:r>
            <a:r>
              <a:rPr lang="en-GB" dirty="0"/>
              <a:t>) </a:t>
            </a:r>
            <a:r>
              <a:rPr lang="en-GB" dirty="0" smtClean="0"/>
              <a:t>evaluate a </a:t>
            </a:r>
            <a:r>
              <a:rPr lang="en-GB" dirty="0"/>
              <a:t>sensory assessment protocol in a clinical </a:t>
            </a:r>
            <a:r>
              <a:rPr lang="en-GB" dirty="0" smtClean="0"/>
              <a:t>setting</a:t>
            </a:r>
          </a:p>
          <a:p>
            <a:pPr marL="0" indent="0">
              <a:buNone/>
            </a:pPr>
            <a:r>
              <a:rPr lang="en-GB" dirty="0" smtClean="0"/>
              <a:t>v</a:t>
            </a:r>
            <a:r>
              <a:rPr lang="en-GB" dirty="0"/>
              <a:t>) </a:t>
            </a:r>
            <a:r>
              <a:rPr lang="en-GB" dirty="0" smtClean="0"/>
              <a:t>disseminate to </a:t>
            </a:r>
            <a:r>
              <a:rPr lang="en-GB" dirty="0" smtClean="0"/>
              <a:t>dementia </a:t>
            </a:r>
            <a:r>
              <a:rPr lang="en-GB" dirty="0"/>
              <a:t>health care </a:t>
            </a:r>
            <a:r>
              <a:rPr lang="en-GB" dirty="0" smtClean="0"/>
              <a:t>professions, NICE, </a:t>
            </a:r>
            <a:r>
              <a:rPr lang="en-GB" dirty="0"/>
              <a:t>optometrists, audiologists and the general </a:t>
            </a:r>
            <a:r>
              <a:rPr lang="en-GB" dirty="0" smtClean="0"/>
              <a:t>public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0232" y="188640"/>
            <a:ext cx="1866525" cy="1201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9881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468313" y="82550"/>
            <a:ext cx="6346825" cy="754063"/>
          </a:xfrm>
        </p:spPr>
        <p:txBody>
          <a:bodyPr/>
          <a:lstStyle/>
          <a:p>
            <a:pPr eaLnBrk="1" hangingPunct="1"/>
            <a:r>
              <a:rPr altLang="en-US" dirty="0" smtClean="0">
                <a:solidFill>
                  <a:srgbClr val="FF0000"/>
                </a:solidFill>
              </a:rPr>
              <a:t>The problem</a:t>
            </a:r>
          </a:p>
        </p:txBody>
      </p:sp>
      <p:sp>
        <p:nvSpPr>
          <p:cNvPr id="13315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●"/>
              <a:defRPr sz="2400" b="1">
                <a:solidFill>
                  <a:srgbClr val="7C7C7C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200">
                <a:solidFill>
                  <a:srgbClr val="7C7C7C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200">
                <a:solidFill>
                  <a:srgbClr val="7C7C7C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0FBA7EC2-FB8C-419F-B911-3A04AEC9C73F}" type="slidenum">
              <a:rPr lang="de-DE" altLang="en-US" sz="1200">
                <a:solidFill>
                  <a:srgbClr val="33498B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2</a:t>
            </a:fld>
            <a:endParaRPr lang="de-DE" altLang="en-US" sz="1200">
              <a:solidFill>
                <a:srgbClr val="33498B"/>
              </a:solidFill>
            </a:endParaRPr>
          </a:p>
        </p:txBody>
      </p:sp>
      <p:pic>
        <p:nvPicPr>
          <p:cNvPr id="1331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552" y="1503586"/>
            <a:ext cx="3738839" cy="2654489"/>
          </a:xfrm>
        </p:spPr>
      </p:pic>
      <p:sp>
        <p:nvSpPr>
          <p:cNvPr id="6" name="Rectangle 5"/>
          <p:cNvSpPr/>
          <p:nvPr/>
        </p:nvSpPr>
        <p:spPr>
          <a:xfrm>
            <a:off x="539552" y="1537990"/>
            <a:ext cx="2952328" cy="4508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b="1" dirty="0">
                <a:solidFill>
                  <a:srgbClr val="33498B"/>
                </a:solidFill>
              </a:rPr>
              <a:t>Dementia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436096" y="1556792"/>
            <a:ext cx="2592388" cy="4508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b="1" dirty="0">
                <a:solidFill>
                  <a:srgbClr val="33498B"/>
                </a:solidFill>
              </a:rPr>
              <a:t>Hearing impairment</a:t>
            </a:r>
          </a:p>
        </p:txBody>
      </p:sp>
      <p:sp>
        <p:nvSpPr>
          <p:cNvPr id="7" name="Rectangle 6"/>
          <p:cNvSpPr/>
          <p:nvPr/>
        </p:nvSpPr>
        <p:spPr>
          <a:xfrm>
            <a:off x="298589" y="4365104"/>
            <a:ext cx="8424863" cy="243143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de-DE" sz="3200" dirty="0">
                <a:solidFill>
                  <a:srgbClr val="33498B"/>
                </a:solidFill>
                <a:cs typeface="Arial" pitchFamily="34" charset="0"/>
              </a:rPr>
              <a:t>1/3 </a:t>
            </a:r>
            <a:r>
              <a:rPr lang="de-DE" sz="3200" dirty="0" smtClean="0">
                <a:solidFill>
                  <a:srgbClr val="33498B"/>
                </a:solidFill>
                <a:cs typeface="Arial" pitchFamily="34" charset="0"/>
              </a:rPr>
              <a:t>at age </a:t>
            </a:r>
            <a:r>
              <a:rPr lang="de-DE" sz="3200" dirty="0">
                <a:solidFill>
                  <a:srgbClr val="33498B"/>
                </a:solidFill>
                <a:cs typeface="Arial" pitchFamily="34" charset="0"/>
              </a:rPr>
              <a:t>90 have dementia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de-DE" sz="3200" dirty="0" smtClean="0">
                <a:solidFill>
                  <a:srgbClr val="33498B"/>
                </a:solidFill>
                <a:cs typeface="Arial" pitchFamily="34" charset="0"/>
              </a:rPr>
              <a:t>60% adults aged 70-80 years</a:t>
            </a:r>
            <a:endParaRPr lang="de-DE" sz="3200" dirty="0">
              <a:solidFill>
                <a:srgbClr val="33498B"/>
              </a:solidFill>
              <a:cs typeface="Arial" pitchFamily="34" charset="0"/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de-DE" sz="3200" dirty="0">
                <a:solidFill>
                  <a:srgbClr val="33498B"/>
                </a:solidFill>
                <a:cs typeface="Arial" pitchFamily="34" charset="0"/>
              </a:rPr>
              <a:t>Cognitive &amp; </a:t>
            </a:r>
            <a:r>
              <a:rPr lang="de-DE" sz="3200" dirty="0" smtClean="0">
                <a:solidFill>
                  <a:srgbClr val="33498B"/>
                </a:solidFill>
                <a:cs typeface="Arial" pitchFamily="34" charset="0"/>
              </a:rPr>
              <a:t>hearing </a:t>
            </a:r>
            <a:r>
              <a:rPr lang="de-DE" sz="3200" dirty="0">
                <a:solidFill>
                  <a:srgbClr val="33498B"/>
                </a:solidFill>
                <a:cs typeface="Arial" pitchFamily="34" charset="0"/>
              </a:rPr>
              <a:t>problems are under-treated</a:t>
            </a:r>
            <a:endParaRPr lang="en-GB" sz="3200" dirty="0">
              <a:solidFill>
                <a:srgbClr val="33498B"/>
              </a:solidFill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2400" dirty="0">
              <a:solidFill>
                <a:srgbClr val="33498B"/>
              </a:solidFill>
              <a:cs typeface="Arial" pitchFamily="34" charset="0"/>
            </a:endParaRPr>
          </a:p>
        </p:txBody>
      </p:sp>
      <p:graphicFrame>
        <p:nvGraphicFramePr>
          <p:cNvPr id="11" name="Chart 10"/>
          <p:cNvGraphicFramePr/>
          <p:nvPr>
            <p:extLst>
              <p:ext uri="{D42A27DB-BD31-4B8C-83A1-F6EECF244321}">
                <p14:modId xmlns:p14="http://schemas.microsoft.com/office/powerpoint/2010/main" val="2849485595"/>
              </p:ext>
            </p:extLst>
          </p:nvPr>
        </p:nvGraphicFramePr>
        <p:xfrm>
          <a:off x="4518446" y="1988840"/>
          <a:ext cx="4021420" cy="1944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30751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smtClean="0"/>
              <a:t>New project: Assessment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dirty="0" err="1" smtClean="0"/>
              <a:t>i</a:t>
            </a:r>
            <a:r>
              <a:rPr lang="en-GB" dirty="0"/>
              <a:t>) </a:t>
            </a:r>
            <a:r>
              <a:rPr lang="en-GB" dirty="0" smtClean="0"/>
              <a:t>identify appropriate </a:t>
            </a:r>
            <a:r>
              <a:rPr lang="en-GB" dirty="0"/>
              <a:t>screening tests of hearing and vision for memory </a:t>
            </a:r>
            <a:r>
              <a:rPr lang="en-GB" dirty="0" smtClean="0"/>
              <a:t>clinics</a:t>
            </a:r>
          </a:p>
          <a:p>
            <a:pPr marL="0" indent="0">
              <a:buNone/>
            </a:pPr>
            <a:r>
              <a:rPr lang="en-GB" dirty="0" smtClean="0"/>
              <a:t>ii</a:t>
            </a:r>
            <a:r>
              <a:rPr lang="en-GB" dirty="0"/>
              <a:t>) </a:t>
            </a:r>
            <a:r>
              <a:rPr lang="en-GB" dirty="0" smtClean="0"/>
              <a:t>identify </a:t>
            </a:r>
            <a:r>
              <a:rPr lang="en-GB" dirty="0"/>
              <a:t>barriers to sensory evaluation in memory </a:t>
            </a:r>
            <a:r>
              <a:rPr lang="en-GB" dirty="0" smtClean="0"/>
              <a:t>clinics</a:t>
            </a:r>
          </a:p>
          <a:p>
            <a:pPr marL="0" indent="0">
              <a:buNone/>
            </a:pPr>
            <a:r>
              <a:rPr lang="en-GB" dirty="0" smtClean="0"/>
              <a:t>iii</a:t>
            </a:r>
            <a:r>
              <a:rPr lang="en-GB" dirty="0"/>
              <a:t>) </a:t>
            </a:r>
            <a:r>
              <a:rPr lang="en-GB" dirty="0" smtClean="0"/>
              <a:t>develop </a:t>
            </a:r>
            <a:r>
              <a:rPr lang="en-GB" dirty="0"/>
              <a:t>specific advice on how to take sensory impairment into </a:t>
            </a:r>
            <a:r>
              <a:rPr lang="en-GB" dirty="0" smtClean="0"/>
              <a:t>account</a:t>
            </a:r>
          </a:p>
          <a:p>
            <a:pPr marL="0" indent="0">
              <a:buNone/>
            </a:pPr>
            <a:r>
              <a:rPr lang="en-GB" dirty="0" smtClean="0"/>
              <a:t>iv</a:t>
            </a:r>
            <a:r>
              <a:rPr lang="en-GB" dirty="0"/>
              <a:t>) evaluation of a sensory assessment protocol in a clinical </a:t>
            </a:r>
            <a:r>
              <a:rPr lang="en-GB" dirty="0" smtClean="0"/>
              <a:t>setting</a:t>
            </a:r>
          </a:p>
          <a:p>
            <a:pPr marL="0" indent="0">
              <a:buNone/>
            </a:pPr>
            <a:r>
              <a:rPr lang="en-GB" dirty="0" smtClean="0"/>
              <a:t>v</a:t>
            </a:r>
            <a:r>
              <a:rPr lang="en-GB" dirty="0"/>
              <a:t>) dissemination of findings to relevant stake holders including dementia health care professions, optometrists, audiologists and the general </a:t>
            </a:r>
            <a:r>
              <a:rPr lang="en-GB" dirty="0" smtClean="0"/>
              <a:t>public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0232" y="188640"/>
            <a:ext cx="1866525" cy="120122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39752" y="1772816"/>
            <a:ext cx="4464496" cy="36009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/>
              <a:t>Feedback</a:t>
            </a:r>
          </a:p>
          <a:p>
            <a:endParaRPr lang="en-GB" sz="2400" dirty="0" smtClean="0"/>
          </a:p>
          <a:p>
            <a:r>
              <a:rPr lang="en-GB" sz="2400" dirty="0" smtClean="0"/>
              <a:t>What are your views?</a:t>
            </a:r>
          </a:p>
          <a:p>
            <a:endParaRPr lang="en-GB" sz="2400" dirty="0"/>
          </a:p>
          <a:p>
            <a:r>
              <a:rPr lang="en-GB" sz="2400" dirty="0" smtClean="0"/>
              <a:t>What things should we consider in this project?</a:t>
            </a:r>
          </a:p>
          <a:p>
            <a:endParaRPr lang="en-GB" sz="2400" dirty="0"/>
          </a:p>
          <a:p>
            <a:r>
              <a:rPr lang="en-GB" sz="2400" dirty="0" smtClean="0"/>
              <a:t>How should we address them?</a:t>
            </a:r>
            <a:endParaRPr lang="en-GB" dirty="0" smtClean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18193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981200"/>
            <a:ext cx="8229600" cy="1143000"/>
          </a:xfrm>
        </p:spPr>
        <p:txBody>
          <a:bodyPr/>
          <a:lstStyle/>
          <a:p>
            <a:r>
              <a:rPr lang="en-GB" dirty="0" smtClean="0"/>
              <a:t>Intervention and treatment</a:t>
            </a:r>
            <a:endParaRPr lang="en-GB" dirty="0"/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>
            <a:lum bright="12000" contrast="-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644"/>
          <a:stretch>
            <a:fillRect/>
          </a:stretch>
        </p:blipFill>
        <p:spPr bwMode="auto">
          <a:xfrm>
            <a:off x="6705600" y="3886200"/>
            <a:ext cx="1404938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21869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Effects of hearing loss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Communication difficulties</a:t>
            </a:r>
          </a:p>
          <a:p>
            <a:r>
              <a:rPr lang="en-GB" dirty="0" smtClean="0"/>
              <a:t>Social withdrawal</a:t>
            </a:r>
          </a:p>
          <a:p>
            <a:r>
              <a:rPr lang="en-GB" dirty="0" smtClean="0"/>
              <a:t>Increased task difficulty</a:t>
            </a:r>
          </a:p>
          <a:p>
            <a:r>
              <a:rPr lang="en-GB" dirty="0" smtClean="0"/>
              <a:t>Increased memory problems</a:t>
            </a:r>
          </a:p>
          <a:p>
            <a:r>
              <a:rPr lang="en-GB" dirty="0" smtClean="0"/>
              <a:t>Poorer well-being</a:t>
            </a:r>
          </a:p>
          <a:p>
            <a:r>
              <a:rPr lang="en-GB" dirty="0" smtClean="0"/>
              <a:t>Hallucinations and disorientation</a:t>
            </a:r>
          </a:p>
          <a:p>
            <a:r>
              <a:rPr lang="en-GB" dirty="0" smtClean="0"/>
              <a:t>Increased burden on family</a:t>
            </a:r>
            <a:r>
              <a:rPr lang="en-GB" dirty="0"/>
              <a:t> </a:t>
            </a:r>
            <a:r>
              <a:rPr lang="en-GB" dirty="0" smtClean="0"/>
              <a:t>and friends</a:t>
            </a:r>
          </a:p>
          <a:p>
            <a:pPr marL="0" indent="0">
              <a:buNone/>
            </a:pPr>
            <a:r>
              <a:rPr lang="en-GB" dirty="0" smtClean="0">
                <a:sym typeface="Wingdings" panose="05000000000000000000" pitchFamily="2" charset="2"/>
              </a:rPr>
              <a:t>possible benefits of hearing treatment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12204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31727813"/>
              </p:ext>
            </p:extLst>
          </p:nvPr>
        </p:nvGraphicFramePr>
        <p:xfrm>
          <a:off x="0" y="168718"/>
          <a:ext cx="9036496" cy="643262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14638"/>
                <a:gridCol w="944755"/>
                <a:gridCol w="692172"/>
                <a:gridCol w="1321807"/>
                <a:gridCol w="728602"/>
                <a:gridCol w="819071"/>
                <a:gridCol w="819071"/>
                <a:gridCol w="780212"/>
                <a:gridCol w="758962"/>
                <a:gridCol w="758962"/>
                <a:gridCol w="698244"/>
              </a:tblGrid>
              <a:tr h="217997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Author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994" marR="55994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Study design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(level of evidence*)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994" marR="55994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</a:rPr>
                        <a:t>N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994" marR="55994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Intervention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994" marR="55994" marT="0" marB="0"/>
                </a:tc>
                <a:tc grid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Outcome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994" marR="55994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658992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chemeClr val="bg1"/>
                          </a:solidFill>
                          <a:effectLst/>
                        </a:rPr>
                        <a:t>Cognition</a:t>
                      </a:r>
                      <a:endParaRPr lang="en-GB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994" marR="55994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chemeClr val="bg1"/>
                          </a:solidFill>
                          <a:effectLst/>
                        </a:rPr>
                        <a:t>Rate of cognitive decline</a:t>
                      </a:r>
                      <a:endParaRPr lang="en-GB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994" marR="55994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solidFill>
                            <a:schemeClr val="bg1"/>
                          </a:solidFill>
                          <a:effectLst/>
                        </a:rPr>
                        <a:t>BPS</a:t>
                      </a:r>
                      <a:endParaRPr lang="en-GB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994" marR="55994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chemeClr val="bg1"/>
                          </a:solidFill>
                          <a:effectLst/>
                        </a:rPr>
                        <a:t>Hearing related disability</a:t>
                      </a:r>
                      <a:endParaRPr lang="en-GB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994" marR="55994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chemeClr val="bg1"/>
                          </a:solidFill>
                          <a:effectLst/>
                        </a:rPr>
                        <a:t>General quality of life</a:t>
                      </a:r>
                      <a:endParaRPr lang="en-GB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994" marR="55994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chemeClr val="bg1"/>
                          </a:solidFill>
                          <a:effectLst/>
                        </a:rPr>
                        <a:t>Activities of daily living</a:t>
                      </a:r>
                      <a:endParaRPr lang="en-GB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994" marR="55994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solidFill>
                            <a:schemeClr val="bg1"/>
                          </a:solidFill>
                          <a:effectLst/>
                        </a:rPr>
                        <a:t>Carer </a:t>
                      </a:r>
                      <a:r>
                        <a:rPr lang="en-GB" sz="1100" dirty="0">
                          <a:solidFill>
                            <a:schemeClr val="bg1"/>
                          </a:solidFill>
                          <a:effectLst/>
                        </a:rPr>
                        <a:t>burden</a:t>
                      </a:r>
                      <a:endParaRPr lang="en-GB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994" marR="55994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5350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Palmer            et al. (1998)</a:t>
                      </a:r>
                      <a:endParaRPr lang="en-GB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994" marR="5599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Single subject multiple baseline design </a:t>
                      </a:r>
                      <a:r>
                        <a:rPr lang="en-GB" sz="900" dirty="0" smtClean="0">
                          <a:effectLst/>
                        </a:rPr>
                        <a:t>(4</a:t>
                      </a:r>
                      <a:r>
                        <a:rPr lang="en-GB" sz="900" dirty="0">
                          <a:effectLst/>
                        </a:rPr>
                        <a:t>)</a:t>
                      </a:r>
                      <a:endParaRPr lang="en-GB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994" marR="5599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 smtClean="0">
                          <a:effectLst/>
                        </a:rPr>
                        <a:t>1</a:t>
                      </a:r>
                      <a:endParaRPr lang="en-GB" sz="9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 </a:t>
                      </a:r>
                      <a:endParaRPr lang="en-GB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994" marR="5599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Hearing aid</a:t>
                      </a:r>
                      <a:endParaRPr lang="en-GB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994" marR="55994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994" marR="5599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994" marR="5599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994" marR="55994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994" marR="55994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994" marR="5599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994" marR="5599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994" marR="55994" marT="0" marB="0"/>
                </a:tc>
              </a:tr>
              <a:tr h="5350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Palmer             et al. (1999)</a:t>
                      </a:r>
                      <a:endParaRPr lang="en-GB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994" marR="5599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Single subject multiple baseline design </a:t>
                      </a:r>
                      <a:r>
                        <a:rPr lang="en-GB" sz="900" dirty="0" smtClean="0">
                          <a:effectLst/>
                        </a:rPr>
                        <a:t>(4</a:t>
                      </a:r>
                      <a:r>
                        <a:rPr lang="en-GB" sz="900" dirty="0">
                          <a:effectLst/>
                        </a:rPr>
                        <a:t>)</a:t>
                      </a:r>
                      <a:endParaRPr lang="en-GB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994" marR="5599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 smtClean="0">
                          <a:effectLst/>
                        </a:rPr>
                        <a:t>8</a:t>
                      </a:r>
                      <a:endParaRPr lang="en-GB" sz="9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 </a:t>
                      </a:r>
                      <a:endParaRPr lang="en-GB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994" marR="5599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Hearing aid</a:t>
                      </a:r>
                      <a:endParaRPr lang="en-GB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994" marR="55994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994" marR="5599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994" marR="5599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994" marR="55994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994" marR="55994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994" marR="5599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994" marR="5599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994" marR="55994" marT="0" marB="0"/>
                </a:tc>
              </a:tr>
              <a:tr h="5685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Allen               et al. (2003)</a:t>
                      </a:r>
                      <a:endParaRPr lang="en-GB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994" marR="5599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Pre-post  test single group intervention </a:t>
                      </a:r>
                      <a:r>
                        <a:rPr lang="en-GB" sz="900" dirty="0" smtClean="0">
                          <a:effectLst/>
                        </a:rPr>
                        <a:t>(4</a:t>
                      </a:r>
                      <a:r>
                        <a:rPr lang="en-GB" sz="900" dirty="0">
                          <a:effectLst/>
                        </a:rPr>
                        <a:t>)</a:t>
                      </a:r>
                      <a:endParaRPr lang="en-GB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994" marR="5599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 smtClean="0">
                          <a:effectLst/>
                        </a:rPr>
                        <a:t>31</a:t>
                      </a:r>
                      <a:endParaRPr lang="en-GB" sz="9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 </a:t>
                      </a:r>
                      <a:endParaRPr lang="en-GB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994" marR="5599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Hearing aid</a:t>
                      </a:r>
                      <a:endParaRPr lang="en-GB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994" marR="55994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994" marR="55994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994" marR="55994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994" marR="5599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994" marR="55994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994" marR="5599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994" marR="55994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994" marR="55994" marT="0" marB="0"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6589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Hutchinson et al  (2012a; 2012b)</a:t>
                      </a:r>
                      <a:endParaRPr lang="en-GB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994" marR="5599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Case report (</a:t>
                      </a:r>
                      <a:r>
                        <a:rPr lang="en-GB" sz="900" dirty="0" smtClean="0">
                          <a:effectLst/>
                        </a:rPr>
                        <a:t>l4</a:t>
                      </a:r>
                      <a:r>
                        <a:rPr lang="en-GB" sz="900" dirty="0">
                          <a:effectLst/>
                        </a:rPr>
                        <a:t>)</a:t>
                      </a:r>
                      <a:endParaRPr lang="en-GB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994" marR="5599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 smtClean="0">
                          <a:effectLst/>
                        </a:rPr>
                        <a:t>8</a:t>
                      </a:r>
                      <a:endParaRPr lang="en-GB" sz="9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 </a:t>
                      </a:r>
                      <a:endParaRPr lang="en-GB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994" marR="5599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Hearing aid</a:t>
                      </a:r>
                      <a:endParaRPr lang="en-GB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994" marR="55994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994" marR="5599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994" marR="5599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994" marR="55994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994" marR="5599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994" marR="55994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994" marR="5599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994" marR="55994" marT="0" marB="0"/>
                </a:tc>
              </a:tr>
              <a:tr h="3995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Haque                   et al. (2012)</a:t>
                      </a:r>
                      <a:endParaRPr lang="en-GB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994" marR="5599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Case report </a:t>
                      </a:r>
                      <a:r>
                        <a:rPr lang="en-GB" sz="900" dirty="0" smtClean="0">
                          <a:effectLst/>
                        </a:rPr>
                        <a:t> (4</a:t>
                      </a:r>
                      <a:r>
                        <a:rPr lang="en-GB" sz="900" dirty="0">
                          <a:effectLst/>
                        </a:rPr>
                        <a:t>)</a:t>
                      </a:r>
                      <a:endParaRPr lang="en-GB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994" marR="5599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 smtClean="0">
                          <a:effectLst/>
                        </a:rPr>
                        <a:t>1</a:t>
                      </a:r>
                      <a:endParaRPr lang="en-GB" sz="9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 </a:t>
                      </a:r>
                      <a:endParaRPr lang="en-GB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994" marR="5599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 smtClean="0">
                          <a:effectLst/>
                        </a:rPr>
                        <a:t>HA Trouble shooting</a:t>
                      </a:r>
                      <a:endParaRPr lang="en-GB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994" marR="55994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994" marR="5599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994" marR="5599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994" marR="55994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994" marR="5599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994" marR="5599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994" marR="5599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994" marR="55994" marT="0" marB="0"/>
                </a:tc>
              </a:tr>
              <a:tr h="5699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Ghiringhelli   et al.  (2013)</a:t>
                      </a:r>
                      <a:endParaRPr lang="en-GB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994" marR="5599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Pre-post  test single group intervention </a:t>
                      </a:r>
                      <a:r>
                        <a:rPr lang="en-GB" sz="900" dirty="0" smtClean="0">
                          <a:effectLst/>
                        </a:rPr>
                        <a:t>(4</a:t>
                      </a:r>
                      <a:r>
                        <a:rPr lang="en-GB" sz="900" dirty="0">
                          <a:effectLst/>
                        </a:rPr>
                        <a:t>)</a:t>
                      </a:r>
                      <a:endParaRPr lang="en-GB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994" marR="5599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 smtClean="0">
                          <a:effectLst/>
                        </a:rPr>
                        <a:t>26</a:t>
                      </a:r>
                      <a:endParaRPr lang="en-GB" sz="9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 </a:t>
                      </a:r>
                      <a:endParaRPr lang="en-GB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994" marR="5599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Hearing aid</a:t>
                      </a:r>
                      <a:endParaRPr lang="en-GB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994" marR="55994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994" marR="5599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994" marR="5599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994" marR="5599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994" marR="55994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994" marR="5599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994" marR="5599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994" marR="55994" marT="0" marB="0"/>
                </a:tc>
              </a:tr>
              <a:tr h="4513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 err="1">
                          <a:effectLst/>
                        </a:rPr>
                        <a:t>Adrait</a:t>
                      </a:r>
                      <a:r>
                        <a:rPr lang="en-GB" sz="900" dirty="0">
                          <a:effectLst/>
                        </a:rPr>
                        <a:t> et al. (2017), Nguyen et al. (2017)</a:t>
                      </a:r>
                      <a:endParaRPr lang="en-GB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994" marR="5599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Randomised controlled trial </a:t>
                      </a:r>
                      <a:r>
                        <a:rPr lang="en-GB" sz="900" dirty="0" smtClean="0">
                          <a:effectLst/>
                        </a:rPr>
                        <a:t>(2</a:t>
                      </a:r>
                      <a:r>
                        <a:rPr lang="en-GB" sz="900" dirty="0">
                          <a:effectLst/>
                        </a:rPr>
                        <a:t>)</a:t>
                      </a:r>
                      <a:endParaRPr lang="en-GB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994" marR="5599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 smtClean="0">
                          <a:effectLst/>
                        </a:rPr>
                        <a:t>51</a:t>
                      </a:r>
                      <a:endParaRPr lang="en-GB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994" marR="5599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Hearing aid</a:t>
                      </a:r>
                      <a:endParaRPr lang="en-GB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994" marR="55994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994" marR="55994" marT="0" marB="0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994" marR="55994" marT="0" marB="0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994" marR="55994" marT="0" marB="0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994" marR="55994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994" marR="55994" marT="0" marB="0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994" marR="55994" marT="0" marB="0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994" marR="55994" marT="0" marB="0"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4513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Modest               et al. (2015)</a:t>
                      </a:r>
                      <a:endParaRPr lang="en-GB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994" marR="5599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Case report </a:t>
                      </a:r>
                      <a:r>
                        <a:rPr lang="en-GB" sz="900" dirty="0" smtClean="0">
                          <a:effectLst/>
                        </a:rPr>
                        <a:t>(4</a:t>
                      </a:r>
                      <a:r>
                        <a:rPr lang="en-GB" sz="900" dirty="0">
                          <a:effectLst/>
                        </a:rPr>
                        <a:t>)</a:t>
                      </a:r>
                      <a:endParaRPr lang="en-GB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994" marR="5599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 smtClean="0">
                          <a:effectLst/>
                        </a:rPr>
                        <a:t>1</a:t>
                      </a:r>
                      <a:endParaRPr lang="en-GB" sz="9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 </a:t>
                      </a:r>
                      <a:endParaRPr lang="en-GB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994" marR="5599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Cochlear implant</a:t>
                      </a:r>
                      <a:endParaRPr lang="en-GB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994" marR="55994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994" marR="5599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994" marR="5599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994" marR="5599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994" marR="55994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994" marR="5599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994" marR="5599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994" marR="55994" marT="0" marB="0"/>
                </a:tc>
              </a:tr>
              <a:tr h="6071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Hopper et al. (2016)</a:t>
                      </a:r>
                      <a:endParaRPr lang="en-GB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994" marR="5599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Pre-post  test single group intervention </a:t>
                      </a:r>
                      <a:r>
                        <a:rPr lang="en-GB" sz="900" dirty="0" smtClean="0">
                          <a:effectLst/>
                        </a:rPr>
                        <a:t>(4</a:t>
                      </a:r>
                      <a:r>
                        <a:rPr lang="en-GB" sz="900" dirty="0">
                          <a:effectLst/>
                        </a:rPr>
                        <a:t>)</a:t>
                      </a:r>
                      <a:endParaRPr lang="en-GB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994" marR="5599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 smtClean="0">
                          <a:effectLst/>
                        </a:rPr>
                        <a:t>31</a:t>
                      </a:r>
                      <a:endParaRPr lang="en-GB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994" marR="5599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Assistive listening device</a:t>
                      </a:r>
                      <a:endParaRPr lang="en-GB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994" marR="55994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994" marR="55994" marT="0" marB="0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994" marR="5599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994" marR="5599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994" marR="55994" marT="0" marB="0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994" marR="5599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994" marR="5599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994" marR="55994" marT="0" marB="0"/>
                </a:tc>
              </a:tr>
              <a:tr h="5990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Mamo et al. (2017)</a:t>
                      </a:r>
                      <a:endParaRPr lang="en-GB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994" marR="5599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Pre-post  test single group intervention </a:t>
                      </a:r>
                      <a:r>
                        <a:rPr lang="en-GB" sz="900" dirty="0" smtClean="0">
                          <a:effectLst/>
                        </a:rPr>
                        <a:t>(4</a:t>
                      </a:r>
                      <a:r>
                        <a:rPr lang="en-GB" sz="900" dirty="0">
                          <a:effectLst/>
                        </a:rPr>
                        <a:t>)</a:t>
                      </a:r>
                      <a:endParaRPr lang="en-GB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994" marR="5599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 smtClean="0">
                          <a:effectLst/>
                        </a:rPr>
                        <a:t>20</a:t>
                      </a:r>
                      <a:endParaRPr lang="en-GB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994" marR="5599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Assistive listening device plus </a:t>
                      </a:r>
                      <a:r>
                        <a:rPr lang="en-GB" sz="900" dirty="0" smtClean="0">
                          <a:effectLst/>
                        </a:rPr>
                        <a:t>training </a:t>
                      </a:r>
                      <a:endParaRPr lang="en-GB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994" marR="55994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994" marR="5599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994" marR="5599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994" marR="55994" marT="0" marB="0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994" marR="5599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994" marR="5599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994" marR="5599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994" marR="55994" marT="0" marB="0"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77385" y="6527868"/>
            <a:ext cx="765448" cy="332656"/>
          </a:xfrm>
        </p:spPr>
        <p:txBody>
          <a:bodyPr/>
          <a:lstStyle/>
          <a:p>
            <a:fld id="{7A35FEF3-83B4-4483-86C3-502F1F90FC18}" type="slidenum">
              <a:rPr lang="de-DE" sz="1400" smtClean="0">
                <a:solidFill>
                  <a:srgbClr val="33498B"/>
                </a:solidFill>
              </a:rPr>
              <a:pPr/>
              <a:t>23</a:t>
            </a:fld>
            <a:endParaRPr lang="de-DE" sz="1400">
              <a:solidFill>
                <a:srgbClr val="33498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72340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/>
              <a:t>SENSE-cog sensory support intervention</a:t>
            </a:r>
            <a:br>
              <a:rPr lang="en-GB" dirty="0"/>
            </a:br>
            <a:r>
              <a:rPr lang="en-GB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55365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b="1" dirty="0" smtClean="0"/>
              <a:t>Who: </a:t>
            </a:r>
            <a:r>
              <a:rPr lang="en-GB" dirty="0" smtClean="0"/>
              <a:t>People &gt;60 years with dementia living in the general community</a:t>
            </a:r>
          </a:p>
          <a:p>
            <a:pPr marL="0" indent="0">
              <a:buNone/>
            </a:pPr>
            <a:r>
              <a:rPr lang="en-GB" b="1" dirty="0" smtClean="0"/>
              <a:t>What: 12 week </a:t>
            </a:r>
            <a:r>
              <a:rPr lang="en-GB" dirty="0" smtClean="0"/>
              <a:t>Individualised home-based sensory support intervention</a:t>
            </a:r>
          </a:p>
          <a:p>
            <a:pPr marL="0" indent="0">
              <a:buNone/>
            </a:pPr>
            <a:r>
              <a:rPr lang="en-GB" b="1" dirty="0" smtClean="0"/>
              <a:t>Comparison: </a:t>
            </a:r>
            <a:r>
              <a:rPr lang="en-GB" dirty="0" smtClean="0"/>
              <a:t>Wait list control group</a:t>
            </a:r>
          </a:p>
          <a:p>
            <a:pPr marL="0" indent="0">
              <a:buNone/>
            </a:pPr>
            <a:r>
              <a:rPr lang="en-GB" b="1" dirty="0" smtClean="0"/>
              <a:t>Outcomes: </a:t>
            </a:r>
            <a:r>
              <a:rPr lang="en-GB" dirty="0" smtClean="0"/>
              <a:t>quality of life, hearing/vision function, cognitive function, symptoms of dementia, carer burden (at 36 weeks)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(Dr Rebecca </a:t>
            </a:r>
            <a:r>
              <a:rPr lang="en-GB" dirty="0" err="1"/>
              <a:t>Millman</a:t>
            </a:r>
            <a:r>
              <a:rPr lang="en-GB" dirty="0"/>
              <a:t>; </a:t>
            </a:r>
            <a:r>
              <a:rPr lang="en-GB" dirty="0" smtClean="0"/>
              <a:t>residential care homes)</a:t>
            </a:r>
          </a:p>
          <a:p>
            <a:endParaRPr lang="en-GB" dirty="0"/>
          </a:p>
        </p:txBody>
      </p:sp>
      <p:pic>
        <p:nvPicPr>
          <p:cNvPr id="4" name="Picture 2" descr="T:\EU_SENSE-Cog\Dissemination_Training\01_Logo\01_Logo_Final\Logo_mit_Untertitel\SENSE-Cog_Logo_CMYK_300dp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717" y="116632"/>
            <a:ext cx="5686595" cy="1569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82503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468313" y="82550"/>
            <a:ext cx="6346825" cy="754063"/>
          </a:xfrm>
        </p:spPr>
        <p:txBody>
          <a:bodyPr/>
          <a:lstStyle/>
          <a:p>
            <a:pPr eaLnBrk="1" hangingPunct="1"/>
            <a:r>
              <a:rPr altLang="en-US" smtClean="0"/>
              <a:t>Introduction to the SENSE-Cog Team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1268413"/>
            <a:ext cx="4038600" cy="4525962"/>
          </a:xfrm>
        </p:spPr>
        <p:txBody>
          <a:bodyPr rtlCol="0">
            <a:normAutofit lnSpcReduction="10000"/>
          </a:bodyPr>
          <a:lstStyle/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dirty="0" smtClean="0">
                <a:solidFill>
                  <a:schemeClr val="bg2">
                    <a:lumMod val="50000"/>
                  </a:schemeClr>
                </a:solidFill>
              </a:rPr>
              <a:t>18 partners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dirty="0" smtClean="0">
                <a:solidFill>
                  <a:schemeClr val="bg2">
                    <a:lumMod val="50000"/>
                  </a:schemeClr>
                </a:solidFill>
              </a:rPr>
              <a:t>9 countries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GB" dirty="0" smtClean="0">
                <a:solidFill>
                  <a:schemeClr val="bg2">
                    <a:lumMod val="50000"/>
                  </a:schemeClr>
                </a:solidFill>
              </a:rPr>
              <a:t>UK x4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GB" dirty="0" smtClean="0">
                <a:solidFill>
                  <a:schemeClr val="bg2">
                    <a:lumMod val="50000"/>
                  </a:schemeClr>
                </a:solidFill>
              </a:rPr>
              <a:t>France x4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GB" dirty="0" smtClean="0">
                <a:solidFill>
                  <a:schemeClr val="bg2">
                    <a:lumMod val="50000"/>
                  </a:schemeClr>
                </a:solidFill>
              </a:rPr>
              <a:t>Germany x3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GB" dirty="0" smtClean="0">
                <a:solidFill>
                  <a:schemeClr val="bg2">
                    <a:lumMod val="50000"/>
                  </a:schemeClr>
                </a:solidFill>
              </a:rPr>
              <a:t>Cyprus x2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GB" dirty="0" smtClean="0">
                <a:solidFill>
                  <a:schemeClr val="bg2">
                    <a:lumMod val="50000"/>
                  </a:schemeClr>
                </a:solidFill>
              </a:rPr>
              <a:t>Greece x1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GB" dirty="0" smtClean="0">
                <a:solidFill>
                  <a:schemeClr val="bg2">
                    <a:lumMod val="50000"/>
                  </a:schemeClr>
                </a:solidFill>
              </a:rPr>
              <a:t>USA x1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GB" dirty="0" smtClean="0"/>
              <a:t>Ireland x1</a:t>
            </a:r>
            <a:endParaRPr lang="en-GB" dirty="0" smtClean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0484" name="Content Placeholder 13"/>
          <p:cNvSpPr>
            <a:spLocks noGrp="1"/>
          </p:cNvSpPr>
          <p:nvPr>
            <p:ph sz="half" idx="2"/>
          </p:nvPr>
        </p:nvSpPr>
        <p:spPr>
          <a:xfrm>
            <a:off x="3563938" y="1600200"/>
            <a:ext cx="5122862" cy="4525963"/>
          </a:xfrm>
        </p:spPr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en-GB" altLang="en-US" dirty="0" smtClean="0"/>
              <a:t>SME x3</a:t>
            </a:r>
          </a:p>
          <a:p>
            <a:pPr marL="0" indent="0" eaLnBrk="1" hangingPunct="1">
              <a:buFont typeface="Arial" pitchFamily="34" charset="0"/>
              <a:buNone/>
              <a:defRPr/>
            </a:pPr>
            <a:r>
              <a:rPr lang="en-GB" altLang="en-US" b="0" dirty="0" smtClean="0"/>
              <a:t>(Dementia Pal Ltd, </a:t>
            </a:r>
            <a:r>
              <a:rPr lang="en-GB" altLang="en-US" b="0" dirty="0" err="1" smtClean="0"/>
              <a:t>HörTech</a:t>
            </a:r>
            <a:r>
              <a:rPr lang="en-GB" altLang="en-US" b="0" dirty="0" smtClean="0"/>
              <a:t>)</a:t>
            </a:r>
          </a:p>
          <a:p>
            <a:pPr eaLnBrk="1" hangingPunct="1">
              <a:defRPr/>
            </a:pPr>
            <a:r>
              <a:rPr lang="en-GB" altLang="en-US" dirty="0" smtClean="0"/>
              <a:t>Big industry x 2</a:t>
            </a:r>
          </a:p>
          <a:p>
            <a:pPr marL="0" indent="0" eaLnBrk="1" hangingPunct="1">
              <a:buFont typeface="Arial" pitchFamily="34" charset="0"/>
              <a:buNone/>
              <a:defRPr/>
            </a:pPr>
            <a:r>
              <a:rPr lang="en-GB" altLang="en-US" b="0" dirty="0" smtClean="0"/>
              <a:t>(Starkey, </a:t>
            </a:r>
            <a:r>
              <a:rPr lang="en-GB" altLang="en-US" b="0" dirty="0" err="1" smtClean="0"/>
              <a:t>Essilor</a:t>
            </a:r>
            <a:r>
              <a:rPr lang="en-GB" altLang="en-US" b="0" dirty="0" smtClean="0"/>
              <a:t>)</a:t>
            </a:r>
          </a:p>
          <a:p>
            <a:pPr eaLnBrk="1" hangingPunct="1">
              <a:defRPr/>
            </a:pPr>
            <a:endParaRPr lang="en-GB" altLang="en-US" b="0" dirty="0" smtClean="0"/>
          </a:p>
        </p:txBody>
      </p:sp>
      <p:sp>
        <p:nvSpPr>
          <p:cNvPr id="21509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378825" y="6524625"/>
            <a:ext cx="765175" cy="33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●"/>
              <a:defRPr sz="2400" b="1">
                <a:solidFill>
                  <a:srgbClr val="7C7C7C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200">
                <a:solidFill>
                  <a:srgbClr val="7C7C7C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200">
                <a:solidFill>
                  <a:srgbClr val="7C7C7C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2EBB9783-4C46-4DE4-8112-9090476B039C}" type="slidenum">
              <a:rPr lang="de-DE" altLang="en-US" sz="1200">
                <a:solidFill>
                  <a:srgbClr val="33498B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25</a:t>
            </a:fld>
            <a:endParaRPr lang="de-DE" altLang="en-US" sz="1200">
              <a:solidFill>
                <a:srgbClr val="33498B"/>
              </a:solidFill>
            </a:endParaRPr>
          </a:p>
        </p:txBody>
      </p:sp>
      <p:pic>
        <p:nvPicPr>
          <p:cNvPr id="6" name="Picture 2" descr="T:\EU_SENSE-Cog\05_Meetings\01_Kick-Off-Meeting_Manchester\08_Bilder\SAM_939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214" r="7282" b="17212"/>
          <a:stretch/>
        </p:blipFill>
        <p:spPr bwMode="auto">
          <a:xfrm>
            <a:off x="3203848" y="3933056"/>
            <a:ext cx="5256584" cy="2022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4178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dirty="0"/>
              <a:t>Audiology </a:t>
            </a:r>
            <a:r>
              <a:rPr lang="en-GB" dirty="0" smtClean="0"/>
              <a:t>intervention</a:t>
            </a:r>
            <a:endParaRPr lang="en-GB" dirty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596900" y="1371601"/>
            <a:ext cx="8129588" cy="5372100"/>
          </a:xfrm>
        </p:spPr>
        <p:txBody>
          <a:bodyPr/>
          <a:lstStyle/>
          <a:p>
            <a:pPr eaLnBrk="1" hangingPunct="1">
              <a:defRPr/>
            </a:pPr>
            <a:r>
              <a:rPr lang="en-GB" altLang="en-US" dirty="0" smtClean="0">
                <a:ea typeface="ＭＳ Ｐゴシック" pitchFamily="34" charset="-128"/>
              </a:rPr>
              <a:t>Benefit of non-instrumental rehabilitation (awareness, communication tactics)</a:t>
            </a:r>
          </a:p>
          <a:p>
            <a:pPr lvl="1" eaLnBrk="1" hangingPunct="1">
              <a:defRPr/>
            </a:pPr>
            <a:r>
              <a:rPr lang="en-GB" altLang="en-US" sz="2400" dirty="0" smtClean="0">
                <a:ea typeface="ＭＳ Ｐゴシック" pitchFamily="34" charset="-128"/>
              </a:rPr>
              <a:t>Improved awareness by companion</a:t>
            </a:r>
          </a:p>
          <a:p>
            <a:pPr lvl="1" eaLnBrk="1" hangingPunct="1">
              <a:defRPr/>
            </a:pPr>
            <a:r>
              <a:rPr lang="en-GB" altLang="en-US" sz="2400" dirty="0" smtClean="0">
                <a:ea typeface="ＭＳ Ｐゴシック" pitchFamily="34" charset="-128"/>
              </a:rPr>
              <a:t>Value of communication strategies &amp; aural care </a:t>
            </a:r>
          </a:p>
          <a:p>
            <a:pPr eaLnBrk="1" hangingPunct="1">
              <a:defRPr/>
            </a:pPr>
            <a:endParaRPr lang="en-GB" altLang="en-US" dirty="0" smtClean="0">
              <a:ea typeface="ＭＳ Ｐゴシック" pitchFamily="34" charset="-128"/>
            </a:endParaRPr>
          </a:p>
          <a:p>
            <a:pPr eaLnBrk="1" hangingPunct="1">
              <a:defRPr/>
            </a:pPr>
            <a:r>
              <a:rPr lang="en-GB" altLang="en-US" dirty="0" smtClean="0">
                <a:ea typeface="ＭＳ Ｐゴシック" pitchFamily="34" charset="-128"/>
              </a:rPr>
              <a:t>Positive effects of amplification on daily living</a:t>
            </a:r>
          </a:p>
          <a:p>
            <a:pPr lvl="1" eaLnBrk="1" hangingPunct="1">
              <a:defRPr/>
            </a:pPr>
            <a:r>
              <a:rPr lang="en-GB" altLang="en-US" sz="2400" dirty="0" smtClean="0">
                <a:ea typeface="ＭＳ Ｐゴシック" pitchFamily="34" charset="-128"/>
                <a:cs typeface="Arial" pitchFamily="34" charset="0"/>
              </a:rPr>
              <a:t>Improved verbal communication &amp; social connectedness </a:t>
            </a:r>
          </a:p>
          <a:p>
            <a:pPr lvl="1" eaLnBrk="1" hangingPunct="1">
              <a:defRPr/>
            </a:pPr>
            <a:r>
              <a:rPr lang="en-GB" altLang="en-US" sz="2400" dirty="0" smtClean="0">
                <a:ea typeface="ＭＳ Ｐゴシック" pitchFamily="34" charset="-128"/>
                <a:cs typeface="Arial" pitchFamily="34" charset="0"/>
              </a:rPr>
              <a:t>Improved general wellbeing &amp; quality of life </a:t>
            </a:r>
          </a:p>
          <a:p>
            <a:pPr lvl="1" eaLnBrk="1" hangingPunct="1">
              <a:defRPr/>
            </a:pPr>
            <a:r>
              <a:rPr lang="en-GB" altLang="en-US" sz="2400" dirty="0" smtClean="0">
                <a:ea typeface="ＭＳ Ｐゴシック" pitchFamily="34" charset="-128"/>
                <a:cs typeface="Arial" pitchFamily="34" charset="0"/>
              </a:rPr>
              <a:t>Reduction in </a:t>
            </a:r>
            <a:r>
              <a:rPr lang="en-GB" altLang="ja-JP" sz="2400" dirty="0" smtClean="0">
                <a:ea typeface="ＭＳ Ｐゴシック" pitchFamily="34" charset="-128"/>
                <a:cs typeface="Arial" pitchFamily="34" charset="0"/>
              </a:rPr>
              <a:t>neuropsychiatric symptoms</a:t>
            </a:r>
            <a:r>
              <a:rPr lang="ja-JP" altLang="en-GB" sz="2400" dirty="0" smtClean="0">
                <a:ea typeface="ＭＳ Ｐゴシック" pitchFamily="34" charset="-128"/>
                <a:cs typeface="Arial" pitchFamily="34" charset="0"/>
              </a:rPr>
              <a:t> </a:t>
            </a:r>
          </a:p>
          <a:p>
            <a:pPr lvl="1" eaLnBrk="1" hangingPunct="1">
              <a:defRPr/>
            </a:pPr>
            <a:r>
              <a:rPr lang="en-GB" altLang="en-US" sz="2400" dirty="0" smtClean="0">
                <a:ea typeface="ＭＳ Ｐゴシック" pitchFamily="34" charset="-128"/>
                <a:cs typeface="Arial" pitchFamily="34" charset="0"/>
              </a:rPr>
              <a:t>Improved performance on tasks</a:t>
            </a:r>
          </a:p>
          <a:p>
            <a:pPr marL="457200" lvl="1" indent="0" eaLnBrk="1" hangingPunct="1">
              <a:buNone/>
              <a:defRPr/>
            </a:pPr>
            <a:endParaRPr lang="en-GB" altLang="en-US" sz="1800" dirty="0" smtClean="0">
              <a:ea typeface="ＭＳ Ｐゴシック" pitchFamily="34" charset="-128"/>
            </a:endParaRPr>
          </a:p>
        </p:txBody>
      </p:sp>
      <p:pic>
        <p:nvPicPr>
          <p:cNvPr id="20484" name="Picture 6"/>
          <p:cNvPicPr>
            <a:picLocks noChangeAspect="1" noChangeArrowheads="1"/>
          </p:cNvPicPr>
          <p:nvPr/>
        </p:nvPicPr>
        <p:blipFill>
          <a:blip r:embed="rId3" cstate="print">
            <a:lum bright="12000" contrast="-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644"/>
          <a:stretch>
            <a:fillRect/>
          </a:stretch>
        </p:blipFill>
        <p:spPr bwMode="auto">
          <a:xfrm>
            <a:off x="7524328" y="908721"/>
            <a:ext cx="1080120" cy="1550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0151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325" y="836712"/>
            <a:ext cx="8229600" cy="5545038"/>
          </a:xfrm>
        </p:spPr>
        <p:txBody>
          <a:bodyPr/>
          <a:lstStyle/>
          <a:p>
            <a:r>
              <a:rPr lang="en-GB" dirty="0" smtClean="0"/>
              <a:t>Task 1 </a:t>
            </a:r>
          </a:p>
          <a:p>
            <a:pPr lvl="1"/>
            <a:r>
              <a:rPr lang="en-GB" dirty="0" smtClean="0"/>
              <a:t>Phase 1: systematic review</a:t>
            </a:r>
          </a:p>
          <a:p>
            <a:pPr lvl="1"/>
            <a:r>
              <a:rPr lang="en-GB" dirty="0" smtClean="0"/>
              <a:t>Phase 2: Focus groups with </a:t>
            </a:r>
            <a:r>
              <a:rPr lang="en-GB" dirty="0" err="1" smtClean="0"/>
              <a:t>PwD</a:t>
            </a:r>
            <a:r>
              <a:rPr lang="en-GB" dirty="0" smtClean="0"/>
              <a:t>, caregivers and professionals</a:t>
            </a:r>
          </a:p>
          <a:p>
            <a:pPr lvl="1"/>
            <a:r>
              <a:rPr lang="en-GB" dirty="0" smtClean="0"/>
              <a:t>Phase 3: Needs analysis survey </a:t>
            </a:r>
          </a:p>
          <a:p>
            <a:pPr lvl="1"/>
            <a:r>
              <a:rPr lang="en-GB" dirty="0" smtClean="0"/>
              <a:t>Phase 4: Field trial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Task 2 A </a:t>
            </a:r>
            <a:r>
              <a:rPr lang="en-US" dirty="0" err="1" smtClean="0">
                <a:solidFill>
                  <a:schemeClr val="tx1"/>
                </a:solidFill>
              </a:rPr>
              <a:t>randomised</a:t>
            </a:r>
            <a:r>
              <a:rPr lang="en-US" dirty="0" smtClean="0">
                <a:solidFill>
                  <a:schemeClr val="tx1"/>
                </a:solidFill>
              </a:rPr>
              <a:t> controlled trial (RCT) of sensory support to improve mental well-being in people with dementia (</a:t>
            </a:r>
            <a:r>
              <a:rPr lang="en-US" dirty="0" err="1" smtClean="0">
                <a:solidFill>
                  <a:schemeClr val="tx1"/>
                </a:solidFill>
              </a:rPr>
              <a:t>PwD</a:t>
            </a:r>
            <a:r>
              <a:rPr lang="en-US" dirty="0" smtClean="0">
                <a:solidFill>
                  <a:schemeClr val="tx1"/>
                </a:solidFill>
              </a:rPr>
              <a:t>) with concurrent sensory impairment and their companion </a:t>
            </a:r>
          </a:p>
          <a:p>
            <a:pPr marL="342900" lvl="2" indent="-342900">
              <a:buFont typeface="Arial" pitchFamily="34" charset="0"/>
              <a:buChar char="●"/>
            </a:pPr>
            <a:r>
              <a:rPr lang="fr-FR" b="1" dirty="0" err="1" smtClean="0">
                <a:solidFill>
                  <a:schemeClr val="tx1"/>
                </a:solidFill>
              </a:rPr>
              <a:t>Task</a:t>
            </a:r>
            <a:r>
              <a:rPr lang="fr-FR" b="1" dirty="0" smtClean="0">
                <a:solidFill>
                  <a:schemeClr val="tx1"/>
                </a:solidFill>
              </a:rPr>
              <a:t> 3 Q</a:t>
            </a:r>
            <a:r>
              <a:rPr lang="en-US" b="1" dirty="0" err="1" smtClean="0">
                <a:solidFill>
                  <a:schemeClr val="tx1"/>
                </a:solidFill>
              </a:rPr>
              <a:t>ualitative</a:t>
            </a:r>
            <a:r>
              <a:rPr lang="en-US" b="1" dirty="0" smtClean="0">
                <a:solidFill>
                  <a:schemeClr val="tx1"/>
                </a:solidFill>
              </a:rPr>
              <a:t> exploration of the experience of sensory rehabilitation for people with dementia and their </a:t>
            </a:r>
            <a:r>
              <a:rPr lang="fr-FR" b="1" dirty="0" err="1" smtClean="0">
                <a:solidFill>
                  <a:schemeClr val="tx1"/>
                </a:solidFill>
              </a:rPr>
              <a:t>companion</a:t>
            </a:r>
            <a:endParaRPr lang="fr-FR" b="1" dirty="0" smtClean="0">
              <a:solidFill>
                <a:schemeClr val="tx1"/>
              </a:solidFill>
            </a:endParaRPr>
          </a:p>
          <a:p>
            <a:pPr marL="342900" lvl="2" indent="-342900">
              <a:buFont typeface="Arial" pitchFamily="34" charset="0"/>
              <a:buChar char="●"/>
            </a:pPr>
            <a:r>
              <a:rPr lang="en-US" b="1" dirty="0" smtClean="0">
                <a:solidFill>
                  <a:schemeClr val="tx1"/>
                </a:solidFill>
              </a:rPr>
              <a:t>Task 4 Producing the SENSE-Cog Training Manual</a:t>
            </a:r>
          </a:p>
          <a:p>
            <a:pPr marL="342900" lvl="2" indent="-342900">
              <a:buFont typeface="Arial" pitchFamily="34" charset="0"/>
              <a:buChar char="●"/>
            </a:pPr>
            <a:endParaRPr lang="fr-FR" b="1" dirty="0" smtClean="0"/>
          </a:p>
          <a:p>
            <a:endParaRPr lang="en-US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A60148-E9EA-4BC8-B774-C9302A2557B5}" type="slidenum">
              <a:rPr lang="de-DE" altLang="en-US" smtClean="0">
                <a:solidFill>
                  <a:srgbClr val="33498B"/>
                </a:solidFill>
              </a:rPr>
              <a:pPr/>
              <a:t>27</a:t>
            </a:fld>
            <a:endParaRPr lang="de-DE" altLang="en-US">
              <a:solidFill>
                <a:srgbClr val="33498B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29273" y="188640"/>
            <a:ext cx="32399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en-US" sz="2800" b="1" dirty="0">
                <a:solidFill>
                  <a:srgbClr val="FF0000"/>
                </a:solidFill>
              </a:rPr>
              <a:t>WP3: Intervention</a:t>
            </a:r>
          </a:p>
        </p:txBody>
      </p:sp>
    </p:spTree>
    <p:extLst>
      <p:ext uri="{BB962C8B-B14F-4D97-AF65-F5344CB8AC3E}">
        <p14:creationId xmlns:p14="http://schemas.microsoft.com/office/powerpoint/2010/main" val="1838880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6"/>
          <p:cNvSpPr>
            <a:spLocks noChangeArrowheads="1"/>
          </p:cNvSpPr>
          <p:nvPr/>
        </p:nvSpPr>
        <p:spPr bwMode="auto">
          <a:xfrm>
            <a:off x="406400" y="2036802"/>
            <a:ext cx="72548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GB" sz="3200" dirty="0"/>
              <a:t> </a:t>
            </a:r>
            <a:r>
              <a:rPr lang="en-GB" sz="3200" b="1" dirty="0"/>
              <a:t>http://www.sense-cog.eu/</a:t>
            </a:r>
            <a:endParaRPr lang="en-US" sz="3000" dirty="0">
              <a:solidFill>
                <a:prstClr val="black">
                  <a:lumMod val="65000"/>
                  <a:lumOff val="35000"/>
                </a:prstClr>
              </a:solidFill>
              <a:latin typeface="Arial"/>
              <a:ea typeface="Geneva" charset="0"/>
              <a:cs typeface="Arial"/>
            </a:endParaRPr>
          </a:p>
        </p:txBody>
      </p:sp>
      <p:sp>
        <p:nvSpPr>
          <p:cNvPr id="15362" name="Rectangle 7"/>
          <p:cNvSpPr>
            <a:spLocks noChangeArrowheads="1"/>
          </p:cNvSpPr>
          <p:nvPr/>
        </p:nvSpPr>
        <p:spPr bwMode="auto">
          <a:xfrm>
            <a:off x="533400" y="2996952"/>
            <a:ext cx="6821488" cy="683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GB" sz="3200" b="1" dirty="0">
                <a:cs typeface="Arial" pitchFamily="34" charset="0"/>
              </a:rPr>
              <a:t>Piers.dawes@manchester.ac.uk</a:t>
            </a:r>
          </a:p>
        </p:txBody>
      </p:sp>
      <p:pic>
        <p:nvPicPr>
          <p:cNvPr id="15364" name="Picture 2" descr="TAB_col_white_background.eps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3875" y="509588"/>
            <a:ext cx="16637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Documents and Settings\mbrxspd2\Desktop\Work\Presentations&amp;conferences\MAHSC_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5486400"/>
            <a:ext cx="2284819" cy="838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11002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Program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b="0" dirty="0">
                <a:solidFill>
                  <a:schemeClr val="bg1">
                    <a:lumMod val="85000"/>
                  </a:schemeClr>
                </a:solidFill>
              </a:rPr>
              <a:t>Dr Piers Dawes </a:t>
            </a:r>
            <a:r>
              <a:rPr lang="en-GB" b="0" dirty="0" smtClean="0">
                <a:solidFill>
                  <a:schemeClr val="bg1">
                    <a:lumMod val="85000"/>
                  </a:schemeClr>
                </a:solidFill>
              </a:rPr>
              <a:t>– Overview: Assessment </a:t>
            </a:r>
            <a:r>
              <a:rPr lang="en-GB" b="0" dirty="0">
                <a:solidFill>
                  <a:schemeClr val="bg1">
                    <a:lumMod val="85000"/>
                  </a:schemeClr>
                </a:solidFill>
              </a:rPr>
              <a:t>and interventions for hearing loss in </a:t>
            </a:r>
            <a:r>
              <a:rPr lang="en-GB" b="0" dirty="0" smtClean="0">
                <a:solidFill>
                  <a:schemeClr val="bg1">
                    <a:lumMod val="85000"/>
                  </a:schemeClr>
                </a:solidFill>
              </a:rPr>
              <a:t>people </a:t>
            </a:r>
            <a:r>
              <a:rPr lang="en-GB" b="0" dirty="0">
                <a:solidFill>
                  <a:schemeClr val="bg1">
                    <a:lumMod val="85000"/>
                  </a:schemeClr>
                </a:solidFill>
              </a:rPr>
              <a:t>with Dementia</a:t>
            </a:r>
          </a:p>
          <a:p>
            <a:endParaRPr lang="en-GB" b="0" dirty="0"/>
          </a:p>
          <a:p>
            <a:r>
              <a:rPr lang="en-GB" b="0" dirty="0"/>
              <a:t>Dr Jenna Littlejohn - Assessment of hearing loss as part of dementia diagnosis</a:t>
            </a:r>
          </a:p>
          <a:p>
            <a:endParaRPr lang="en-GB" b="0" dirty="0"/>
          </a:p>
          <a:p>
            <a:r>
              <a:rPr lang="en-GB" b="0" dirty="0"/>
              <a:t>Dr Rebecca </a:t>
            </a:r>
            <a:r>
              <a:rPr lang="en-GB" b="0" dirty="0" err="1"/>
              <a:t>Millman</a:t>
            </a:r>
            <a:r>
              <a:rPr lang="en-GB" b="0" dirty="0"/>
              <a:t> - Management of </a:t>
            </a:r>
            <a:r>
              <a:rPr lang="en-GB" b="0" dirty="0" smtClean="0"/>
              <a:t>hearing loss </a:t>
            </a:r>
            <a:r>
              <a:rPr lang="en-GB" b="0" dirty="0"/>
              <a:t>in </a:t>
            </a:r>
            <a:r>
              <a:rPr lang="en-GB" b="0" dirty="0" smtClean="0"/>
              <a:t>people </a:t>
            </a:r>
            <a:r>
              <a:rPr lang="en-GB" b="0" dirty="0"/>
              <a:t>with </a:t>
            </a:r>
            <a:r>
              <a:rPr lang="en-GB" b="0" dirty="0" smtClean="0"/>
              <a:t>dementia</a:t>
            </a:r>
            <a:endParaRPr lang="en-GB" b="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60148-E9EA-4BC8-B774-C9302A2557B5}" type="slidenum">
              <a:rPr lang="de-DE" altLang="en-US" smtClean="0">
                <a:solidFill>
                  <a:srgbClr val="33498B"/>
                </a:solidFill>
              </a:rPr>
              <a:pPr/>
              <a:t>29</a:t>
            </a:fld>
            <a:endParaRPr lang="de-DE" altLang="en-US">
              <a:solidFill>
                <a:srgbClr val="33498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72521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b="1" dirty="0" smtClean="0">
                <a:sym typeface="Wingdings" panose="05000000000000000000" pitchFamily="2" charset="2"/>
              </a:rPr>
              <a:t>Dementia and hearing loss</a:t>
            </a:r>
            <a:endParaRPr lang="en-GB" b="1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>
              <a:buFont typeface="Wingdings"/>
              <a:buChar char="à"/>
            </a:pPr>
            <a:endParaRPr lang="en-GB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GB" dirty="0">
              <a:sym typeface="Wingdings" panose="05000000000000000000" pitchFamily="2" charset="2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z="2400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n-US" sz="2400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83820388"/>
              </p:ext>
            </p:extLst>
          </p:nvPr>
        </p:nvGraphicFramePr>
        <p:xfrm>
          <a:off x="916914" y="1447800"/>
          <a:ext cx="7924800" cy="472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1"/>
          <p:cNvSpPr txBox="1"/>
          <p:nvPr/>
        </p:nvSpPr>
        <p:spPr>
          <a:xfrm>
            <a:off x="426720" y="5715000"/>
            <a:ext cx="980388" cy="91440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 smtClean="0">
                <a:solidFill>
                  <a:prstClr val="black"/>
                </a:solidFill>
              </a:rPr>
              <a:t>Allen et al (2003)</a:t>
            </a:r>
          </a:p>
        </p:txBody>
      </p:sp>
    </p:spTree>
    <p:extLst>
      <p:ext uri="{BB962C8B-B14F-4D97-AF65-F5344CB8AC3E}">
        <p14:creationId xmlns:p14="http://schemas.microsoft.com/office/powerpoint/2010/main" val="776373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07974" y="1256848"/>
            <a:ext cx="8424863" cy="4893647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2400" dirty="0">
              <a:solidFill>
                <a:srgbClr val="33498B"/>
              </a:solidFill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3600" dirty="0">
                <a:solidFill>
                  <a:srgbClr val="33498B"/>
                </a:solidFill>
                <a:cs typeface="Arial" pitchFamily="34" charset="0"/>
                <a:sym typeface="Wingdings" panose="05000000000000000000" pitchFamily="2" charset="2"/>
              </a:rPr>
              <a:t></a:t>
            </a:r>
            <a:r>
              <a:rPr lang="de-DE" sz="3600" dirty="0">
                <a:solidFill>
                  <a:srgbClr val="33498B"/>
                </a:solidFill>
                <a:cs typeface="Arial" pitchFamily="34" charset="0"/>
              </a:rPr>
              <a:t>overlap amongst </a:t>
            </a:r>
            <a:r>
              <a:rPr lang="de-DE" sz="3600" dirty="0" smtClean="0">
                <a:solidFill>
                  <a:srgbClr val="33498B"/>
                </a:solidFill>
                <a:cs typeface="Arial" pitchFamily="34" charset="0"/>
              </a:rPr>
              <a:t>hearing, </a:t>
            </a:r>
            <a:r>
              <a:rPr lang="de-DE" sz="3600" dirty="0">
                <a:solidFill>
                  <a:srgbClr val="33498B"/>
                </a:solidFill>
                <a:cs typeface="Arial" pitchFamily="34" charset="0"/>
              </a:rPr>
              <a:t>cognitive and mental ill health </a:t>
            </a:r>
            <a:endParaRPr lang="de-DE" sz="3600" dirty="0" smtClean="0">
              <a:solidFill>
                <a:srgbClr val="33498B"/>
              </a:solidFill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 sz="3600" dirty="0">
              <a:solidFill>
                <a:srgbClr val="33498B"/>
              </a:solidFill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3600" dirty="0">
                <a:solidFill>
                  <a:srgbClr val="33498B"/>
                </a:solidFill>
                <a:cs typeface="Arial" pitchFamily="34" charset="0"/>
              </a:rPr>
              <a:t>Impact on each </a:t>
            </a:r>
            <a:r>
              <a:rPr lang="de-DE" sz="3600" dirty="0" smtClean="0">
                <a:solidFill>
                  <a:srgbClr val="33498B"/>
                </a:solidFill>
                <a:cs typeface="Arial" pitchFamily="34" charset="0"/>
              </a:rPr>
              <a:t>other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 sz="3600" dirty="0">
              <a:solidFill>
                <a:srgbClr val="33498B"/>
              </a:solidFill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3600" dirty="0" smtClean="0">
                <a:solidFill>
                  <a:srgbClr val="33498B"/>
                </a:solidFill>
                <a:cs typeface="Arial" pitchFamily="34" charset="0"/>
              </a:rPr>
              <a:t>Hearing </a:t>
            </a:r>
            <a:r>
              <a:rPr lang="de-DE" sz="3600" dirty="0">
                <a:solidFill>
                  <a:srgbClr val="33498B"/>
                </a:solidFill>
                <a:cs typeface="Arial" pitchFamily="34" charset="0"/>
              </a:rPr>
              <a:t>impairment and mental well-being the top 10 highest burden of EU diseases in terms of </a:t>
            </a:r>
            <a:r>
              <a:rPr lang="de-DE" sz="3600" i="1" dirty="0">
                <a:solidFill>
                  <a:srgbClr val="33498B"/>
                </a:solidFill>
                <a:cs typeface="Arial" pitchFamily="34" charset="0"/>
              </a:rPr>
              <a:t>reduced quality of life</a:t>
            </a:r>
            <a:r>
              <a:rPr lang="de-DE" sz="3600" dirty="0">
                <a:solidFill>
                  <a:srgbClr val="33498B"/>
                </a:solidFill>
                <a:cs typeface="Arial" pitchFamily="34" charset="0"/>
              </a:rPr>
              <a:t>.</a:t>
            </a:r>
            <a:endParaRPr lang="en-GB" sz="3600" dirty="0">
              <a:solidFill>
                <a:srgbClr val="33498B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6805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Program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b="0" dirty="0"/>
              <a:t>Dr Piers Dawes </a:t>
            </a:r>
            <a:r>
              <a:rPr lang="en-GB" b="0" dirty="0" smtClean="0"/>
              <a:t>– Overview: Assessment </a:t>
            </a:r>
            <a:r>
              <a:rPr lang="en-GB" b="0" dirty="0"/>
              <a:t>and interventions for hearing loss in </a:t>
            </a:r>
            <a:r>
              <a:rPr lang="en-GB" b="0" dirty="0" smtClean="0"/>
              <a:t>people </a:t>
            </a:r>
            <a:r>
              <a:rPr lang="en-GB" b="0" dirty="0"/>
              <a:t>with </a:t>
            </a:r>
            <a:r>
              <a:rPr lang="en-GB" b="0" dirty="0" smtClean="0"/>
              <a:t>dementia</a:t>
            </a:r>
            <a:endParaRPr lang="en-GB" b="0" dirty="0"/>
          </a:p>
          <a:p>
            <a:endParaRPr lang="en-GB" b="0" dirty="0"/>
          </a:p>
          <a:p>
            <a:r>
              <a:rPr lang="en-GB" b="0" dirty="0"/>
              <a:t>Dr Jenna Littlejohn - Assessment of hearing loss as part of dementia diagnosis</a:t>
            </a:r>
          </a:p>
          <a:p>
            <a:endParaRPr lang="en-GB" b="0" dirty="0"/>
          </a:p>
          <a:p>
            <a:r>
              <a:rPr lang="en-GB" b="0" dirty="0"/>
              <a:t>Dr Rebecca </a:t>
            </a:r>
            <a:r>
              <a:rPr lang="en-GB" b="0" dirty="0" err="1"/>
              <a:t>Millman</a:t>
            </a:r>
            <a:r>
              <a:rPr lang="en-GB" b="0" dirty="0"/>
              <a:t> - Management of </a:t>
            </a:r>
            <a:r>
              <a:rPr lang="en-GB" b="0" dirty="0" smtClean="0"/>
              <a:t>hearing loss </a:t>
            </a:r>
            <a:r>
              <a:rPr lang="en-GB" b="0" dirty="0"/>
              <a:t>in </a:t>
            </a:r>
            <a:r>
              <a:rPr lang="en-GB" b="0" dirty="0" smtClean="0"/>
              <a:t>people </a:t>
            </a:r>
            <a:r>
              <a:rPr lang="en-GB" b="0" dirty="0"/>
              <a:t>with </a:t>
            </a:r>
            <a:r>
              <a:rPr lang="en-GB" b="0" dirty="0" smtClean="0"/>
              <a:t>dementia</a:t>
            </a:r>
            <a:r>
              <a:rPr lang="en-GB" b="0" dirty="0"/>
              <a:t>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60148-E9EA-4BC8-B774-C9302A2557B5}" type="slidenum">
              <a:rPr lang="de-DE" altLang="en-US" smtClean="0">
                <a:solidFill>
                  <a:srgbClr val="33498B"/>
                </a:solidFill>
              </a:rPr>
              <a:pPr/>
              <a:t>5</a:t>
            </a:fld>
            <a:endParaRPr lang="de-DE" altLang="en-US">
              <a:solidFill>
                <a:srgbClr val="33498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19193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0" lvl="1" indent="-742950">
              <a:buFont typeface="+mj-lt"/>
              <a:buAutoNum type="arabicPeriod"/>
            </a:pPr>
            <a:r>
              <a:rPr lang="en-GB" sz="4400" dirty="0" smtClean="0"/>
              <a:t>Assessment</a:t>
            </a:r>
          </a:p>
          <a:p>
            <a:pPr marL="1143000" lvl="1" indent="-742950">
              <a:buFont typeface="+mj-lt"/>
              <a:buAutoNum type="arabicPeriod"/>
            </a:pPr>
            <a:endParaRPr lang="en-GB" sz="4400" dirty="0"/>
          </a:p>
          <a:p>
            <a:pPr marL="1143000" lvl="1" indent="-742950">
              <a:buFont typeface="+mj-lt"/>
              <a:buAutoNum type="arabicPeriod"/>
            </a:pPr>
            <a:r>
              <a:rPr lang="en-GB" sz="4400" dirty="0" smtClean="0"/>
              <a:t>Intervention</a:t>
            </a:r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25351749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spcBef>
                <a:spcPct val="25000"/>
              </a:spcBef>
              <a:defRPr/>
            </a:pPr>
            <a:r>
              <a:rPr lang="en-GB" dirty="0"/>
              <a:t>Hearing loss may affect diagnosis of </a:t>
            </a:r>
            <a:r>
              <a:rPr lang="en-GB" dirty="0" smtClean="0"/>
              <a:t>dementia</a:t>
            </a:r>
            <a:endParaRPr lang="en-GB" dirty="0"/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598488" y="1556792"/>
            <a:ext cx="8026400" cy="5145633"/>
          </a:xfrm>
        </p:spPr>
        <p:txBody>
          <a:bodyPr>
            <a:normAutofit/>
          </a:bodyPr>
          <a:lstStyle/>
          <a:p>
            <a:pPr>
              <a:spcBef>
                <a:spcPct val="25000"/>
              </a:spcBef>
              <a:defRPr/>
            </a:pPr>
            <a:r>
              <a:rPr lang="en-GB" sz="2400" dirty="0" smtClean="0"/>
              <a:t>Hearing problems look like cognitive problems</a:t>
            </a:r>
          </a:p>
          <a:p>
            <a:pPr>
              <a:spcBef>
                <a:spcPct val="25000"/>
              </a:spcBef>
              <a:defRPr/>
            </a:pPr>
            <a:r>
              <a:rPr lang="en-GB" sz="2400" dirty="0" smtClean="0"/>
              <a:t>Impact of hearing loss on dementia tests</a:t>
            </a:r>
          </a:p>
          <a:p>
            <a:pPr>
              <a:spcBef>
                <a:spcPct val="25000"/>
              </a:spcBef>
              <a:defRPr/>
            </a:pPr>
            <a:r>
              <a:rPr lang="en-GB" sz="2400" dirty="0"/>
              <a:t>Impact of hearing loss on </a:t>
            </a:r>
            <a:r>
              <a:rPr lang="en-GB" sz="2400" dirty="0" smtClean="0"/>
              <a:t>tasks </a:t>
            </a:r>
            <a:r>
              <a:rPr lang="en-GB" sz="2400" dirty="0" smtClean="0"/>
              <a:t>– more difficulty, </a:t>
            </a:r>
            <a:r>
              <a:rPr lang="en-GB" sz="2400" dirty="0" smtClean="0"/>
              <a:t>so increased likelihood of being diagnosed with dementia</a:t>
            </a:r>
          </a:p>
          <a:p>
            <a:pPr marL="0" indent="0">
              <a:spcBef>
                <a:spcPct val="25000"/>
              </a:spcBef>
              <a:buNone/>
              <a:defRPr/>
            </a:pPr>
            <a:r>
              <a:rPr lang="en-GB" sz="2400" dirty="0" smtClean="0">
                <a:solidFill>
                  <a:srgbClr val="FF0000"/>
                </a:solidFill>
                <a:sym typeface="Wingdings" panose="05000000000000000000" pitchFamily="2" charset="2"/>
              </a:rPr>
              <a:t></a:t>
            </a:r>
            <a:r>
              <a:rPr lang="en-GB" sz="2400" dirty="0" smtClean="0">
                <a:solidFill>
                  <a:srgbClr val="FF0000"/>
                </a:solidFill>
              </a:rPr>
              <a:t>assess and rule out/treat hearing problems in people complaining of ‘memory problems’</a:t>
            </a:r>
            <a:endParaRPr lang="en-GB" sz="2400" dirty="0">
              <a:solidFill>
                <a:srgbClr val="FF0000"/>
              </a:solidFill>
            </a:endParaRPr>
          </a:p>
          <a:p>
            <a:pPr>
              <a:spcBef>
                <a:spcPct val="25000"/>
              </a:spcBef>
              <a:defRPr/>
            </a:pPr>
            <a:endParaRPr lang="en-GB" sz="2400" dirty="0" smtClean="0"/>
          </a:p>
          <a:p>
            <a:pPr marL="0" indent="0">
              <a:spcBef>
                <a:spcPct val="25000"/>
              </a:spcBef>
              <a:buNone/>
              <a:defRPr/>
            </a:pPr>
            <a:r>
              <a:rPr lang="en-GB" sz="2400" dirty="0" smtClean="0"/>
              <a:t>UK </a:t>
            </a:r>
            <a:r>
              <a:rPr lang="en-GB" sz="2400" dirty="0"/>
              <a:t>national </a:t>
            </a:r>
            <a:r>
              <a:rPr lang="en-GB" sz="2400" dirty="0" smtClean="0"/>
              <a:t>dementia </a:t>
            </a:r>
            <a:r>
              <a:rPr lang="en-GB" sz="2400" dirty="0"/>
              <a:t>guidelines recommend to ‘</a:t>
            </a:r>
            <a:r>
              <a:rPr lang="en-GB" sz="2400" b="1" dirty="0"/>
              <a:t>take into account sensory impairment</a:t>
            </a:r>
            <a:r>
              <a:rPr lang="en-GB" sz="2400" dirty="0"/>
              <a:t>’ during cognitive </a:t>
            </a:r>
            <a:r>
              <a:rPr lang="en-GB" sz="2400" dirty="0" smtClean="0"/>
              <a:t>evaluation</a:t>
            </a:r>
            <a:endParaRPr lang="en-GB" sz="2200" dirty="0" smtClean="0"/>
          </a:p>
        </p:txBody>
      </p:sp>
    </p:spTree>
    <p:extLst>
      <p:ext uri="{BB962C8B-B14F-4D97-AF65-F5344CB8AC3E}">
        <p14:creationId xmlns:p14="http://schemas.microsoft.com/office/powerpoint/2010/main" val="361489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spcBef>
                <a:spcPct val="25000"/>
              </a:spcBef>
              <a:defRPr/>
            </a:pPr>
            <a:r>
              <a:rPr lang="en-GB" dirty="0"/>
              <a:t>Hearing problems look like cognitive problems</a:t>
            </a:r>
          </a:p>
        </p:txBody>
      </p:sp>
      <p:pic>
        <p:nvPicPr>
          <p:cNvPr id="8" name="Picture 3" descr="Screen Shot 2015-03-27 at 00.37.30.png"/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l="3088" t="12385" b="11152"/>
          <a:stretch/>
        </p:blipFill>
        <p:spPr>
          <a:xfrm>
            <a:off x="533400" y="1403176"/>
            <a:ext cx="8323900" cy="54102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6815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/>
              <a:t>Impact of hearing loss on dementia tests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r>
              <a:rPr lang="en-GB" dirty="0" smtClean="0"/>
              <a:t>Common dementia tests rely on good hearing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60811945"/>
      </p:ext>
    </p:extLst>
  </p:cSld>
  <p:clrMapOvr>
    <a:masterClrMapping/>
  </p:clrMapOvr>
</p:sld>
</file>

<file path=ppt/theme/theme1.xml><?xml version="1.0" encoding="utf-8"?>
<a:theme xmlns:a="http://schemas.openxmlformats.org/drawingml/2006/main" name="2_PRECIOUS_Design">
  <a:themeElements>
    <a:clrScheme name="SENSE-Cog">
      <a:dk1>
        <a:srgbClr val="33498B"/>
      </a:dk1>
      <a:lt1>
        <a:srgbClr val="FFFFFF"/>
      </a:lt1>
      <a:dk2>
        <a:srgbClr val="F08D2D"/>
      </a:dk2>
      <a:lt2>
        <a:srgbClr val="F8F8F8"/>
      </a:lt2>
      <a:accent1>
        <a:srgbClr val="33498B"/>
      </a:accent1>
      <a:accent2>
        <a:srgbClr val="F08D2D"/>
      </a:accent2>
      <a:accent3>
        <a:srgbClr val="F08D2D"/>
      </a:accent3>
      <a:accent4>
        <a:srgbClr val="F6BA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HydroZon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PRECIOUS_Design">
  <a:themeElements>
    <a:clrScheme name="SENSE-Cog">
      <a:dk1>
        <a:srgbClr val="33498B"/>
      </a:dk1>
      <a:lt1>
        <a:srgbClr val="FFFFFF"/>
      </a:lt1>
      <a:dk2>
        <a:srgbClr val="F08D2D"/>
      </a:dk2>
      <a:lt2>
        <a:srgbClr val="F8F8F8"/>
      </a:lt2>
      <a:accent1>
        <a:srgbClr val="33498B"/>
      </a:accent1>
      <a:accent2>
        <a:srgbClr val="F08D2D"/>
      </a:accent2>
      <a:accent3>
        <a:srgbClr val="F08D2D"/>
      </a:accent3>
      <a:accent4>
        <a:srgbClr val="F6BA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HydroZon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PRECIOUS_Design">
  <a:themeElements>
    <a:clrScheme name="SENSE-Cog">
      <a:dk1>
        <a:srgbClr val="33498B"/>
      </a:dk1>
      <a:lt1>
        <a:srgbClr val="FFFFFF"/>
      </a:lt1>
      <a:dk2>
        <a:srgbClr val="F08D2D"/>
      </a:dk2>
      <a:lt2>
        <a:srgbClr val="F8F8F8"/>
      </a:lt2>
      <a:accent1>
        <a:srgbClr val="33498B"/>
      </a:accent1>
      <a:accent2>
        <a:srgbClr val="F08D2D"/>
      </a:accent2>
      <a:accent3>
        <a:srgbClr val="F08D2D"/>
      </a:accent3>
      <a:accent4>
        <a:srgbClr val="F6BA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HydroZon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</TotalTime>
  <Words>1489</Words>
  <Application>Microsoft Office PowerPoint</Application>
  <PresentationFormat>On-screen Show (4:3)</PresentationFormat>
  <Paragraphs>278</Paragraphs>
  <Slides>29</Slides>
  <Notes>10</Notes>
  <HiddenSlides>0</HiddenSlides>
  <MMClips>0</MMClips>
  <ScaleCrop>false</ScaleCrop>
  <HeadingPairs>
    <vt:vector size="6" baseType="variant">
      <vt:variant>
        <vt:lpstr>Theme</vt:lpstr>
      </vt:variant>
      <vt:variant>
        <vt:i4>6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2_PRECIOUS_Design</vt:lpstr>
      <vt:lpstr>1_PRECIOUS_Design</vt:lpstr>
      <vt:lpstr>PRECIOUS_Design</vt:lpstr>
      <vt:lpstr>2_Office Theme</vt:lpstr>
      <vt:lpstr>1_Office Theme</vt:lpstr>
      <vt:lpstr>Office Theme</vt:lpstr>
      <vt:lpstr>Acrobat Document</vt:lpstr>
      <vt:lpstr>PowerPoint Presentation</vt:lpstr>
      <vt:lpstr>The problem</vt:lpstr>
      <vt:lpstr>PowerPoint Presentation</vt:lpstr>
      <vt:lpstr>PowerPoint Presentation</vt:lpstr>
      <vt:lpstr>Program</vt:lpstr>
      <vt:lpstr>PowerPoint Presentation</vt:lpstr>
      <vt:lpstr>Hearing loss may affect diagnosis of dementia</vt:lpstr>
      <vt:lpstr>Hearing problems look like cognitive problems</vt:lpstr>
      <vt:lpstr>Impact of hearing loss on dementia tests </vt:lpstr>
      <vt:lpstr>Mini Mental State Examination</vt:lpstr>
      <vt:lpstr>PowerPoint Presentation</vt:lpstr>
      <vt:lpstr>Impact of audibility on MMSE</vt:lpstr>
      <vt:lpstr>MMSE score</vt:lpstr>
      <vt:lpstr>Hearing loss and dementia evaluation</vt:lpstr>
      <vt:lpstr>PowerPoint Presentation</vt:lpstr>
      <vt:lpstr>PowerPoint Presentation</vt:lpstr>
      <vt:lpstr>PowerPoint Presentation</vt:lpstr>
      <vt:lpstr>Conclusions</vt:lpstr>
      <vt:lpstr>New project: Assessment</vt:lpstr>
      <vt:lpstr>New project: Assessment</vt:lpstr>
      <vt:lpstr>Intervention and treatment</vt:lpstr>
      <vt:lpstr>Effects of hearing loss</vt:lpstr>
      <vt:lpstr>PowerPoint Presentation</vt:lpstr>
      <vt:lpstr>SENSE-cog sensory support intervention  </vt:lpstr>
      <vt:lpstr>Introduction to the SENSE-Cog Team</vt:lpstr>
      <vt:lpstr>Audiology intervention</vt:lpstr>
      <vt:lpstr>PowerPoint Presentation</vt:lpstr>
      <vt:lpstr>PowerPoint Presentation</vt:lpstr>
      <vt:lpstr>Program</vt:lpstr>
    </vt:vector>
  </TitlesOfParts>
  <Company>University of Manchester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Piers Dawes</dc:creator>
  <cp:lastModifiedBy>Piers Dawes</cp:lastModifiedBy>
  <cp:revision>24</cp:revision>
  <dcterms:created xsi:type="dcterms:W3CDTF">2018-01-10T14:33:11Z</dcterms:created>
  <dcterms:modified xsi:type="dcterms:W3CDTF">2018-01-15T16:39:05Z</dcterms:modified>
</cp:coreProperties>
</file>