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262" r:id="rId3"/>
    <p:sldId id="263" r:id="rId4"/>
    <p:sldId id="265" r:id="rId5"/>
    <p:sldId id="268" r:id="rId6"/>
    <p:sldId id="279" r:id="rId7"/>
    <p:sldId id="260" r:id="rId8"/>
    <p:sldId id="288" r:id="rId9"/>
    <p:sldId id="271" r:id="rId10"/>
    <p:sldId id="274" r:id="rId11"/>
    <p:sldId id="276" r:id="rId12"/>
    <p:sldId id="272" r:id="rId13"/>
    <p:sldId id="277" r:id="rId14"/>
    <p:sldId id="281" r:id="rId15"/>
    <p:sldId id="283" r:id="rId16"/>
    <p:sldId id="282" r:id="rId17"/>
    <p:sldId id="285" r:id="rId18"/>
    <p:sldId id="269" r:id="rId19"/>
    <p:sldId id="270" r:id="rId20"/>
    <p:sldId id="289" r:id="rId21"/>
    <p:sldId id="28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89" autoAdjust="0"/>
    <p:restoredTop sz="94421" autoAdjust="0"/>
  </p:normalViewPr>
  <p:slideViewPr>
    <p:cSldViewPr>
      <p:cViewPr>
        <p:scale>
          <a:sx n="90" d="100"/>
          <a:sy n="90" d="100"/>
        </p:scale>
        <p:origin x="-588" y="-642"/>
      </p:cViewPr>
      <p:guideLst>
        <p:guide orient="horz" pos="2160"/>
        <p:guide pos="2880"/>
      </p:guideLst>
    </p:cSldViewPr>
  </p:slideViewPr>
  <p:notesTextViewPr>
    <p:cViewPr>
      <p:scale>
        <a:sx n="1" d="1"/>
        <a:sy n="1" d="1"/>
      </p:scale>
      <p:origin x="0" y="0"/>
    </p:cViewPr>
  </p:notesTextViewPr>
  <p:sorterViewPr>
    <p:cViewPr>
      <p:scale>
        <a:sx n="150" d="100"/>
        <a:sy n="150" d="100"/>
      </p:scale>
      <p:origin x="0" y="0"/>
    </p:cViewPr>
  </p:sorterViewPr>
  <p:notesViewPr>
    <p:cSldViewPr snapToGrid="0" snapToObjects="1">
      <p:cViewPr>
        <p:scale>
          <a:sx n="100" d="100"/>
          <a:sy n="100" d="100"/>
        </p:scale>
        <p:origin x="-1632" y="29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46DA780-0939-4CC8-BFFD-36779285D52E}" type="datetimeFigureOut">
              <a:rPr lang="en-GB" smtClean="0"/>
              <a:t>07/06/2018</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E7B961-B3AA-42DA-A8B6-457114502439}" type="slidenum">
              <a:rPr lang="en-GB" smtClean="0"/>
              <a:t>‹#›</a:t>
            </a:fld>
            <a:endParaRPr lang="en-GB"/>
          </a:p>
        </p:txBody>
      </p:sp>
    </p:spTree>
    <p:extLst>
      <p:ext uri="{BB962C8B-B14F-4D97-AF65-F5344CB8AC3E}">
        <p14:creationId xmlns:p14="http://schemas.microsoft.com/office/powerpoint/2010/main" val="1197628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B39DFA-3209-4107-8E03-C1B8EE3ADA66}" type="datetimeFigureOut">
              <a:rPr lang="en-GB" smtClean="0"/>
              <a:t>07/06/2018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27DB4F-58A2-441E-9726-4A6C02814E3C}" type="slidenum">
              <a:rPr lang="en-GB" smtClean="0"/>
              <a:t>‹#›</a:t>
            </a:fld>
            <a:endParaRPr lang="en-GB"/>
          </a:p>
        </p:txBody>
      </p:sp>
    </p:spTree>
    <p:extLst>
      <p:ext uri="{BB962C8B-B14F-4D97-AF65-F5344CB8AC3E}">
        <p14:creationId xmlns:p14="http://schemas.microsoft.com/office/powerpoint/2010/main" val="882203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b="1" dirty="0"/>
          </a:p>
        </p:txBody>
      </p:sp>
      <p:sp>
        <p:nvSpPr>
          <p:cNvPr id="4" name="Slide Number Placeholder 3"/>
          <p:cNvSpPr>
            <a:spLocks noGrp="1"/>
          </p:cNvSpPr>
          <p:nvPr>
            <p:ph type="sldNum" sz="quarter" idx="10"/>
          </p:nvPr>
        </p:nvSpPr>
        <p:spPr/>
        <p:txBody>
          <a:bodyPr/>
          <a:lstStyle/>
          <a:p>
            <a:fld id="{DA27DB4F-58A2-441E-9726-4A6C02814E3C}" type="slidenum">
              <a:rPr lang="en-GB" smtClean="0"/>
              <a:t>1</a:t>
            </a:fld>
            <a:endParaRPr lang="en-GB"/>
          </a:p>
        </p:txBody>
      </p:sp>
    </p:spTree>
    <p:extLst>
      <p:ext uri="{BB962C8B-B14F-4D97-AF65-F5344CB8AC3E}">
        <p14:creationId xmlns:p14="http://schemas.microsoft.com/office/powerpoint/2010/main" val="652548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A27DB4F-58A2-441E-9726-4A6C02814E3C}" type="slidenum">
              <a:rPr lang="en-GB" smtClean="0"/>
              <a:t>10</a:t>
            </a:fld>
            <a:endParaRPr lang="en-GB"/>
          </a:p>
        </p:txBody>
      </p:sp>
    </p:spTree>
    <p:extLst>
      <p:ext uri="{BB962C8B-B14F-4D97-AF65-F5344CB8AC3E}">
        <p14:creationId xmlns:p14="http://schemas.microsoft.com/office/powerpoint/2010/main" val="2187640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A27DB4F-58A2-441E-9726-4A6C02814E3C}" type="slidenum">
              <a:rPr lang="en-GB" smtClean="0"/>
              <a:t>11</a:t>
            </a:fld>
            <a:endParaRPr lang="en-GB"/>
          </a:p>
        </p:txBody>
      </p:sp>
    </p:spTree>
    <p:extLst>
      <p:ext uri="{BB962C8B-B14F-4D97-AF65-F5344CB8AC3E}">
        <p14:creationId xmlns:p14="http://schemas.microsoft.com/office/powerpoint/2010/main" val="2815868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57225"/>
            <a:ext cx="4572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A27DB4F-58A2-441E-9726-4A6C02814E3C}" type="slidenum">
              <a:rPr lang="en-GB" smtClean="0"/>
              <a:t>12</a:t>
            </a:fld>
            <a:endParaRPr lang="en-GB"/>
          </a:p>
        </p:txBody>
      </p:sp>
    </p:spTree>
    <p:extLst>
      <p:ext uri="{BB962C8B-B14F-4D97-AF65-F5344CB8AC3E}">
        <p14:creationId xmlns:p14="http://schemas.microsoft.com/office/powerpoint/2010/main" val="155283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dirty="0"/>
          </a:p>
          <a:p>
            <a:pPr fontAlgn="base"/>
            <a:endParaRPr lang="en-GB" dirty="0"/>
          </a:p>
          <a:p>
            <a:pPr fontAlgn="base"/>
            <a:endParaRPr lang="en-GB" dirty="0" smtClean="0"/>
          </a:p>
          <a:p>
            <a:pPr fontAlgn="base"/>
            <a:endParaRPr lang="en-GB" dirty="0"/>
          </a:p>
          <a:p>
            <a:endParaRPr lang="en-US" dirty="0"/>
          </a:p>
        </p:txBody>
      </p:sp>
      <p:sp>
        <p:nvSpPr>
          <p:cNvPr id="4" name="Slide Number Placeholder 3"/>
          <p:cNvSpPr>
            <a:spLocks noGrp="1"/>
          </p:cNvSpPr>
          <p:nvPr>
            <p:ph type="sldNum" sz="quarter" idx="10"/>
          </p:nvPr>
        </p:nvSpPr>
        <p:spPr/>
        <p:txBody>
          <a:bodyPr/>
          <a:lstStyle/>
          <a:p>
            <a:fld id="{DA27DB4F-58A2-441E-9726-4A6C02814E3C}" type="slidenum">
              <a:rPr lang="en-GB" smtClean="0"/>
              <a:t>13</a:t>
            </a:fld>
            <a:endParaRPr lang="en-GB"/>
          </a:p>
        </p:txBody>
      </p:sp>
    </p:spTree>
    <p:extLst>
      <p:ext uri="{BB962C8B-B14F-4D97-AF65-F5344CB8AC3E}">
        <p14:creationId xmlns:p14="http://schemas.microsoft.com/office/powerpoint/2010/main" val="538507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dirty="0" smtClean="0"/>
          </a:p>
          <a:p>
            <a:pPr fontAlgn="base"/>
            <a:endParaRPr lang="en-GB" dirty="0" smtClean="0"/>
          </a:p>
          <a:p>
            <a:pPr fontAlgn="base"/>
            <a:endParaRPr lang="en-GB" dirty="0"/>
          </a:p>
          <a:p>
            <a:endParaRPr lang="en-US" dirty="0"/>
          </a:p>
        </p:txBody>
      </p:sp>
      <p:sp>
        <p:nvSpPr>
          <p:cNvPr id="4" name="Slide Number Placeholder 3"/>
          <p:cNvSpPr>
            <a:spLocks noGrp="1"/>
          </p:cNvSpPr>
          <p:nvPr>
            <p:ph type="sldNum" sz="quarter" idx="10"/>
          </p:nvPr>
        </p:nvSpPr>
        <p:spPr/>
        <p:txBody>
          <a:bodyPr/>
          <a:lstStyle/>
          <a:p>
            <a:fld id="{DA27DB4F-58A2-441E-9726-4A6C02814E3C}" type="slidenum">
              <a:rPr lang="en-GB" smtClean="0"/>
              <a:t>14</a:t>
            </a:fld>
            <a:endParaRPr lang="en-GB"/>
          </a:p>
        </p:txBody>
      </p:sp>
    </p:spTree>
    <p:extLst>
      <p:ext uri="{BB962C8B-B14F-4D97-AF65-F5344CB8AC3E}">
        <p14:creationId xmlns:p14="http://schemas.microsoft.com/office/powerpoint/2010/main" val="538507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A27DB4F-58A2-441E-9726-4A6C02814E3C}" type="slidenum">
              <a:rPr lang="en-GB" smtClean="0"/>
              <a:t>15</a:t>
            </a:fld>
            <a:endParaRPr lang="en-GB"/>
          </a:p>
        </p:txBody>
      </p:sp>
    </p:spTree>
    <p:extLst>
      <p:ext uri="{BB962C8B-B14F-4D97-AF65-F5344CB8AC3E}">
        <p14:creationId xmlns:p14="http://schemas.microsoft.com/office/powerpoint/2010/main" val="2519867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a:p>
            <a:endParaRPr lang="en-US" sz="1050" dirty="0"/>
          </a:p>
          <a:p>
            <a:endParaRPr lang="en-US" sz="1050" dirty="0"/>
          </a:p>
        </p:txBody>
      </p:sp>
      <p:sp>
        <p:nvSpPr>
          <p:cNvPr id="4" name="Slide Number Placeholder 3"/>
          <p:cNvSpPr>
            <a:spLocks noGrp="1"/>
          </p:cNvSpPr>
          <p:nvPr>
            <p:ph type="sldNum" sz="quarter" idx="10"/>
          </p:nvPr>
        </p:nvSpPr>
        <p:spPr/>
        <p:txBody>
          <a:bodyPr/>
          <a:lstStyle/>
          <a:p>
            <a:fld id="{DA27DB4F-58A2-441E-9726-4A6C02814E3C}" type="slidenum">
              <a:rPr lang="en-GB" smtClean="0"/>
              <a:t>16</a:t>
            </a:fld>
            <a:endParaRPr lang="en-GB"/>
          </a:p>
        </p:txBody>
      </p:sp>
    </p:spTree>
    <p:extLst>
      <p:ext uri="{BB962C8B-B14F-4D97-AF65-F5344CB8AC3E}">
        <p14:creationId xmlns:p14="http://schemas.microsoft.com/office/powerpoint/2010/main" val="2519867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A27DB4F-58A2-441E-9726-4A6C02814E3C}" type="slidenum">
              <a:rPr lang="en-GB" smtClean="0"/>
              <a:t>17</a:t>
            </a:fld>
            <a:endParaRPr lang="en-GB"/>
          </a:p>
        </p:txBody>
      </p:sp>
    </p:spTree>
    <p:extLst>
      <p:ext uri="{BB962C8B-B14F-4D97-AF65-F5344CB8AC3E}">
        <p14:creationId xmlns:p14="http://schemas.microsoft.com/office/powerpoint/2010/main" val="2519867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7DB4F-58A2-441E-9726-4A6C02814E3C}" type="slidenum">
              <a:rPr lang="en-GB" smtClean="0"/>
              <a:t>18</a:t>
            </a:fld>
            <a:endParaRPr lang="en-GB"/>
          </a:p>
        </p:txBody>
      </p:sp>
    </p:spTree>
    <p:extLst>
      <p:ext uri="{BB962C8B-B14F-4D97-AF65-F5344CB8AC3E}">
        <p14:creationId xmlns:p14="http://schemas.microsoft.com/office/powerpoint/2010/main" val="1383512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7DB4F-58A2-441E-9726-4A6C02814E3C}" type="slidenum">
              <a:rPr lang="en-GB" smtClean="0"/>
              <a:t>19</a:t>
            </a:fld>
            <a:endParaRPr lang="en-GB"/>
          </a:p>
        </p:txBody>
      </p:sp>
    </p:spTree>
    <p:extLst>
      <p:ext uri="{BB962C8B-B14F-4D97-AF65-F5344CB8AC3E}">
        <p14:creationId xmlns:p14="http://schemas.microsoft.com/office/powerpoint/2010/main" val="1049576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27DB4F-58A2-441E-9726-4A6C02814E3C}" type="slidenum">
              <a:rPr lang="en-GB" smtClean="0"/>
              <a:t>2</a:t>
            </a:fld>
            <a:endParaRPr lang="en-GB"/>
          </a:p>
        </p:txBody>
      </p:sp>
    </p:spTree>
    <p:extLst>
      <p:ext uri="{BB962C8B-B14F-4D97-AF65-F5344CB8AC3E}">
        <p14:creationId xmlns:p14="http://schemas.microsoft.com/office/powerpoint/2010/main" val="1976626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27DB4F-58A2-441E-9726-4A6C02814E3C}" type="slidenum">
              <a:rPr lang="en-GB" smtClean="0"/>
              <a:t>20</a:t>
            </a:fld>
            <a:endParaRPr lang="en-GB"/>
          </a:p>
        </p:txBody>
      </p:sp>
    </p:spTree>
    <p:extLst>
      <p:ext uri="{BB962C8B-B14F-4D97-AF65-F5344CB8AC3E}">
        <p14:creationId xmlns:p14="http://schemas.microsoft.com/office/powerpoint/2010/main" val="3650569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27DB4F-58A2-441E-9726-4A6C02814E3C}" type="slidenum">
              <a:rPr lang="en-GB" smtClean="0"/>
              <a:t>21</a:t>
            </a:fld>
            <a:endParaRPr lang="en-GB"/>
          </a:p>
        </p:txBody>
      </p:sp>
    </p:spTree>
    <p:extLst>
      <p:ext uri="{BB962C8B-B14F-4D97-AF65-F5344CB8AC3E}">
        <p14:creationId xmlns:p14="http://schemas.microsoft.com/office/powerpoint/2010/main" val="629529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US" dirty="0"/>
          </a:p>
        </p:txBody>
      </p:sp>
      <p:sp>
        <p:nvSpPr>
          <p:cNvPr id="4" name="Slide Number Placeholder 3"/>
          <p:cNvSpPr>
            <a:spLocks noGrp="1"/>
          </p:cNvSpPr>
          <p:nvPr>
            <p:ph type="sldNum" sz="quarter" idx="10"/>
          </p:nvPr>
        </p:nvSpPr>
        <p:spPr/>
        <p:txBody>
          <a:bodyPr/>
          <a:lstStyle/>
          <a:p>
            <a:fld id="{DA27DB4F-58A2-441E-9726-4A6C02814E3C}" type="slidenum">
              <a:rPr lang="en-GB" smtClean="0"/>
              <a:t>3</a:t>
            </a:fld>
            <a:endParaRPr lang="en-GB"/>
          </a:p>
        </p:txBody>
      </p:sp>
    </p:spTree>
    <p:extLst>
      <p:ext uri="{BB962C8B-B14F-4D97-AF65-F5344CB8AC3E}">
        <p14:creationId xmlns:p14="http://schemas.microsoft.com/office/powerpoint/2010/main" val="3325325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7DB4F-58A2-441E-9726-4A6C02814E3C}" type="slidenum">
              <a:rPr lang="en-GB" smtClean="0"/>
              <a:t>4</a:t>
            </a:fld>
            <a:endParaRPr lang="en-GB"/>
          </a:p>
        </p:txBody>
      </p:sp>
    </p:spTree>
    <p:extLst>
      <p:ext uri="{BB962C8B-B14F-4D97-AF65-F5344CB8AC3E}">
        <p14:creationId xmlns:p14="http://schemas.microsoft.com/office/powerpoint/2010/main" val="3468773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A27DB4F-58A2-441E-9726-4A6C02814E3C}" type="slidenum">
              <a:rPr lang="en-GB" smtClean="0"/>
              <a:t>5</a:t>
            </a:fld>
            <a:endParaRPr lang="en-GB"/>
          </a:p>
        </p:txBody>
      </p:sp>
    </p:spTree>
    <p:extLst>
      <p:ext uri="{BB962C8B-B14F-4D97-AF65-F5344CB8AC3E}">
        <p14:creationId xmlns:p14="http://schemas.microsoft.com/office/powerpoint/2010/main" val="3963581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7DB4F-58A2-441E-9726-4A6C02814E3C}" type="slidenum">
              <a:rPr lang="en-GB" smtClean="0"/>
              <a:t>6</a:t>
            </a:fld>
            <a:endParaRPr lang="en-GB"/>
          </a:p>
        </p:txBody>
      </p:sp>
    </p:spTree>
    <p:extLst>
      <p:ext uri="{BB962C8B-B14F-4D97-AF65-F5344CB8AC3E}">
        <p14:creationId xmlns:p14="http://schemas.microsoft.com/office/powerpoint/2010/main" val="2281389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7DB4F-58A2-441E-9726-4A6C02814E3C}" type="slidenum">
              <a:rPr lang="en-GB" smtClean="0"/>
              <a:t>7</a:t>
            </a:fld>
            <a:endParaRPr lang="en-GB"/>
          </a:p>
        </p:txBody>
      </p:sp>
    </p:spTree>
    <p:extLst>
      <p:ext uri="{BB962C8B-B14F-4D97-AF65-F5344CB8AC3E}">
        <p14:creationId xmlns:p14="http://schemas.microsoft.com/office/powerpoint/2010/main" val="2063252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7DB4F-58A2-441E-9726-4A6C02814E3C}" type="slidenum">
              <a:rPr lang="en-GB" smtClean="0"/>
              <a:t>8</a:t>
            </a:fld>
            <a:endParaRPr lang="en-GB"/>
          </a:p>
        </p:txBody>
      </p:sp>
    </p:spTree>
    <p:extLst>
      <p:ext uri="{BB962C8B-B14F-4D97-AF65-F5344CB8AC3E}">
        <p14:creationId xmlns:p14="http://schemas.microsoft.com/office/powerpoint/2010/main" val="35780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A27DB4F-58A2-441E-9726-4A6C02814E3C}" type="slidenum">
              <a:rPr lang="en-GB" smtClean="0"/>
              <a:t>9</a:t>
            </a:fld>
            <a:endParaRPr lang="en-GB"/>
          </a:p>
        </p:txBody>
      </p:sp>
    </p:spTree>
    <p:extLst>
      <p:ext uri="{BB962C8B-B14F-4D97-AF65-F5344CB8AC3E}">
        <p14:creationId xmlns:p14="http://schemas.microsoft.com/office/powerpoint/2010/main" val="1094668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4776982-7782-4BB1-B14F-1D37B2A63782}" type="datetime1">
              <a:rPr lang="en-GB" smtClean="0"/>
              <a:t>07/06/2018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1FE727-8907-4D02-85B3-C834F1979C54}" type="slidenum">
              <a:rPr lang="en-GB" smtClean="0"/>
              <a:t>‹#›</a:t>
            </a:fld>
            <a:endParaRPr lang="en-GB"/>
          </a:p>
        </p:txBody>
      </p:sp>
    </p:spTree>
    <p:extLst>
      <p:ext uri="{BB962C8B-B14F-4D97-AF65-F5344CB8AC3E}">
        <p14:creationId xmlns:p14="http://schemas.microsoft.com/office/powerpoint/2010/main" val="1336830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12F2EE2-3666-4A32-9C08-9D12D18C59EC}" type="datetime1">
              <a:rPr lang="en-GB" smtClean="0"/>
              <a:t>07/06/2018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1FE727-8907-4D02-85B3-C834F1979C54}" type="slidenum">
              <a:rPr lang="en-GB" smtClean="0"/>
              <a:t>‹#›</a:t>
            </a:fld>
            <a:endParaRPr lang="en-GB"/>
          </a:p>
        </p:txBody>
      </p:sp>
    </p:spTree>
    <p:extLst>
      <p:ext uri="{BB962C8B-B14F-4D97-AF65-F5344CB8AC3E}">
        <p14:creationId xmlns:p14="http://schemas.microsoft.com/office/powerpoint/2010/main" val="4110409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C90FC91-B551-4032-A219-64B49B6744C1}" type="datetime1">
              <a:rPr lang="en-GB" smtClean="0"/>
              <a:t>07/06/2018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1FE727-8907-4D02-85B3-C834F1979C54}" type="slidenum">
              <a:rPr lang="en-GB" smtClean="0"/>
              <a:t>‹#›</a:t>
            </a:fld>
            <a:endParaRPr lang="en-GB"/>
          </a:p>
        </p:txBody>
      </p:sp>
    </p:spTree>
    <p:extLst>
      <p:ext uri="{BB962C8B-B14F-4D97-AF65-F5344CB8AC3E}">
        <p14:creationId xmlns:p14="http://schemas.microsoft.com/office/powerpoint/2010/main" val="1786787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E34DFB3-E432-4AE3-9404-B04E311AF6F8}" type="datetime1">
              <a:rPr lang="en-GB" smtClean="0"/>
              <a:t>07/06/2018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1FE727-8907-4D02-85B3-C834F1979C54}" type="slidenum">
              <a:rPr lang="en-GB" smtClean="0"/>
              <a:t>‹#›</a:t>
            </a:fld>
            <a:endParaRPr lang="en-GB"/>
          </a:p>
        </p:txBody>
      </p:sp>
    </p:spTree>
    <p:extLst>
      <p:ext uri="{BB962C8B-B14F-4D97-AF65-F5344CB8AC3E}">
        <p14:creationId xmlns:p14="http://schemas.microsoft.com/office/powerpoint/2010/main" val="398027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E84BAB7-E846-4ECA-8619-F9A4D6A52F1B}" type="datetime1">
              <a:rPr lang="en-GB" smtClean="0"/>
              <a:t>07/06/2018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1FE727-8907-4D02-85B3-C834F1979C54}" type="slidenum">
              <a:rPr lang="en-GB" smtClean="0"/>
              <a:t>‹#›</a:t>
            </a:fld>
            <a:endParaRPr lang="en-GB"/>
          </a:p>
        </p:txBody>
      </p:sp>
    </p:spTree>
    <p:extLst>
      <p:ext uri="{BB962C8B-B14F-4D97-AF65-F5344CB8AC3E}">
        <p14:creationId xmlns:p14="http://schemas.microsoft.com/office/powerpoint/2010/main" val="1151537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1778CDF-0A89-4BAA-A6CE-3ABCC7471ECB}" type="datetime1">
              <a:rPr lang="en-GB" smtClean="0"/>
              <a:t>07/06/2018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1FE727-8907-4D02-85B3-C834F1979C54}" type="slidenum">
              <a:rPr lang="en-GB" smtClean="0"/>
              <a:t>‹#›</a:t>
            </a:fld>
            <a:endParaRPr lang="en-GB"/>
          </a:p>
        </p:txBody>
      </p:sp>
    </p:spTree>
    <p:extLst>
      <p:ext uri="{BB962C8B-B14F-4D97-AF65-F5344CB8AC3E}">
        <p14:creationId xmlns:p14="http://schemas.microsoft.com/office/powerpoint/2010/main" val="353557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345E323-241E-47B6-8404-3DD9B2C4D80C}" type="datetime1">
              <a:rPr lang="en-GB" smtClean="0"/>
              <a:t>07/06/2018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C1FE727-8907-4D02-85B3-C834F1979C54}" type="slidenum">
              <a:rPr lang="en-GB" smtClean="0"/>
              <a:t>‹#›</a:t>
            </a:fld>
            <a:endParaRPr lang="en-GB"/>
          </a:p>
        </p:txBody>
      </p:sp>
    </p:spTree>
    <p:extLst>
      <p:ext uri="{BB962C8B-B14F-4D97-AF65-F5344CB8AC3E}">
        <p14:creationId xmlns:p14="http://schemas.microsoft.com/office/powerpoint/2010/main" val="2379485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B0904B3-2144-4AD8-B49D-B53087D77A23}" type="datetime1">
              <a:rPr lang="en-GB" smtClean="0"/>
              <a:t>07/06/2018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1FE727-8907-4D02-85B3-C834F1979C54}" type="slidenum">
              <a:rPr lang="en-GB" smtClean="0"/>
              <a:t>‹#›</a:t>
            </a:fld>
            <a:endParaRPr lang="en-GB"/>
          </a:p>
        </p:txBody>
      </p:sp>
    </p:spTree>
    <p:extLst>
      <p:ext uri="{BB962C8B-B14F-4D97-AF65-F5344CB8AC3E}">
        <p14:creationId xmlns:p14="http://schemas.microsoft.com/office/powerpoint/2010/main" val="2240876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9F19F4D-B0C6-4F72-AC63-C18BE9054B5D}" type="datetime1">
              <a:rPr lang="en-GB" smtClean="0"/>
              <a:t>07/06/2018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1FE727-8907-4D02-85B3-C834F1979C54}" type="slidenum">
              <a:rPr lang="en-GB" smtClean="0"/>
              <a:t>‹#›</a:t>
            </a:fld>
            <a:endParaRPr lang="en-GB"/>
          </a:p>
        </p:txBody>
      </p:sp>
    </p:spTree>
    <p:extLst>
      <p:ext uri="{BB962C8B-B14F-4D97-AF65-F5344CB8AC3E}">
        <p14:creationId xmlns:p14="http://schemas.microsoft.com/office/powerpoint/2010/main" val="2655903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76C88F5-C888-49D4-A4D5-3CC979BB78D2}" type="datetime1">
              <a:rPr lang="en-GB" smtClean="0"/>
              <a:t>07/06/2018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1FE727-8907-4D02-85B3-C834F1979C54}" type="slidenum">
              <a:rPr lang="en-GB" smtClean="0"/>
              <a:t>‹#›</a:t>
            </a:fld>
            <a:endParaRPr lang="en-GB"/>
          </a:p>
        </p:txBody>
      </p:sp>
    </p:spTree>
    <p:extLst>
      <p:ext uri="{BB962C8B-B14F-4D97-AF65-F5344CB8AC3E}">
        <p14:creationId xmlns:p14="http://schemas.microsoft.com/office/powerpoint/2010/main" val="2063918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0BBCE77-BCC4-46E8-882E-0EA282365997}" type="datetime1">
              <a:rPr lang="en-GB" smtClean="0"/>
              <a:t>07/06/2018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1FE727-8907-4D02-85B3-C834F1979C54}" type="slidenum">
              <a:rPr lang="en-GB" smtClean="0"/>
              <a:t>‹#›</a:t>
            </a:fld>
            <a:endParaRPr lang="en-GB"/>
          </a:p>
        </p:txBody>
      </p:sp>
    </p:spTree>
    <p:extLst>
      <p:ext uri="{BB962C8B-B14F-4D97-AF65-F5344CB8AC3E}">
        <p14:creationId xmlns:p14="http://schemas.microsoft.com/office/powerpoint/2010/main" val="1834717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FE727-8907-4D02-85B3-C834F1979C54}" type="slidenum">
              <a:rPr lang="en-GB" smtClean="0"/>
              <a:t>‹#›</a:t>
            </a:fld>
            <a:endParaRPr lang="en-GB"/>
          </a:p>
        </p:txBody>
      </p:sp>
      <p:pic>
        <p:nvPicPr>
          <p:cNvPr id="7" name="Picture 6"/>
          <p:cNvPicPr/>
          <p:nvPr/>
        </p:nvPicPr>
        <p:blipFill>
          <a:blip r:embed="rId13" cstate="print">
            <a:extLst>
              <a:ext uri="{28A0092B-C50C-407E-A947-70E740481C1C}">
                <a14:useLocalDpi xmlns:a14="http://schemas.microsoft.com/office/drawing/2010/main" val="0"/>
              </a:ext>
            </a:extLst>
          </a:blip>
          <a:stretch>
            <a:fillRect/>
          </a:stretch>
        </p:blipFill>
        <p:spPr>
          <a:xfrm>
            <a:off x="135796" y="104140"/>
            <a:ext cx="2059940" cy="819785"/>
          </a:xfrm>
          <a:prstGeom prst="rect">
            <a:avLst/>
          </a:prstGeom>
        </p:spPr>
      </p:pic>
    </p:spTree>
    <p:extLst>
      <p:ext uri="{BB962C8B-B14F-4D97-AF65-F5344CB8AC3E}">
        <p14:creationId xmlns:p14="http://schemas.microsoft.com/office/powerpoint/2010/main" val="2371739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heena.johnson@mbs.ac.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sites.manchester.ac.uk/ahp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sites.manchester.ac.uk/ahpd/"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ites.manchester.ac.uk/ahpd/"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hyperlink" Target="mailto:Sheena.johnson@mbs.ac.u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hse.gov.uk/research/rrpdf/rr1104.pdf"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268760"/>
            <a:ext cx="7772400" cy="1470025"/>
          </a:xfrm>
        </p:spPr>
        <p:txBody>
          <a:bodyPr>
            <a:normAutofit fontScale="90000"/>
          </a:bodyPr>
          <a:lstStyle/>
          <a:p>
            <a:r>
              <a:rPr lang="en-US" b="1" dirty="0" smtClean="0"/>
              <a:t>Age, health and professional drivers’ network</a:t>
            </a:r>
            <a:r>
              <a:rPr lang="en-GB" dirty="0"/>
              <a:t/>
            </a:r>
            <a:br>
              <a:rPr lang="en-GB" dirty="0"/>
            </a:br>
            <a:endParaRPr lang="en-GB" dirty="0"/>
          </a:p>
        </p:txBody>
      </p:sp>
      <p:sp>
        <p:nvSpPr>
          <p:cNvPr id="3" name="Subtitle 2"/>
          <p:cNvSpPr>
            <a:spLocks noGrp="1"/>
          </p:cNvSpPr>
          <p:nvPr>
            <p:ph type="subTitle" idx="1"/>
          </p:nvPr>
        </p:nvSpPr>
        <p:spPr>
          <a:xfrm>
            <a:off x="467544" y="4941168"/>
            <a:ext cx="8280920" cy="1656184"/>
          </a:xfrm>
        </p:spPr>
        <p:txBody>
          <a:bodyPr>
            <a:normAutofit lnSpcReduction="10000"/>
          </a:bodyPr>
          <a:lstStyle/>
          <a:p>
            <a:r>
              <a:rPr lang="en-GB" sz="2400" dirty="0"/>
              <a:t>Dr Sheena </a:t>
            </a:r>
            <a:r>
              <a:rPr lang="en-GB" sz="2400" dirty="0" smtClean="0"/>
              <a:t>Johnson        </a:t>
            </a:r>
            <a:r>
              <a:rPr lang="en-GB" sz="2400" dirty="0" smtClean="0">
                <a:hlinkClick r:id="rId3"/>
              </a:rPr>
              <a:t>Sheena.johnson</a:t>
            </a:r>
            <a:r>
              <a:rPr lang="en-GB" sz="2400" dirty="0">
                <a:hlinkClick r:id="rId3"/>
              </a:rPr>
              <a:t>@</a:t>
            </a:r>
            <a:r>
              <a:rPr lang="en-GB" sz="2400" dirty="0" smtClean="0">
                <a:hlinkClick r:id="rId3"/>
              </a:rPr>
              <a:t>manchester.ac.uk</a:t>
            </a:r>
            <a:r>
              <a:rPr lang="en-GB" sz="2400" dirty="0" smtClean="0"/>
              <a:t> </a:t>
            </a:r>
            <a:endParaRPr lang="en-GB" sz="2400" dirty="0"/>
          </a:p>
          <a:p>
            <a:r>
              <a:rPr lang="en-GB" sz="2400" dirty="0" smtClean="0"/>
              <a:t>Dr Lynn Holdsworth     </a:t>
            </a:r>
            <a:r>
              <a:rPr lang="en-GB" sz="2400" dirty="0" smtClean="0">
                <a:hlinkClick r:id="rId3"/>
              </a:rPr>
              <a:t>Lynn.holdsworth@manchester.ac.uk</a:t>
            </a:r>
            <a:r>
              <a:rPr lang="en-GB" sz="2400" dirty="0" smtClean="0"/>
              <a:t> </a:t>
            </a:r>
          </a:p>
          <a:p>
            <a:endParaRPr lang="en-GB" sz="2400" dirty="0" smtClean="0"/>
          </a:p>
          <a:p>
            <a:r>
              <a:rPr lang="en-GB" sz="2400" dirty="0" smtClean="0"/>
              <a:t>Website: </a:t>
            </a:r>
            <a:r>
              <a:rPr lang="en-US" sz="2400" i="1" dirty="0">
                <a:hlinkClick r:id="rId4"/>
              </a:rPr>
              <a:t>https://sites.manchester.ac.uk/ahpd/</a:t>
            </a:r>
            <a:r>
              <a:rPr lang="en-US" sz="2400" i="1" dirty="0"/>
              <a:t> </a:t>
            </a:r>
          </a:p>
          <a:p>
            <a:endParaRPr lang="en-GB" dirty="0"/>
          </a:p>
        </p:txBody>
      </p:sp>
      <p:sp>
        <p:nvSpPr>
          <p:cNvPr id="4" name="Slide Number Placeholder 3"/>
          <p:cNvSpPr>
            <a:spLocks noGrp="1"/>
          </p:cNvSpPr>
          <p:nvPr>
            <p:ph type="sldNum" sz="quarter" idx="12"/>
          </p:nvPr>
        </p:nvSpPr>
        <p:spPr/>
        <p:txBody>
          <a:bodyPr/>
          <a:lstStyle/>
          <a:p>
            <a:fld id="{9C1FE727-8907-4D02-85B3-C834F1979C54}" type="slidenum">
              <a:rPr lang="en-GB" smtClean="0"/>
              <a:t>1</a:t>
            </a:fld>
            <a:endParaRPr lang="en-GB" dirty="0"/>
          </a:p>
        </p:txBody>
      </p:sp>
      <p:pic>
        <p:nvPicPr>
          <p:cNvPr id="7" name="Picture 6"/>
          <p:cNvPicPr>
            <a:picLocks noChangeAspect="1"/>
          </p:cNvPicPr>
          <p:nvPr/>
        </p:nvPicPr>
        <p:blipFill>
          <a:blip r:embed="rId5"/>
          <a:stretch>
            <a:fillRect/>
          </a:stretch>
        </p:blipFill>
        <p:spPr>
          <a:xfrm>
            <a:off x="2699792" y="2348880"/>
            <a:ext cx="3816424" cy="2376264"/>
          </a:xfrm>
          <a:prstGeom prst="rect">
            <a:avLst/>
          </a:prstGeom>
        </p:spPr>
      </p:pic>
    </p:spTree>
    <p:extLst>
      <p:ext uri="{BB962C8B-B14F-4D97-AF65-F5344CB8AC3E}">
        <p14:creationId xmlns:p14="http://schemas.microsoft.com/office/powerpoint/2010/main" val="3354737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91680" y="274638"/>
            <a:ext cx="6995120" cy="1143000"/>
          </a:xfrm>
        </p:spPr>
        <p:txBody>
          <a:bodyPr>
            <a:noAutofit/>
          </a:bodyPr>
          <a:lstStyle/>
          <a:p>
            <a:r>
              <a:rPr lang="en-US" sz="4000" dirty="0"/>
              <a:t>Health and wellbeing</a:t>
            </a:r>
          </a:p>
        </p:txBody>
      </p:sp>
      <p:sp>
        <p:nvSpPr>
          <p:cNvPr id="5" name="Slide Number Placeholder 4"/>
          <p:cNvSpPr>
            <a:spLocks noGrp="1"/>
          </p:cNvSpPr>
          <p:nvPr>
            <p:ph type="sldNum" sz="quarter" idx="12"/>
          </p:nvPr>
        </p:nvSpPr>
        <p:spPr/>
        <p:txBody>
          <a:bodyPr/>
          <a:lstStyle/>
          <a:p>
            <a:fld id="{9C1FE727-8907-4D02-85B3-C834F1979C54}" type="slidenum">
              <a:rPr lang="en-GB" smtClean="0"/>
              <a:t>10</a:t>
            </a:fld>
            <a:endParaRPr lang="en-GB"/>
          </a:p>
        </p:txBody>
      </p:sp>
      <p:sp>
        <p:nvSpPr>
          <p:cNvPr id="2" name="Content Placeholder 1"/>
          <p:cNvSpPr>
            <a:spLocks noGrp="1"/>
          </p:cNvSpPr>
          <p:nvPr>
            <p:ph sz="half" idx="2"/>
          </p:nvPr>
        </p:nvSpPr>
        <p:spPr>
          <a:xfrm>
            <a:off x="4283968" y="1600200"/>
            <a:ext cx="4608512" cy="4853136"/>
          </a:xfrm>
        </p:spPr>
        <p:txBody>
          <a:bodyPr>
            <a:normAutofit fontScale="92500" lnSpcReduction="20000"/>
          </a:bodyPr>
          <a:lstStyle/>
          <a:p>
            <a:r>
              <a:rPr lang="en-GB" i="1" dirty="0"/>
              <a:t>“I don’t get stressed out now like I used to. That’s down to me saying I ain’t pushing myself anymore. When you’re younger, you’ll get pushed and pushed and pushed, and do more and more and more, and as the roads have got busier, it’s got harder. But, I’ve got to a point in my life where when they give me a run, it gets there when it gets there. I ain’t going to kill myself or anybody else to get that load to that place.”</a:t>
            </a:r>
          </a:p>
          <a:p>
            <a:endParaRPr lang="en-US" dirty="0"/>
          </a:p>
        </p:txBody>
      </p:sp>
      <p:pic>
        <p:nvPicPr>
          <p:cNvPr id="8" name="Content Placeholder 12"/>
          <p:cNvPicPr>
            <a:picLocks noGrp="1" noChangeAspect="1"/>
          </p:cNvPicPr>
          <p:nvPr>
            <p:ph sz="half" idx="1"/>
          </p:nvPr>
        </p:nvPicPr>
        <p:blipFill>
          <a:blip r:embed="rId3"/>
          <a:srcRect t="20019" b="20019"/>
          <a:stretch>
            <a:fillRect/>
          </a:stretch>
        </p:blipFill>
        <p:spPr>
          <a:xfrm>
            <a:off x="457201" y="1600200"/>
            <a:ext cx="3754760" cy="4525963"/>
          </a:xfrm>
        </p:spPr>
      </p:pic>
    </p:spTree>
    <p:extLst>
      <p:ext uri="{BB962C8B-B14F-4D97-AF65-F5344CB8AC3E}">
        <p14:creationId xmlns:p14="http://schemas.microsoft.com/office/powerpoint/2010/main" val="228412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74638"/>
            <a:ext cx="7139136" cy="1143000"/>
          </a:xfrm>
        </p:spPr>
        <p:txBody>
          <a:bodyPr>
            <a:normAutofit fontScale="90000"/>
          </a:bodyPr>
          <a:lstStyle/>
          <a:p>
            <a:r>
              <a:rPr lang="en-US" dirty="0" smtClean="0"/>
              <a:t>Working environment and technology</a:t>
            </a:r>
            <a:endParaRPr lang="en-US" dirty="0"/>
          </a:p>
        </p:txBody>
      </p:sp>
      <p:pic>
        <p:nvPicPr>
          <p:cNvPr id="6" name="Content Placeholder 5"/>
          <p:cNvPicPr>
            <a:picLocks noGrp="1" noChangeAspect="1"/>
          </p:cNvPicPr>
          <p:nvPr>
            <p:ph sz="half" idx="1"/>
          </p:nvPr>
        </p:nvPicPr>
        <p:blipFill>
          <a:blip r:embed="rId3"/>
          <a:srcRect l="20256" r="20256"/>
          <a:stretch>
            <a:fillRect/>
          </a:stretch>
        </p:blipFill>
        <p:spPr>
          <a:xfrm>
            <a:off x="457200" y="1600200"/>
            <a:ext cx="3466728" cy="4525963"/>
          </a:xfrm>
        </p:spPr>
      </p:pic>
      <p:sp>
        <p:nvSpPr>
          <p:cNvPr id="4" name="Content Placeholder 3"/>
          <p:cNvSpPr>
            <a:spLocks noGrp="1"/>
          </p:cNvSpPr>
          <p:nvPr>
            <p:ph sz="half" idx="2"/>
          </p:nvPr>
        </p:nvSpPr>
        <p:spPr>
          <a:xfrm>
            <a:off x="4211960" y="1600200"/>
            <a:ext cx="4474840" cy="4525963"/>
          </a:xfrm>
        </p:spPr>
        <p:txBody>
          <a:bodyPr/>
          <a:lstStyle/>
          <a:p>
            <a:pPr marL="0" indent="0">
              <a:buNone/>
            </a:pPr>
            <a:endParaRPr lang="en-GB" dirty="0" smtClean="0"/>
          </a:p>
          <a:p>
            <a:pPr marL="0" indent="0">
              <a:buNone/>
            </a:pPr>
            <a:r>
              <a:rPr lang="en-GB" i="1" dirty="0" smtClean="0"/>
              <a:t>“</a:t>
            </a:r>
            <a:r>
              <a:rPr lang="en-GB" i="1" dirty="0"/>
              <a:t>You’ve nothing to do, not even changing gear because it does it for you. You become like in a tunnel vision. It’s harder into the early hours of the morning.</a:t>
            </a:r>
            <a:r>
              <a:rPr lang="en-GB" dirty="0"/>
              <a:t>”</a:t>
            </a:r>
          </a:p>
          <a:p>
            <a:pPr marL="0" indent="0">
              <a:buNone/>
            </a:pPr>
            <a:endParaRPr lang="en-US" dirty="0"/>
          </a:p>
        </p:txBody>
      </p:sp>
      <p:sp>
        <p:nvSpPr>
          <p:cNvPr id="5" name="Slide Number Placeholder 4"/>
          <p:cNvSpPr>
            <a:spLocks noGrp="1"/>
          </p:cNvSpPr>
          <p:nvPr>
            <p:ph type="sldNum" sz="quarter" idx="12"/>
          </p:nvPr>
        </p:nvSpPr>
        <p:spPr/>
        <p:txBody>
          <a:bodyPr/>
          <a:lstStyle/>
          <a:p>
            <a:fld id="{9C1FE727-8907-4D02-85B3-C834F1979C54}" type="slidenum">
              <a:rPr lang="en-GB" smtClean="0"/>
              <a:t>11</a:t>
            </a:fld>
            <a:endParaRPr lang="en-GB"/>
          </a:p>
        </p:txBody>
      </p:sp>
    </p:spTree>
    <p:extLst>
      <p:ext uri="{BB962C8B-B14F-4D97-AF65-F5344CB8AC3E}">
        <p14:creationId xmlns:p14="http://schemas.microsoft.com/office/powerpoint/2010/main" val="2017085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74638"/>
            <a:ext cx="7139136" cy="1143000"/>
          </a:xfrm>
        </p:spPr>
        <p:txBody>
          <a:bodyPr>
            <a:normAutofit fontScale="90000"/>
          </a:bodyPr>
          <a:lstStyle/>
          <a:p>
            <a:r>
              <a:rPr lang="en-US" dirty="0" smtClean="0"/>
              <a:t>Working environment and technology</a:t>
            </a:r>
            <a:endParaRPr lang="en-US" dirty="0"/>
          </a:p>
        </p:txBody>
      </p:sp>
      <p:pic>
        <p:nvPicPr>
          <p:cNvPr id="6" name="Content Placeholder 5"/>
          <p:cNvPicPr>
            <a:picLocks noGrp="1" noChangeAspect="1"/>
          </p:cNvPicPr>
          <p:nvPr>
            <p:ph sz="half" idx="1"/>
          </p:nvPr>
        </p:nvPicPr>
        <p:blipFill>
          <a:blip r:embed="rId3"/>
          <a:srcRect l="20256" r="20256"/>
          <a:stretch>
            <a:fillRect/>
          </a:stretch>
        </p:blipFill>
        <p:spPr>
          <a:xfrm>
            <a:off x="457200" y="1600200"/>
            <a:ext cx="3466728" cy="4525963"/>
          </a:xfrm>
        </p:spPr>
      </p:pic>
      <p:sp>
        <p:nvSpPr>
          <p:cNvPr id="4" name="Content Placeholder 3"/>
          <p:cNvSpPr>
            <a:spLocks noGrp="1"/>
          </p:cNvSpPr>
          <p:nvPr>
            <p:ph sz="half" idx="2"/>
          </p:nvPr>
        </p:nvSpPr>
        <p:spPr>
          <a:xfrm>
            <a:off x="4067944" y="1600200"/>
            <a:ext cx="4752528" cy="4925144"/>
          </a:xfrm>
        </p:spPr>
        <p:txBody>
          <a:bodyPr>
            <a:normAutofit fontScale="92500" lnSpcReduction="10000"/>
          </a:bodyPr>
          <a:lstStyle/>
          <a:p>
            <a:pPr marL="0" indent="0">
              <a:buNone/>
            </a:pPr>
            <a:r>
              <a:rPr lang="en-GB" i="1" dirty="0"/>
              <a:t>“Fifteen to twenty years ago there wasn’t the technology and the vehicles were a lot more manual. There’s a lot less to do to drive the vehicles now. They almost drive themselves. This is a good thing, and power steering takes a lot off you.</a:t>
            </a:r>
            <a:r>
              <a:rPr lang="en-GB" i="1" dirty="0" smtClean="0"/>
              <a:t>”</a:t>
            </a:r>
          </a:p>
          <a:p>
            <a:pPr marL="0" indent="0">
              <a:buNone/>
            </a:pPr>
            <a:endParaRPr lang="en-GB" i="1" dirty="0" smtClean="0"/>
          </a:p>
          <a:p>
            <a:pPr marL="0" indent="0">
              <a:buNone/>
            </a:pPr>
            <a:r>
              <a:rPr lang="en-GB" i="1" dirty="0"/>
              <a:t>“There’s a lot of mental stuff with driving because you’ve got all the technology in the cab.” </a:t>
            </a:r>
            <a:endParaRPr lang="en-GB" i="1" dirty="0" smtClean="0"/>
          </a:p>
          <a:p>
            <a:endParaRPr lang="en-US" dirty="0"/>
          </a:p>
        </p:txBody>
      </p:sp>
      <p:sp>
        <p:nvSpPr>
          <p:cNvPr id="5" name="Slide Number Placeholder 4"/>
          <p:cNvSpPr>
            <a:spLocks noGrp="1"/>
          </p:cNvSpPr>
          <p:nvPr>
            <p:ph type="sldNum" sz="quarter" idx="12"/>
          </p:nvPr>
        </p:nvSpPr>
        <p:spPr/>
        <p:txBody>
          <a:bodyPr/>
          <a:lstStyle/>
          <a:p>
            <a:fld id="{9C1FE727-8907-4D02-85B3-C834F1979C54}" type="slidenum">
              <a:rPr lang="en-GB" smtClean="0"/>
              <a:t>12</a:t>
            </a:fld>
            <a:endParaRPr lang="en-GB"/>
          </a:p>
        </p:txBody>
      </p:sp>
    </p:spTree>
    <p:extLst>
      <p:ext uri="{BB962C8B-B14F-4D97-AF65-F5344CB8AC3E}">
        <p14:creationId xmlns:p14="http://schemas.microsoft.com/office/powerpoint/2010/main" val="3266010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Retirement</a:t>
            </a:r>
            <a:endParaRPr lang="en-US" dirty="0"/>
          </a:p>
        </p:txBody>
      </p:sp>
      <p:pic>
        <p:nvPicPr>
          <p:cNvPr id="6" name="Content Placeholder 5"/>
          <p:cNvPicPr>
            <a:picLocks noGrp="1" noChangeAspect="1"/>
          </p:cNvPicPr>
          <p:nvPr>
            <p:ph sz="half" idx="1"/>
          </p:nvPr>
        </p:nvPicPr>
        <p:blipFill>
          <a:blip r:embed="rId3"/>
          <a:srcRect l="25003" r="25003"/>
          <a:stretch>
            <a:fillRect/>
          </a:stretch>
        </p:blipFill>
        <p:spPr>
          <a:xfrm>
            <a:off x="457201" y="1600200"/>
            <a:ext cx="2962672" cy="4525963"/>
          </a:xfrm>
        </p:spPr>
      </p:pic>
      <p:sp>
        <p:nvSpPr>
          <p:cNvPr id="4" name="Content Placeholder 3"/>
          <p:cNvSpPr>
            <a:spLocks noGrp="1"/>
          </p:cNvSpPr>
          <p:nvPr>
            <p:ph sz="half" idx="2"/>
          </p:nvPr>
        </p:nvSpPr>
        <p:spPr>
          <a:xfrm>
            <a:off x="3635896" y="1268760"/>
            <a:ext cx="5256584" cy="5112568"/>
          </a:xfrm>
        </p:spPr>
        <p:txBody>
          <a:bodyPr>
            <a:normAutofit fontScale="77500" lnSpcReduction="20000"/>
          </a:bodyPr>
          <a:lstStyle/>
          <a:p>
            <a:pPr marL="0" indent="0">
              <a:buNone/>
            </a:pPr>
            <a:endParaRPr lang="en-US" i="1" dirty="0" smtClean="0"/>
          </a:p>
          <a:p>
            <a:pPr marL="0" indent="0">
              <a:buNone/>
            </a:pPr>
            <a:r>
              <a:rPr lang="en-US" i="1" dirty="0" smtClean="0"/>
              <a:t>“</a:t>
            </a:r>
            <a:r>
              <a:rPr lang="en-US" i="1" dirty="0"/>
              <a:t>Drivers were saying they were planning to retire, but now they’re thinking about going on a little bit further, because of government and changes. They work to make ends meet (everyone would like to retire at sixty-five, seventy). Some drivers are a lot older seventy- two, seventy-four. They plod along, they come in, part-time work...they fill the gap, but I think if life was different for them, prior to them reaching that age, they wouldn’t have worked it. They wouldn’t be working now. It’s just they’ve got to make ends meet, you know. Their pensions or their retirement programme or planning didn’t meet their needs. So they just keep on going until they basically stop." </a:t>
            </a:r>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9C1FE727-8907-4D02-85B3-C834F1979C54}" type="slidenum">
              <a:rPr lang="en-GB" smtClean="0"/>
              <a:t>13</a:t>
            </a:fld>
            <a:endParaRPr lang="en-GB"/>
          </a:p>
        </p:txBody>
      </p:sp>
    </p:spTree>
    <p:extLst>
      <p:ext uri="{BB962C8B-B14F-4D97-AF65-F5344CB8AC3E}">
        <p14:creationId xmlns:p14="http://schemas.microsoft.com/office/powerpoint/2010/main" val="1046974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Retirement</a:t>
            </a:r>
            <a:endParaRPr lang="en-US" dirty="0"/>
          </a:p>
        </p:txBody>
      </p:sp>
      <p:sp>
        <p:nvSpPr>
          <p:cNvPr id="4" name="Content Placeholder 3"/>
          <p:cNvSpPr>
            <a:spLocks noGrp="1"/>
          </p:cNvSpPr>
          <p:nvPr>
            <p:ph sz="half" idx="2"/>
          </p:nvPr>
        </p:nvSpPr>
        <p:spPr>
          <a:xfrm>
            <a:off x="3995936" y="1600200"/>
            <a:ext cx="4690864" cy="4853136"/>
          </a:xfrm>
        </p:spPr>
        <p:txBody>
          <a:bodyPr>
            <a:normAutofit fontScale="85000" lnSpcReduction="10000"/>
          </a:bodyPr>
          <a:lstStyle/>
          <a:p>
            <a:pPr marL="0" indent="0">
              <a:buNone/>
            </a:pPr>
            <a:r>
              <a:rPr lang="en-GB" i="1" dirty="0"/>
              <a:t>“If driving is all you know – all you can do – you continue working – you live with the health issues.</a:t>
            </a:r>
            <a:r>
              <a:rPr lang="en-GB" i="1" dirty="0" smtClean="0"/>
              <a:t>”</a:t>
            </a:r>
          </a:p>
          <a:p>
            <a:pPr marL="0" indent="0">
              <a:buNone/>
            </a:pPr>
            <a:endParaRPr lang="en-GB" dirty="0"/>
          </a:p>
          <a:p>
            <a:pPr marL="0" indent="0">
              <a:buNone/>
            </a:pPr>
            <a:r>
              <a:rPr lang="en-GB" i="1" dirty="0"/>
              <a:t>"If I feel the way I do now I wouldn’t be retiring when I have to. You don’t have to really retire here....If I feel as fit and as healthy as I do...I’m not saying I’ll be a hundred per cent, but I’d still like to carry on with it, to be honest... I’d be quite happy to keep working as long as I was fit and healthy to do stuff." </a:t>
            </a:r>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9C1FE727-8907-4D02-85B3-C834F1979C54}" type="slidenum">
              <a:rPr lang="en-GB" smtClean="0"/>
              <a:t>14</a:t>
            </a:fld>
            <a:endParaRPr lang="en-GB"/>
          </a:p>
        </p:txBody>
      </p:sp>
      <p:pic>
        <p:nvPicPr>
          <p:cNvPr id="6" name="Content Placeholder 5"/>
          <p:cNvPicPr>
            <a:picLocks noGrp="1" noChangeAspect="1"/>
          </p:cNvPicPr>
          <p:nvPr>
            <p:ph sz="half" idx="1"/>
          </p:nvPr>
        </p:nvPicPr>
        <p:blipFill>
          <a:blip r:embed="rId3"/>
          <a:srcRect l="25003" r="25003"/>
          <a:stretch>
            <a:fillRect/>
          </a:stretch>
        </p:blipFill>
        <p:spPr>
          <a:xfrm>
            <a:off x="457200" y="1600200"/>
            <a:ext cx="3394075" cy="4525963"/>
          </a:xfrm>
        </p:spPr>
      </p:pic>
    </p:spTree>
    <p:extLst>
      <p:ext uri="{BB962C8B-B14F-4D97-AF65-F5344CB8AC3E}">
        <p14:creationId xmlns:p14="http://schemas.microsoft.com/office/powerpoint/2010/main" val="1790320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274638"/>
            <a:ext cx="6347048" cy="922114"/>
          </a:xfrm>
        </p:spPr>
        <p:txBody>
          <a:bodyPr>
            <a:normAutofit fontScale="90000"/>
          </a:bodyPr>
          <a:lstStyle/>
          <a:p>
            <a:r>
              <a:rPr lang="en-US" dirty="0" smtClean="0"/>
              <a:t>What are companies doing?</a:t>
            </a:r>
            <a:endParaRPr lang="en-US" dirty="0"/>
          </a:p>
        </p:txBody>
      </p:sp>
      <p:sp>
        <p:nvSpPr>
          <p:cNvPr id="6" name="Text Placeholder 5"/>
          <p:cNvSpPr>
            <a:spLocks noGrp="1"/>
          </p:cNvSpPr>
          <p:nvPr>
            <p:ph type="body" idx="1"/>
          </p:nvPr>
        </p:nvSpPr>
        <p:spPr>
          <a:xfrm>
            <a:off x="457200" y="1124745"/>
            <a:ext cx="4040188" cy="432048"/>
          </a:xfrm>
        </p:spPr>
        <p:txBody>
          <a:bodyPr>
            <a:normAutofit lnSpcReduction="10000"/>
          </a:bodyPr>
          <a:lstStyle/>
          <a:p>
            <a:r>
              <a:rPr lang="en-US" dirty="0" smtClean="0"/>
              <a:t>Good practices</a:t>
            </a:r>
            <a:endParaRPr lang="en-US" dirty="0"/>
          </a:p>
        </p:txBody>
      </p:sp>
      <p:sp>
        <p:nvSpPr>
          <p:cNvPr id="3" name="Content Placeholder 2"/>
          <p:cNvSpPr>
            <a:spLocks noGrp="1"/>
          </p:cNvSpPr>
          <p:nvPr>
            <p:ph sz="half" idx="2"/>
          </p:nvPr>
        </p:nvSpPr>
        <p:spPr>
          <a:xfrm>
            <a:off x="457200" y="1556792"/>
            <a:ext cx="4618856" cy="4896544"/>
          </a:xfrm>
        </p:spPr>
        <p:txBody>
          <a:bodyPr>
            <a:normAutofit fontScale="92500" lnSpcReduction="10000"/>
          </a:bodyPr>
          <a:lstStyle/>
          <a:p>
            <a:r>
              <a:rPr lang="en-US" dirty="0" smtClean="0"/>
              <a:t>Plan work to build in extra time for deliveries</a:t>
            </a:r>
          </a:p>
          <a:p>
            <a:r>
              <a:rPr lang="en-US" dirty="0" smtClean="0"/>
              <a:t>Ensure equipment works well</a:t>
            </a:r>
          </a:p>
          <a:p>
            <a:r>
              <a:rPr lang="en-US" dirty="0" smtClean="0"/>
              <a:t>Provide training in lifting and moving objects</a:t>
            </a:r>
          </a:p>
          <a:p>
            <a:r>
              <a:rPr lang="en-US" dirty="0" smtClean="0"/>
              <a:t>Use relatively new vehicles with better design features</a:t>
            </a:r>
          </a:p>
          <a:p>
            <a:r>
              <a:rPr lang="en-US" dirty="0" smtClean="0"/>
              <a:t>Provide more driver training for drivers less comfortable with technology </a:t>
            </a:r>
          </a:p>
          <a:p>
            <a:r>
              <a:rPr lang="en-US" dirty="0" smtClean="0"/>
              <a:t>Adapt equipment to meet health needs</a:t>
            </a:r>
          </a:p>
          <a:p>
            <a:r>
              <a:rPr lang="en-US" dirty="0"/>
              <a:t>Provide access to healthy (hot if possible)  food</a:t>
            </a:r>
          </a:p>
          <a:p>
            <a:endParaRPr lang="en-US" dirty="0" smtClean="0"/>
          </a:p>
          <a:p>
            <a:endParaRPr lang="en-US" dirty="0" smtClean="0"/>
          </a:p>
          <a:p>
            <a:endParaRPr lang="en-US" dirty="0" smtClean="0"/>
          </a:p>
          <a:p>
            <a:endParaRPr lang="en-US" dirty="0" smtClean="0"/>
          </a:p>
          <a:p>
            <a:endParaRPr lang="en-US" dirty="0" smtClean="0"/>
          </a:p>
        </p:txBody>
      </p:sp>
      <p:sp>
        <p:nvSpPr>
          <p:cNvPr id="7" name="Text Placeholder 6"/>
          <p:cNvSpPr>
            <a:spLocks noGrp="1"/>
          </p:cNvSpPr>
          <p:nvPr>
            <p:ph type="body" sz="quarter" idx="3"/>
          </p:nvPr>
        </p:nvSpPr>
        <p:spPr>
          <a:xfrm>
            <a:off x="5220072" y="1196753"/>
            <a:ext cx="3466728" cy="432048"/>
          </a:xfrm>
        </p:spPr>
        <p:txBody>
          <a:bodyPr>
            <a:normAutofit lnSpcReduction="10000"/>
          </a:bodyPr>
          <a:lstStyle/>
          <a:p>
            <a:r>
              <a:rPr lang="en-US" dirty="0" smtClean="0"/>
              <a:t>Bad practices</a:t>
            </a:r>
            <a:endParaRPr lang="en-US" dirty="0"/>
          </a:p>
        </p:txBody>
      </p:sp>
      <p:sp>
        <p:nvSpPr>
          <p:cNvPr id="8" name="Content Placeholder 7"/>
          <p:cNvSpPr>
            <a:spLocks noGrp="1"/>
          </p:cNvSpPr>
          <p:nvPr>
            <p:ph sz="quarter" idx="4"/>
          </p:nvPr>
        </p:nvSpPr>
        <p:spPr>
          <a:xfrm>
            <a:off x="5148064" y="1628800"/>
            <a:ext cx="3538736" cy="4896544"/>
          </a:xfrm>
        </p:spPr>
        <p:txBody>
          <a:bodyPr>
            <a:normAutofit/>
          </a:bodyPr>
          <a:lstStyle/>
          <a:p>
            <a:r>
              <a:rPr lang="en-US" dirty="0" smtClean="0"/>
              <a:t>Pushing </a:t>
            </a:r>
            <a:r>
              <a:rPr lang="en-US" dirty="0"/>
              <a:t>drivers to deliver within specific time </a:t>
            </a:r>
            <a:r>
              <a:rPr lang="en-US" dirty="0" smtClean="0"/>
              <a:t>windows</a:t>
            </a:r>
          </a:p>
          <a:p>
            <a:r>
              <a:rPr lang="en-US" dirty="0" smtClean="0"/>
              <a:t>Constant time pressures</a:t>
            </a:r>
          </a:p>
          <a:p>
            <a:r>
              <a:rPr lang="en-US" dirty="0" smtClean="0"/>
              <a:t>Drivers working 70-80 hours per week</a:t>
            </a:r>
          </a:p>
          <a:p>
            <a:r>
              <a:rPr lang="en-US" dirty="0" smtClean="0"/>
              <a:t>Shift patterns that are too demanding</a:t>
            </a:r>
          </a:p>
          <a:p>
            <a:r>
              <a:rPr lang="en-US" dirty="0" smtClean="0"/>
              <a:t>Resistant to flexible working</a:t>
            </a:r>
          </a:p>
          <a:p>
            <a:endParaRPr lang="en-US" dirty="0"/>
          </a:p>
        </p:txBody>
      </p:sp>
      <p:sp>
        <p:nvSpPr>
          <p:cNvPr id="5" name="Slide Number Placeholder 4"/>
          <p:cNvSpPr>
            <a:spLocks noGrp="1"/>
          </p:cNvSpPr>
          <p:nvPr>
            <p:ph type="sldNum" sz="quarter" idx="12"/>
          </p:nvPr>
        </p:nvSpPr>
        <p:spPr/>
        <p:txBody>
          <a:bodyPr/>
          <a:lstStyle/>
          <a:p>
            <a:fld id="{9C1FE727-8907-4D02-85B3-C834F1979C54}" type="slidenum">
              <a:rPr lang="en-GB" smtClean="0"/>
              <a:t>15</a:t>
            </a:fld>
            <a:endParaRPr lang="en-GB" dirty="0"/>
          </a:p>
        </p:txBody>
      </p:sp>
    </p:spTree>
    <p:extLst>
      <p:ext uri="{BB962C8B-B14F-4D97-AF65-F5344CB8AC3E}">
        <p14:creationId xmlns:p14="http://schemas.microsoft.com/office/powerpoint/2010/main" val="526999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274638"/>
            <a:ext cx="6347048" cy="778098"/>
          </a:xfrm>
        </p:spPr>
        <p:txBody>
          <a:bodyPr>
            <a:normAutofit fontScale="90000"/>
          </a:bodyPr>
          <a:lstStyle/>
          <a:p>
            <a:r>
              <a:rPr lang="en-US" dirty="0" smtClean="0"/>
              <a:t>What are companies doing?</a:t>
            </a:r>
            <a:endParaRPr lang="en-US" dirty="0"/>
          </a:p>
        </p:txBody>
      </p:sp>
      <p:sp>
        <p:nvSpPr>
          <p:cNvPr id="4" name="Text Placeholder 3"/>
          <p:cNvSpPr>
            <a:spLocks noGrp="1"/>
          </p:cNvSpPr>
          <p:nvPr>
            <p:ph type="body" idx="1"/>
          </p:nvPr>
        </p:nvSpPr>
        <p:spPr>
          <a:xfrm>
            <a:off x="457200" y="1268761"/>
            <a:ext cx="4040188" cy="432047"/>
          </a:xfrm>
        </p:spPr>
        <p:txBody>
          <a:bodyPr>
            <a:normAutofit lnSpcReduction="10000"/>
          </a:bodyPr>
          <a:lstStyle/>
          <a:p>
            <a:r>
              <a:rPr lang="en-US" dirty="0" smtClean="0"/>
              <a:t>Good practices</a:t>
            </a:r>
            <a:endParaRPr lang="en-US" dirty="0"/>
          </a:p>
        </p:txBody>
      </p:sp>
      <p:sp>
        <p:nvSpPr>
          <p:cNvPr id="6" name="Content Placeholder 5"/>
          <p:cNvSpPr>
            <a:spLocks noGrp="1"/>
          </p:cNvSpPr>
          <p:nvPr>
            <p:ph sz="half" idx="2"/>
          </p:nvPr>
        </p:nvSpPr>
        <p:spPr>
          <a:xfrm>
            <a:off x="457200" y="1844824"/>
            <a:ext cx="4474840" cy="4608512"/>
          </a:xfrm>
        </p:spPr>
        <p:txBody>
          <a:bodyPr>
            <a:normAutofit fontScale="92500" lnSpcReduction="20000"/>
          </a:bodyPr>
          <a:lstStyle/>
          <a:p>
            <a:r>
              <a:rPr lang="en-US" dirty="0"/>
              <a:t>Encourage physical work activity (within capabilities)</a:t>
            </a:r>
          </a:p>
          <a:p>
            <a:r>
              <a:rPr lang="en-US" dirty="0" smtClean="0"/>
              <a:t>Promote health and exercise information</a:t>
            </a:r>
          </a:p>
          <a:p>
            <a:r>
              <a:rPr lang="en-US" dirty="0" smtClean="0"/>
              <a:t>Provide a ‘toolkit’ of in-cab exercises</a:t>
            </a:r>
          </a:p>
          <a:p>
            <a:r>
              <a:rPr lang="en-US" dirty="0" smtClean="0"/>
              <a:t>Monitor drivers’ health (especially night workers)</a:t>
            </a:r>
          </a:p>
          <a:p>
            <a:r>
              <a:rPr lang="en-US" dirty="0" smtClean="0"/>
              <a:t>Introduce a ‘know your numbers’ clinic</a:t>
            </a:r>
          </a:p>
          <a:p>
            <a:r>
              <a:rPr lang="en-US" dirty="0" smtClean="0"/>
              <a:t>‘Open door’ policy to discuss health issues</a:t>
            </a:r>
          </a:p>
          <a:p>
            <a:r>
              <a:rPr lang="en-US" dirty="0" smtClean="0"/>
              <a:t>Encourage occupational health referrals by driver trainers</a:t>
            </a:r>
          </a:p>
        </p:txBody>
      </p:sp>
      <p:sp>
        <p:nvSpPr>
          <p:cNvPr id="7" name="Text Placeholder 6"/>
          <p:cNvSpPr>
            <a:spLocks noGrp="1"/>
          </p:cNvSpPr>
          <p:nvPr>
            <p:ph type="body" sz="quarter" idx="3"/>
          </p:nvPr>
        </p:nvSpPr>
        <p:spPr>
          <a:xfrm>
            <a:off x="4645025" y="1268761"/>
            <a:ext cx="4041775" cy="432047"/>
          </a:xfrm>
        </p:spPr>
        <p:txBody>
          <a:bodyPr>
            <a:normAutofit lnSpcReduction="10000"/>
          </a:bodyPr>
          <a:lstStyle/>
          <a:p>
            <a:r>
              <a:rPr lang="en-US" dirty="0" smtClean="0"/>
              <a:t>Bad practices</a:t>
            </a:r>
            <a:endParaRPr lang="en-US" dirty="0"/>
          </a:p>
        </p:txBody>
      </p:sp>
      <p:sp>
        <p:nvSpPr>
          <p:cNvPr id="8" name="Content Placeholder 7"/>
          <p:cNvSpPr>
            <a:spLocks noGrp="1"/>
          </p:cNvSpPr>
          <p:nvPr>
            <p:ph sz="quarter" idx="4"/>
          </p:nvPr>
        </p:nvSpPr>
        <p:spPr>
          <a:xfrm>
            <a:off x="5220072" y="1844824"/>
            <a:ext cx="3600400" cy="4536504"/>
          </a:xfrm>
        </p:spPr>
        <p:txBody>
          <a:bodyPr>
            <a:normAutofit/>
          </a:bodyPr>
          <a:lstStyle/>
          <a:p>
            <a:r>
              <a:rPr lang="en-US" dirty="0" smtClean="0"/>
              <a:t>Lack of understanding about too many nights away from home</a:t>
            </a:r>
          </a:p>
          <a:p>
            <a:r>
              <a:rPr lang="en-US" dirty="0"/>
              <a:t>Inadequate and broken equipment related to loading and unloading</a:t>
            </a:r>
          </a:p>
          <a:p>
            <a:r>
              <a:rPr lang="en-US" dirty="0" smtClean="0"/>
              <a:t>Not discouraging </a:t>
            </a:r>
            <a:r>
              <a:rPr lang="en-US" dirty="0"/>
              <a:t>drivers </a:t>
            </a:r>
            <a:r>
              <a:rPr lang="en-US" dirty="0" smtClean="0"/>
              <a:t>from tampering </a:t>
            </a:r>
            <a:r>
              <a:rPr lang="en-US" dirty="0"/>
              <a:t>with tachographs </a:t>
            </a:r>
          </a:p>
          <a:p>
            <a:pPr marL="0" indent="0">
              <a:buNone/>
            </a:pPr>
            <a:endParaRPr lang="en-US" dirty="0"/>
          </a:p>
        </p:txBody>
      </p:sp>
      <p:sp>
        <p:nvSpPr>
          <p:cNvPr id="5" name="Slide Number Placeholder 4"/>
          <p:cNvSpPr>
            <a:spLocks noGrp="1"/>
          </p:cNvSpPr>
          <p:nvPr>
            <p:ph type="sldNum" sz="quarter" idx="12"/>
          </p:nvPr>
        </p:nvSpPr>
        <p:spPr/>
        <p:txBody>
          <a:bodyPr/>
          <a:lstStyle/>
          <a:p>
            <a:fld id="{9C1FE727-8907-4D02-85B3-C834F1979C54}" type="slidenum">
              <a:rPr lang="en-GB" smtClean="0"/>
              <a:t>16</a:t>
            </a:fld>
            <a:endParaRPr lang="en-GB"/>
          </a:p>
        </p:txBody>
      </p:sp>
    </p:spTree>
    <p:extLst>
      <p:ext uri="{BB962C8B-B14F-4D97-AF65-F5344CB8AC3E}">
        <p14:creationId xmlns:p14="http://schemas.microsoft.com/office/powerpoint/2010/main" val="3455195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274638"/>
            <a:ext cx="6347048" cy="1143000"/>
          </a:xfrm>
        </p:spPr>
        <p:txBody>
          <a:bodyPr>
            <a:normAutofit fontScale="90000"/>
          </a:bodyPr>
          <a:lstStyle/>
          <a:p>
            <a:r>
              <a:rPr lang="en-US" dirty="0" smtClean="0"/>
              <a:t>What are companies doing?</a:t>
            </a:r>
            <a:endParaRPr lang="en-US" dirty="0"/>
          </a:p>
        </p:txBody>
      </p:sp>
      <p:sp>
        <p:nvSpPr>
          <p:cNvPr id="4" name="Text Placeholder 3"/>
          <p:cNvSpPr>
            <a:spLocks noGrp="1"/>
          </p:cNvSpPr>
          <p:nvPr>
            <p:ph type="body" idx="1"/>
          </p:nvPr>
        </p:nvSpPr>
        <p:spPr>
          <a:xfrm>
            <a:off x="827584" y="1268761"/>
            <a:ext cx="3669804" cy="720080"/>
          </a:xfrm>
        </p:spPr>
        <p:txBody>
          <a:bodyPr/>
          <a:lstStyle/>
          <a:p>
            <a:r>
              <a:rPr lang="en-US" dirty="0" smtClean="0"/>
              <a:t>Good practices</a:t>
            </a:r>
            <a:endParaRPr lang="en-US" dirty="0"/>
          </a:p>
        </p:txBody>
      </p:sp>
      <p:sp>
        <p:nvSpPr>
          <p:cNvPr id="6" name="Content Placeholder 5"/>
          <p:cNvSpPr>
            <a:spLocks noGrp="1"/>
          </p:cNvSpPr>
          <p:nvPr>
            <p:ph sz="half" idx="2"/>
          </p:nvPr>
        </p:nvSpPr>
        <p:spPr/>
        <p:txBody>
          <a:bodyPr>
            <a:normAutofit fontScale="92500"/>
          </a:bodyPr>
          <a:lstStyle/>
          <a:p>
            <a:r>
              <a:rPr lang="en-US" dirty="0" smtClean="0"/>
              <a:t>Offer </a:t>
            </a:r>
            <a:r>
              <a:rPr lang="en-US" dirty="0"/>
              <a:t>flexible </a:t>
            </a:r>
            <a:r>
              <a:rPr lang="en-US" dirty="0" smtClean="0"/>
              <a:t>working patterns</a:t>
            </a:r>
          </a:p>
          <a:p>
            <a:r>
              <a:rPr lang="en-US" dirty="0"/>
              <a:t>Adapt </a:t>
            </a:r>
            <a:r>
              <a:rPr lang="en-US" dirty="0" smtClean="0"/>
              <a:t>tasks </a:t>
            </a:r>
            <a:r>
              <a:rPr lang="en-US" dirty="0"/>
              <a:t>to meet health </a:t>
            </a:r>
            <a:r>
              <a:rPr lang="en-US" dirty="0" smtClean="0"/>
              <a:t>needs</a:t>
            </a:r>
            <a:endParaRPr lang="en-US" dirty="0"/>
          </a:p>
          <a:p>
            <a:r>
              <a:rPr lang="en-US" dirty="0"/>
              <a:t>Collecting drivers ‘stuck’ away from home</a:t>
            </a:r>
          </a:p>
          <a:p>
            <a:r>
              <a:rPr lang="en-US" dirty="0"/>
              <a:t>Reduce working hours, or give days off to compensate for longer </a:t>
            </a:r>
            <a:r>
              <a:rPr lang="en-US" dirty="0" smtClean="0"/>
              <a:t>shifts</a:t>
            </a:r>
          </a:p>
          <a:p>
            <a:r>
              <a:rPr lang="en-US" dirty="0" smtClean="0"/>
              <a:t>Listen to the drivers ‘letting off steam’ at the end of a day</a:t>
            </a:r>
            <a:endParaRPr lang="en-US" dirty="0"/>
          </a:p>
          <a:p>
            <a:endParaRPr lang="en-US" dirty="0"/>
          </a:p>
          <a:p>
            <a:endParaRPr lang="en-US" dirty="0"/>
          </a:p>
        </p:txBody>
      </p:sp>
      <p:sp>
        <p:nvSpPr>
          <p:cNvPr id="7" name="Text Placeholder 6"/>
          <p:cNvSpPr>
            <a:spLocks noGrp="1"/>
          </p:cNvSpPr>
          <p:nvPr>
            <p:ph type="body" sz="quarter" idx="3"/>
          </p:nvPr>
        </p:nvSpPr>
        <p:spPr>
          <a:xfrm>
            <a:off x="5076056" y="1268761"/>
            <a:ext cx="3610744" cy="720080"/>
          </a:xfrm>
        </p:spPr>
        <p:txBody>
          <a:bodyPr/>
          <a:lstStyle/>
          <a:p>
            <a:r>
              <a:rPr lang="en-US" dirty="0" smtClean="0"/>
              <a:t>Bad practices</a:t>
            </a:r>
            <a:endParaRPr lang="en-US" dirty="0"/>
          </a:p>
        </p:txBody>
      </p:sp>
      <p:sp>
        <p:nvSpPr>
          <p:cNvPr id="8" name="Content Placeholder 7"/>
          <p:cNvSpPr>
            <a:spLocks noGrp="1"/>
          </p:cNvSpPr>
          <p:nvPr>
            <p:ph sz="quarter" idx="4"/>
          </p:nvPr>
        </p:nvSpPr>
        <p:spPr/>
        <p:txBody>
          <a:bodyPr/>
          <a:lstStyle/>
          <a:p>
            <a:r>
              <a:rPr lang="en-US" dirty="0" smtClean="0"/>
              <a:t>Lack of support for drivers wellbeing</a:t>
            </a:r>
          </a:p>
          <a:p>
            <a:r>
              <a:rPr lang="en-US" dirty="0" smtClean="0"/>
              <a:t>No planning of pre</a:t>
            </a:r>
            <a:r>
              <a:rPr lang="en-US" dirty="0"/>
              <a:t>-retirement </a:t>
            </a:r>
            <a:r>
              <a:rPr lang="en-US" dirty="0" smtClean="0"/>
              <a:t>schedules</a:t>
            </a:r>
          </a:p>
          <a:p>
            <a:r>
              <a:rPr lang="en-US" dirty="0"/>
              <a:t>Creating a culture that ‘getting the job done’ overrides any compassion on the road </a:t>
            </a:r>
          </a:p>
          <a:p>
            <a:endParaRPr lang="en-US" dirty="0"/>
          </a:p>
          <a:p>
            <a:endParaRPr lang="en-US" dirty="0" smtClean="0"/>
          </a:p>
          <a:p>
            <a:endParaRPr lang="en-US" dirty="0"/>
          </a:p>
        </p:txBody>
      </p:sp>
      <p:sp>
        <p:nvSpPr>
          <p:cNvPr id="5" name="Slide Number Placeholder 4"/>
          <p:cNvSpPr>
            <a:spLocks noGrp="1"/>
          </p:cNvSpPr>
          <p:nvPr>
            <p:ph type="sldNum" sz="quarter" idx="12"/>
          </p:nvPr>
        </p:nvSpPr>
        <p:spPr/>
        <p:txBody>
          <a:bodyPr/>
          <a:lstStyle/>
          <a:p>
            <a:fld id="{9C1FE727-8907-4D02-85B3-C834F1979C54}" type="slidenum">
              <a:rPr lang="en-GB" smtClean="0"/>
              <a:t>17</a:t>
            </a:fld>
            <a:endParaRPr lang="en-GB"/>
          </a:p>
        </p:txBody>
      </p:sp>
    </p:spTree>
    <p:extLst>
      <p:ext uri="{BB962C8B-B14F-4D97-AF65-F5344CB8AC3E}">
        <p14:creationId xmlns:p14="http://schemas.microsoft.com/office/powerpoint/2010/main" val="830248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phase two </a:t>
            </a:r>
            <a:endParaRPr lang="en-US" dirty="0"/>
          </a:p>
        </p:txBody>
      </p:sp>
      <p:sp>
        <p:nvSpPr>
          <p:cNvPr id="3" name="Content Placeholder 2"/>
          <p:cNvSpPr>
            <a:spLocks noGrp="1"/>
          </p:cNvSpPr>
          <p:nvPr>
            <p:ph idx="1"/>
          </p:nvPr>
        </p:nvSpPr>
        <p:spPr/>
        <p:txBody>
          <a:bodyPr>
            <a:normAutofit fontScale="92500"/>
          </a:bodyPr>
          <a:lstStyle/>
          <a:p>
            <a:r>
              <a:rPr lang="en-US" dirty="0" smtClean="0"/>
              <a:t>Extend the research to light goods van drivers and employers</a:t>
            </a:r>
          </a:p>
          <a:p>
            <a:r>
              <a:rPr lang="en-US" dirty="0" smtClean="0"/>
              <a:t>Combined studies will develop best practice guidelines</a:t>
            </a:r>
          </a:p>
          <a:p>
            <a:r>
              <a:rPr lang="en-US" dirty="0" smtClean="0"/>
              <a:t>AHPD Network website will share research findings and provide a forum for knowledge exchange between companies in relation to their professional drivers age, health and wellbeing</a:t>
            </a:r>
          </a:p>
          <a:p>
            <a:r>
              <a:rPr lang="en-US" i="1" dirty="0">
                <a:hlinkClick r:id="rId3"/>
              </a:rPr>
              <a:t>https://sites.manchester.ac.uk/ahpd</a:t>
            </a:r>
            <a:r>
              <a:rPr lang="en-US" i="1" dirty="0" smtClean="0">
                <a:hlinkClick r:id="rId3"/>
              </a:rPr>
              <a:t>/</a:t>
            </a:r>
            <a:r>
              <a:rPr lang="en-US" i="1" dirty="0"/>
              <a:t> </a:t>
            </a:r>
            <a:endParaRPr lang="en-US" i="1" dirty="0" smtClean="0"/>
          </a:p>
        </p:txBody>
      </p:sp>
      <p:sp>
        <p:nvSpPr>
          <p:cNvPr id="4" name="Slide Number Placeholder 3"/>
          <p:cNvSpPr>
            <a:spLocks noGrp="1"/>
          </p:cNvSpPr>
          <p:nvPr>
            <p:ph type="sldNum" sz="quarter" idx="12"/>
          </p:nvPr>
        </p:nvSpPr>
        <p:spPr/>
        <p:txBody>
          <a:bodyPr/>
          <a:lstStyle/>
          <a:p>
            <a:fld id="{9C1FE727-8907-4D02-85B3-C834F1979C54}" type="slidenum">
              <a:rPr lang="en-GB" smtClean="0"/>
              <a:t>18</a:t>
            </a:fld>
            <a:endParaRPr lang="en-GB"/>
          </a:p>
        </p:txBody>
      </p:sp>
    </p:spTree>
    <p:extLst>
      <p:ext uri="{BB962C8B-B14F-4D97-AF65-F5344CB8AC3E}">
        <p14:creationId xmlns:p14="http://schemas.microsoft.com/office/powerpoint/2010/main" val="2588617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274638"/>
            <a:ext cx="7211144" cy="1143000"/>
          </a:xfrm>
        </p:spPr>
        <p:txBody>
          <a:bodyPr>
            <a:noAutofit/>
          </a:bodyPr>
          <a:lstStyle/>
          <a:p>
            <a:r>
              <a:rPr lang="en-US" sz="2800" dirty="0" smtClean="0"/>
              <a:t>AHPD Network website</a:t>
            </a:r>
            <a:r>
              <a:rPr lang="en-US" sz="2400" dirty="0" smtClean="0"/>
              <a:t/>
            </a:r>
            <a:br>
              <a:rPr lang="en-US" sz="2400" dirty="0" smtClean="0"/>
            </a:br>
            <a:r>
              <a:rPr lang="en-US" sz="2400" i="1" dirty="0">
                <a:hlinkClick r:id="rId3"/>
              </a:rPr>
              <a:t>https://sites.manchester.ac.uk/ahpd/</a:t>
            </a:r>
            <a:r>
              <a:rPr lang="en-US" sz="2400" i="1" dirty="0"/>
              <a:t> </a:t>
            </a:r>
            <a:r>
              <a:rPr lang="en-US" sz="2400" i="1" dirty="0" smtClean="0"/>
              <a:t/>
            </a:r>
            <a:br>
              <a:rPr lang="en-US" sz="2400" i="1" dirty="0" smtClean="0"/>
            </a:br>
            <a:endParaRPr lang="en-US" sz="2400" dirty="0"/>
          </a:p>
        </p:txBody>
      </p:sp>
      <p:pic>
        <p:nvPicPr>
          <p:cNvPr id="7" name="Content Placeholder 6"/>
          <p:cNvPicPr>
            <a:picLocks noGrp="1" noChangeAspect="1"/>
          </p:cNvPicPr>
          <p:nvPr>
            <p:ph idx="1"/>
          </p:nvPr>
        </p:nvPicPr>
        <p:blipFill>
          <a:blip r:embed="rId4"/>
          <a:srcRect l="5914" r="5914"/>
          <a:stretch>
            <a:fillRect/>
          </a:stretch>
        </p:blipFill>
        <p:spPr>
          <a:xfrm>
            <a:off x="457200" y="1600200"/>
            <a:ext cx="8229600" cy="4853136"/>
          </a:xfrm>
        </p:spPr>
      </p:pic>
      <p:sp>
        <p:nvSpPr>
          <p:cNvPr id="4" name="Slide Number Placeholder 3"/>
          <p:cNvSpPr>
            <a:spLocks noGrp="1"/>
          </p:cNvSpPr>
          <p:nvPr>
            <p:ph type="sldNum" sz="quarter" idx="12"/>
          </p:nvPr>
        </p:nvSpPr>
        <p:spPr/>
        <p:txBody>
          <a:bodyPr/>
          <a:lstStyle/>
          <a:p>
            <a:fld id="{9C1FE727-8907-4D02-85B3-C834F1979C54}" type="slidenum">
              <a:rPr lang="en-GB" smtClean="0"/>
              <a:t>19</a:t>
            </a:fld>
            <a:endParaRPr lang="en-GB"/>
          </a:p>
        </p:txBody>
      </p:sp>
    </p:spTree>
    <p:extLst>
      <p:ext uri="{BB962C8B-B14F-4D97-AF65-F5344CB8AC3E}">
        <p14:creationId xmlns:p14="http://schemas.microsoft.com/office/powerpoint/2010/main" val="2323058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we?</a:t>
            </a:r>
            <a:endParaRPr lang="en-US" dirty="0"/>
          </a:p>
        </p:txBody>
      </p:sp>
      <p:sp>
        <p:nvSpPr>
          <p:cNvPr id="3" name="Content Placeholder 2"/>
          <p:cNvSpPr>
            <a:spLocks noGrp="1"/>
          </p:cNvSpPr>
          <p:nvPr>
            <p:ph idx="1"/>
          </p:nvPr>
        </p:nvSpPr>
        <p:spPr>
          <a:xfrm>
            <a:off x="457200" y="1600200"/>
            <a:ext cx="8229600" cy="4781128"/>
          </a:xfrm>
        </p:spPr>
        <p:txBody>
          <a:bodyPr>
            <a:normAutofit fontScale="92500" lnSpcReduction="20000"/>
          </a:bodyPr>
          <a:lstStyle/>
          <a:p>
            <a:r>
              <a:rPr lang="en-US" dirty="0"/>
              <a:t>Collaboration </a:t>
            </a:r>
            <a:r>
              <a:rPr lang="en-US" dirty="0" smtClean="0"/>
              <a:t>with:</a:t>
            </a:r>
          </a:p>
          <a:p>
            <a:pPr lvl="1"/>
            <a:r>
              <a:rPr lang="en-US" dirty="0" smtClean="0"/>
              <a:t> AMBS:</a:t>
            </a:r>
            <a:r>
              <a:rPr lang="en-US" dirty="0"/>
              <a:t> </a:t>
            </a:r>
            <a:r>
              <a:rPr lang="en-US" dirty="0" smtClean="0"/>
              <a:t>Dr Sheena Johnson and Dr Lynn Holdsworth</a:t>
            </a:r>
          </a:p>
          <a:p>
            <a:pPr lvl="1"/>
            <a:r>
              <a:rPr lang="en-US" dirty="0" smtClean="0"/>
              <a:t>HSE: Helen Beers, PhD, and Nina Day</a:t>
            </a:r>
          </a:p>
          <a:p>
            <a:r>
              <a:rPr lang="en-US" dirty="0" smtClean="0"/>
              <a:t>Age, Health and Professional Drivers’ Network (AHPD Network)</a:t>
            </a:r>
          </a:p>
          <a:p>
            <a:r>
              <a:rPr lang="en-US" dirty="0" smtClean="0"/>
              <a:t>A network promoting best practice in the transport industry relating to the ageing workforce and the health of professional drivers</a:t>
            </a:r>
          </a:p>
          <a:p>
            <a:r>
              <a:rPr lang="en-US" dirty="0" smtClean="0"/>
              <a:t>Partly funded by an ESRC-IAA award </a:t>
            </a:r>
          </a:p>
          <a:p>
            <a:r>
              <a:rPr lang="en-US" dirty="0" smtClean="0"/>
              <a:t>Building on research in 2017, funded by MICRA and </a:t>
            </a:r>
            <a:r>
              <a:rPr lang="en-US" dirty="0" err="1" smtClean="0"/>
              <a:t>CfAB</a:t>
            </a:r>
            <a:endParaRPr lang="en-US" dirty="0"/>
          </a:p>
        </p:txBody>
      </p:sp>
      <p:sp>
        <p:nvSpPr>
          <p:cNvPr id="4" name="Slide Number Placeholder 3"/>
          <p:cNvSpPr>
            <a:spLocks noGrp="1"/>
          </p:cNvSpPr>
          <p:nvPr>
            <p:ph type="sldNum" sz="quarter" idx="12"/>
          </p:nvPr>
        </p:nvSpPr>
        <p:spPr/>
        <p:txBody>
          <a:bodyPr/>
          <a:lstStyle/>
          <a:p>
            <a:fld id="{9C1FE727-8907-4D02-85B3-C834F1979C54}" type="slidenum">
              <a:rPr lang="en-GB" smtClean="0"/>
              <a:t>2</a:t>
            </a:fld>
            <a:endParaRPr lang="en-GB"/>
          </a:p>
        </p:txBody>
      </p:sp>
    </p:spTree>
    <p:extLst>
      <p:ext uri="{BB962C8B-B14F-4D97-AF65-F5344CB8AC3E}">
        <p14:creationId xmlns:p14="http://schemas.microsoft.com/office/powerpoint/2010/main" val="1121258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Network event</a:t>
            </a:r>
            <a:endParaRPr lang="en-US" dirty="0"/>
          </a:p>
        </p:txBody>
      </p:sp>
      <p:sp>
        <p:nvSpPr>
          <p:cNvPr id="7" name="Content Placeholder 6"/>
          <p:cNvSpPr>
            <a:spLocks noGrp="1"/>
          </p:cNvSpPr>
          <p:nvPr>
            <p:ph sz="half" idx="2"/>
          </p:nvPr>
        </p:nvSpPr>
        <p:spPr>
          <a:xfrm>
            <a:off x="4648200" y="2276872"/>
            <a:ext cx="4038600" cy="3849291"/>
          </a:xfrm>
        </p:spPr>
        <p:txBody>
          <a:bodyPr/>
          <a:lstStyle/>
          <a:p>
            <a:r>
              <a:rPr lang="en-US" dirty="0"/>
              <a:t>W</a:t>
            </a:r>
            <a:r>
              <a:rPr lang="en-US" dirty="0" smtClean="0"/>
              <a:t>inter 2018/2019</a:t>
            </a:r>
          </a:p>
          <a:p>
            <a:r>
              <a:rPr lang="en-US" dirty="0" smtClean="0"/>
              <a:t>To share and discuss findings of Phase Two research</a:t>
            </a:r>
          </a:p>
          <a:p>
            <a:r>
              <a:rPr lang="en-US" dirty="0" smtClean="0"/>
              <a:t>Leave contact details/ join the AHPD Network</a:t>
            </a:r>
            <a:endParaRPr lang="en-US" dirty="0"/>
          </a:p>
        </p:txBody>
      </p:sp>
      <p:sp>
        <p:nvSpPr>
          <p:cNvPr id="4" name="Slide Number Placeholder 3"/>
          <p:cNvSpPr>
            <a:spLocks noGrp="1"/>
          </p:cNvSpPr>
          <p:nvPr>
            <p:ph type="sldNum" sz="quarter" idx="12"/>
          </p:nvPr>
        </p:nvSpPr>
        <p:spPr/>
        <p:txBody>
          <a:bodyPr/>
          <a:lstStyle/>
          <a:p>
            <a:fld id="{9C1FE727-8907-4D02-85B3-C834F1979C54}" type="slidenum">
              <a:rPr lang="en-GB" smtClean="0"/>
              <a:t>20</a:t>
            </a:fld>
            <a:endParaRPr lang="en-GB"/>
          </a:p>
        </p:txBody>
      </p:sp>
      <p:pic>
        <p:nvPicPr>
          <p:cNvPr id="8" name="Content Placeholder 7"/>
          <p:cNvPicPr>
            <a:picLocks noGrp="1" noChangeAspect="1"/>
          </p:cNvPicPr>
          <p:nvPr>
            <p:ph sz="half" idx="1"/>
          </p:nvPr>
        </p:nvPicPr>
        <p:blipFill>
          <a:blip r:embed="rId3"/>
          <a:srcRect l="16505" r="16505"/>
          <a:stretch>
            <a:fillRect/>
          </a:stretch>
        </p:blipFill>
        <p:spPr>
          <a:prstGeom prst="rect">
            <a:avLst/>
          </a:prstGeom>
        </p:spPr>
      </p:pic>
    </p:spTree>
    <p:extLst>
      <p:ext uri="{BB962C8B-B14F-4D97-AF65-F5344CB8AC3E}">
        <p14:creationId xmlns:p14="http://schemas.microsoft.com/office/powerpoint/2010/main" val="2390901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2288" y="4800600"/>
            <a:ext cx="5486400" cy="572616"/>
          </a:xfrm>
        </p:spPr>
        <p:txBody>
          <a:bodyPr>
            <a:normAutofit/>
          </a:bodyPr>
          <a:lstStyle/>
          <a:p>
            <a:pPr algn="ctr"/>
            <a:r>
              <a:rPr lang="en-US" sz="2800" dirty="0" smtClean="0"/>
              <a:t>Any questions</a:t>
            </a:r>
            <a:r>
              <a:rPr lang="en-US" sz="2400" dirty="0" smtClean="0"/>
              <a:t>?</a:t>
            </a:r>
            <a:endParaRPr lang="en-US" sz="2400" dirty="0"/>
          </a:p>
        </p:txBody>
      </p:sp>
      <p:pic>
        <p:nvPicPr>
          <p:cNvPr id="8" name="Picture Placeholder 7"/>
          <p:cNvPicPr>
            <a:picLocks noGrp="1" noChangeAspect="1"/>
          </p:cNvPicPr>
          <p:nvPr>
            <p:ph type="pic" idx="1"/>
          </p:nvPr>
        </p:nvPicPr>
        <p:blipFill>
          <a:blip r:embed="rId3"/>
          <a:srcRect l="5535" r="5535"/>
          <a:stretch>
            <a:fillRect/>
          </a:stretch>
        </p:blipFill>
        <p:spPr>
          <a:xfrm>
            <a:off x="1792288" y="1268760"/>
            <a:ext cx="5486400" cy="3458814"/>
          </a:xfrm>
        </p:spPr>
      </p:pic>
      <p:sp>
        <p:nvSpPr>
          <p:cNvPr id="7" name="Text Placeholder 6"/>
          <p:cNvSpPr>
            <a:spLocks noGrp="1"/>
          </p:cNvSpPr>
          <p:nvPr>
            <p:ph type="body" sz="half" idx="2"/>
          </p:nvPr>
        </p:nvSpPr>
        <p:spPr>
          <a:xfrm>
            <a:off x="1835696" y="5661248"/>
            <a:ext cx="5904656" cy="936104"/>
          </a:xfrm>
        </p:spPr>
        <p:txBody>
          <a:bodyPr>
            <a:normAutofit/>
          </a:bodyPr>
          <a:lstStyle/>
          <a:p>
            <a:r>
              <a:rPr lang="en-GB" sz="2000" dirty="0"/>
              <a:t>Dr Sheena Johnson        </a:t>
            </a:r>
            <a:r>
              <a:rPr lang="en-GB" sz="2000" dirty="0">
                <a:hlinkClick r:id="rId4"/>
              </a:rPr>
              <a:t>Sheena.johnson@mbs.ac.uk</a:t>
            </a:r>
            <a:r>
              <a:rPr lang="en-GB" sz="2000" dirty="0"/>
              <a:t> </a:t>
            </a:r>
          </a:p>
          <a:p>
            <a:r>
              <a:rPr lang="en-GB" sz="2000" dirty="0"/>
              <a:t>Dr Lynn Holdsworth     </a:t>
            </a:r>
            <a:r>
              <a:rPr lang="en-GB" sz="2000" dirty="0">
                <a:hlinkClick r:id="rId4"/>
              </a:rPr>
              <a:t>Lynn.holdsworth@mbs.ac.uk</a:t>
            </a:r>
            <a:r>
              <a:rPr lang="en-GB" sz="2000" dirty="0"/>
              <a:t> </a:t>
            </a:r>
          </a:p>
          <a:p>
            <a:endParaRPr lang="en-US" dirty="0"/>
          </a:p>
        </p:txBody>
      </p:sp>
      <p:sp>
        <p:nvSpPr>
          <p:cNvPr id="4" name="Slide Number Placeholder 3"/>
          <p:cNvSpPr>
            <a:spLocks noGrp="1"/>
          </p:cNvSpPr>
          <p:nvPr>
            <p:ph type="sldNum" sz="quarter" idx="12"/>
          </p:nvPr>
        </p:nvSpPr>
        <p:spPr/>
        <p:txBody>
          <a:bodyPr/>
          <a:lstStyle/>
          <a:p>
            <a:fld id="{9C1FE727-8907-4D02-85B3-C834F1979C54}" type="slidenum">
              <a:rPr lang="en-GB" smtClean="0"/>
              <a:t>21</a:t>
            </a:fld>
            <a:endParaRPr lang="en-GB"/>
          </a:p>
        </p:txBody>
      </p:sp>
    </p:spTree>
    <p:extLst>
      <p:ext uri="{BB962C8B-B14F-4D97-AF65-F5344CB8AC3E}">
        <p14:creationId xmlns:p14="http://schemas.microsoft.com/office/powerpoint/2010/main" val="522476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274638"/>
            <a:ext cx="5616624" cy="1143000"/>
          </a:xfrm>
        </p:spPr>
        <p:txBody>
          <a:bodyPr>
            <a:normAutofit/>
          </a:bodyPr>
          <a:lstStyle/>
          <a:p>
            <a:r>
              <a:rPr lang="en-US" dirty="0" smtClean="0"/>
              <a:t>Why?</a:t>
            </a:r>
            <a:endParaRPr lang="en-US" dirty="0"/>
          </a:p>
        </p:txBody>
      </p:sp>
      <p:sp>
        <p:nvSpPr>
          <p:cNvPr id="3" name="Content Placeholder 2"/>
          <p:cNvSpPr>
            <a:spLocks noGrp="1"/>
          </p:cNvSpPr>
          <p:nvPr>
            <p:ph idx="1"/>
          </p:nvPr>
        </p:nvSpPr>
        <p:spPr>
          <a:xfrm>
            <a:off x="457200" y="1412776"/>
            <a:ext cx="8229600" cy="4968552"/>
          </a:xfrm>
        </p:spPr>
        <p:txBody>
          <a:bodyPr>
            <a:normAutofit fontScale="92500" lnSpcReduction="10000"/>
          </a:bodyPr>
          <a:lstStyle/>
          <a:p>
            <a:pPr>
              <a:lnSpc>
                <a:spcPct val="90000"/>
              </a:lnSpc>
            </a:pPr>
            <a:r>
              <a:rPr lang="en-GB" sz="2600" dirty="0"/>
              <a:t>Age demographics of organisations are changing and will continue to change.</a:t>
            </a:r>
          </a:p>
          <a:p>
            <a:pPr lvl="1">
              <a:lnSpc>
                <a:spcPct val="90000"/>
              </a:lnSpc>
            </a:pPr>
            <a:r>
              <a:rPr lang="en-GB" sz="2600" dirty="0"/>
              <a:t>Increased number of older </a:t>
            </a:r>
            <a:r>
              <a:rPr lang="en-GB" sz="2600" dirty="0" smtClean="0"/>
              <a:t>workers </a:t>
            </a:r>
          </a:p>
          <a:p>
            <a:pPr lvl="2">
              <a:lnSpc>
                <a:spcPct val="90000"/>
              </a:lnSpc>
            </a:pPr>
            <a:r>
              <a:rPr lang="en-GB" sz="2200" dirty="0" smtClean="0"/>
              <a:t>In 2014 29% of ‘economically active’ people were aged over 50  </a:t>
            </a:r>
          </a:p>
          <a:p>
            <a:pPr lvl="1">
              <a:lnSpc>
                <a:spcPct val="90000"/>
              </a:lnSpc>
            </a:pPr>
            <a:r>
              <a:rPr lang="en-GB" sz="2600" dirty="0" smtClean="0"/>
              <a:t>Over 65s in work doubled between 2006 -2016</a:t>
            </a:r>
            <a:endParaRPr lang="en-GB" sz="2600" dirty="0"/>
          </a:p>
          <a:p>
            <a:pPr>
              <a:lnSpc>
                <a:spcPct val="90000"/>
              </a:lnSpc>
            </a:pPr>
            <a:r>
              <a:rPr lang="en-GB" sz="2600" dirty="0"/>
              <a:t>Why the change??</a:t>
            </a:r>
          </a:p>
          <a:p>
            <a:pPr lvl="1">
              <a:lnSpc>
                <a:spcPct val="90000"/>
              </a:lnSpc>
            </a:pPr>
            <a:r>
              <a:rPr lang="en-GB" sz="2600" dirty="0"/>
              <a:t>People are living longer</a:t>
            </a:r>
          </a:p>
          <a:p>
            <a:pPr lvl="1">
              <a:lnSpc>
                <a:spcPct val="90000"/>
              </a:lnSpc>
            </a:pPr>
            <a:r>
              <a:rPr lang="en-GB" sz="2600" dirty="0"/>
              <a:t>% young adults decreasing, % older adults increasing</a:t>
            </a:r>
          </a:p>
          <a:p>
            <a:pPr lvl="1">
              <a:lnSpc>
                <a:spcPct val="90000"/>
              </a:lnSpc>
            </a:pPr>
            <a:r>
              <a:rPr lang="en-GB" sz="2600" dirty="0"/>
              <a:t>Overall working population expected to decrease over coming decades</a:t>
            </a:r>
          </a:p>
          <a:p>
            <a:pPr>
              <a:lnSpc>
                <a:spcPct val="90000"/>
              </a:lnSpc>
            </a:pPr>
            <a:r>
              <a:rPr lang="en-GB" sz="2600" dirty="0" smtClean="0"/>
              <a:t>People </a:t>
            </a:r>
            <a:r>
              <a:rPr lang="en-GB" sz="2600" dirty="0"/>
              <a:t>working longer; changes in retirement and pension </a:t>
            </a:r>
            <a:r>
              <a:rPr lang="en-GB" sz="2600" dirty="0" smtClean="0"/>
              <a:t>entitlement</a:t>
            </a:r>
          </a:p>
          <a:p>
            <a:pPr>
              <a:lnSpc>
                <a:spcPct val="90000"/>
              </a:lnSpc>
            </a:pPr>
            <a:r>
              <a:rPr lang="en-GB" sz="2600" dirty="0" smtClean="0"/>
              <a:t>Implications on health and safety of extended working lives is scarce</a:t>
            </a:r>
            <a:endParaRPr lang="en-GB" sz="2600" dirty="0"/>
          </a:p>
          <a:p>
            <a:endParaRPr lang="en-US" dirty="0"/>
          </a:p>
        </p:txBody>
      </p:sp>
      <p:sp>
        <p:nvSpPr>
          <p:cNvPr id="4" name="Slide Number Placeholder 3"/>
          <p:cNvSpPr>
            <a:spLocks noGrp="1"/>
          </p:cNvSpPr>
          <p:nvPr>
            <p:ph type="sldNum" sz="quarter" idx="12"/>
          </p:nvPr>
        </p:nvSpPr>
        <p:spPr/>
        <p:txBody>
          <a:bodyPr/>
          <a:lstStyle/>
          <a:p>
            <a:fld id="{9C1FE727-8907-4D02-85B3-C834F1979C54}" type="slidenum">
              <a:rPr lang="en-GB" smtClean="0"/>
              <a:t>3</a:t>
            </a:fld>
            <a:endParaRPr lang="en-GB"/>
          </a:p>
        </p:txBody>
      </p:sp>
    </p:spTree>
    <p:extLst>
      <p:ext uri="{BB962C8B-B14F-4D97-AF65-F5344CB8AC3E}">
        <p14:creationId xmlns:p14="http://schemas.microsoft.com/office/powerpoint/2010/main" val="3759992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1FE727-8907-4D02-85B3-C834F1979C54}" type="slidenum">
              <a:rPr lang="en-GB" smtClean="0"/>
              <a:t>4</a:t>
            </a:fld>
            <a:endParaRPr lang="en-GB"/>
          </a:p>
        </p:txBody>
      </p:sp>
      <p:sp>
        <p:nvSpPr>
          <p:cNvPr id="3" name="Content Placeholder 2"/>
          <p:cNvSpPr>
            <a:spLocks noGrp="1"/>
          </p:cNvSpPr>
          <p:nvPr>
            <p:ph idx="4294967295"/>
          </p:nvPr>
        </p:nvSpPr>
        <p:spPr>
          <a:xfrm>
            <a:off x="467544" y="1600200"/>
            <a:ext cx="7992888" cy="4525963"/>
          </a:xfrm>
        </p:spPr>
        <p:txBody>
          <a:bodyPr/>
          <a:lstStyle/>
          <a:p>
            <a:pPr>
              <a:lnSpc>
                <a:spcPct val="90000"/>
              </a:lnSpc>
              <a:buFont typeface="Wingdings" charset="0"/>
              <a:buNone/>
            </a:pPr>
            <a:r>
              <a:rPr lang="en-GB" dirty="0">
                <a:latin typeface="Arial" charset="0"/>
              </a:rPr>
              <a:t>	</a:t>
            </a:r>
            <a:endParaRPr lang="en-GB" dirty="0" smtClean="0">
              <a:latin typeface="Arial" charset="0"/>
            </a:endParaRPr>
          </a:p>
          <a:p>
            <a:pPr>
              <a:lnSpc>
                <a:spcPct val="90000"/>
              </a:lnSpc>
              <a:buFont typeface="Wingdings" charset="0"/>
              <a:buNone/>
            </a:pPr>
            <a:r>
              <a:rPr lang="en-GB" i="1" dirty="0" smtClean="0">
                <a:latin typeface="Arial" charset="0"/>
              </a:rPr>
              <a:t>“</a:t>
            </a:r>
            <a:r>
              <a:rPr lang="en-GB" i="1" dirty="0"/>
              <a:t>Given this changing trend toward an older workforce, it is important to provide older workers with opportunities to maintain healthy, productive, and less stressful work lives.”</a:t>
            </a:r>
          </a:p>
          <a:p>
            <a:pPr algn="r">
              <a:lnSpc>
                <a:spcPct val="90000"/>
              </a:lnSpc>
              <a:buFont typeface="Wingdings" charset="0"/>
              <a:buNone/>
            </a:pPr>
            <a:r>
              <a:rPr lang="en-GB" sz="2400" dirty="0"/>
              <a:t>Shultz et al. 2010, p. 22</a:t>
            </a:r>
          </a:p>
          <a:p>
            <a:pPr marL="0" indent="0">
              <a:buNone/>
            </a:pPr>
            <a:endParaRPr lang="en-US" dirty="0"/>
          </a:p>
        </p:txBody>
      </p:sp>
    </p:spTree>
    <p:extLst>
      <p:ext uri="{BB962C8B-B14F-4D97-AF65-F5344CB8AC3E}">
        <p14:creationId xmlns:p14="http://schemas.microsoft.com/office/powerpoint/2010/main" val="128590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274638"/>
            <a:ext cx="6347048" cy="1143000"/>
          </a:xfrm>
        </p:spPr>
        <p:txBody>
          <a:bodyPr>
            <a:normAutofit fontScale="90000"/>
          </a:bodyPr>
          <a:lstStyle/>
          <a:p>
            <a:r>
              <a:rPr lang="en-GB" dirty="0">
                <a:latin typeface="Arial" charset="0"/>
              </a:rPr>
              <a:t>Why the AHPD Network</a:t>
            </a:r>
            <a:r>
              <a:rPr lang="en-GB" dirty="0" smtClean="0">
                <a:latin typeface="Arial" charset="0"/>
              </a:rPr>
              <a:t>?</a:t>
            </a:r>
            <a:endParaRPr lang="en-US" dirty="0"/>
          </a:p>
        </p:txBody>
      </p:sp>
      <p:sp>
        <p:nvSpPr>
          <p:cNvPr id="3" name="Content Placeholder 2"/>
          <p:cNvSpPr>
            <a:spLocks noGrp="1"/>
          </p:cNvSpPr>
          <p:nvPr>
            <p:ph idx="1"/>
          </p:nvPr>
        </p:nvSpPr>
        <p:spPr/>
        <p:txBody>
          <a:bodyPr>
            <a:normAutofit lnSpcReduction="10000"/>
          </a:bodyPr>
          <a:lstStyle/>
          <a:p>
            <a:r>
              <a:rPr lang="en-US" dirty="0" smtClean="0"/>
              <a:t>Average age of HGV drivers in UK is around 50 years and is increasing </a:t>
            </a:r>
            <a:r>
              <a:rPr lang="en-US" sz="2400" dirty="0" smtClean="0"/>
              <a:t>(</a:t>
            </a:r>
            <a:r>
              <a:rPr lang="en-US" sz="2400" dirty="0"/>
              <a:t>Freight Transport Association, </a:t>
            </a:r>
            <a:r>
              <a:rPr lang="en-US" sz="2400" dirty="0" smtClean="0"/>
              <a:t>2017)</a:t>
            </a:r>
          </a:p>
          <a:p>
            <a:r>
              <a:rPr lang="en-US" dirty="0" smtClean="0"/>
              <a:t>13% of drivers are over 60; 2% are under 25 </a:t>
            </a:r>
            <a:r>
              <a:rPr lang="en-US" sz="2400" dirty="0"/>
              <a:t>(HGV training network, 2017) </a:t>
            </a:r>
          </a:p>
          <a:p>
            <a:r>
              <a:rPr lang="en-US" dirty="0" smtClean="0"/>
              <a:t>Chronic shortage of qualified HGV drivers</a:t>
            </a:r>
          </a:p>
          <a:p>
            <a:r>
              <a:rPr lang="en-US" dirty="0" smtClean="0"/>
              <a:t>Evidence from America suggests long-haul truck driving is disproportionately detrimental to health and safety</a:t>
            </a:r>
            <a:endParaRPr lang="en-US" dirty="0"/>
          </a:p>
          <a:p>
            <a:endParaRPr lang="en-US" dirty="0"/>
          </a:p>
        </p:txBody>
      </p:sp>
      <p:sp>
        <p:nvSpPr>
          <p:cNvPr id="4" name="Slide Number Placeholder 3"/>
          <p:cNvSpPr>
            <a:spLocks noGrp="1"/>
          </p:cNvSpPr>
          <p:nvPr>
            <p:ph type="sldNum" sz="quarter" idx="12"/>
          </p:nvPr>
        </p:nvSpPr>
        <p:spPr/>
        <p:txBody>
          <a:bodyPr/>
          <a:lstStyle/>
          <a:p>
            <a:fld id="{9C1FE727-8907-4D02-85B3-C834F1979C54}" type="slidenum">
              <a:rPr lang="en-GB" smtClean="0"/>
              <a:t>5</a:t>
            </a:fld>
            <a:endParaRPr lang="en-GB"/>
          </a:p>
        </p:txBody>
      </p:sp>
    </p:spTree>
    <p:extLst>
      <p:ext uri="{BB962C8B-B14F-4D97-AF65-F5344CB8AC3E}">
        <p14:creationId xmlns:p14="http://schemas.microsoft.com/office/powerpoint/2010/main" val="45477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274638"/>
            <a:ext cx="6923112" cy="1143000"/>
          </a:xfrm>
        </p:spPr>
        <p:txBody>
          <a:bodyPr>
            <a:normAutofit fontScale="90000"/>
          </a:bodyPr>
          <a:lstStyle/>
          <a:p>
            <a:r>
              <a:rPr lang="en-US" dirty="0" smtClean="0"/>
              <a:t>Health and wellbeing of HGV drivers</a:t>
            </a:r>
            <a:endParaRPr lang="en-US" dirty="0"/>
          </a:p>
        </p:txBody>
      </p:sp>
      <p:sp>
        <p:nvSpPr>
          <p:cNvPr id="3" name="Content Placeholder 2"/>
          <p:cNvSpPr>
            <a:spLocks noGrp="1"/>
          </p:cNvSpPr>
          <p:nvPr>
            <p:ph idx="1"/>
          </p:nvPr>
        </p:nvSpPr>
        <p:spPr/>
        <p:txBody>
          <a:bodyPr>
            <a:normAutofit lnSpcReduction="10000"/>
          </a:bodyPr>
          <a:lstStyle/>
          <a:p>
            <a:r>
              <a:rPr lang="en-US" dirty="0" smtClean="0"/>
              <a:t>Multiple risk factors:</a:t>
            </a:r>
          </a:p>
          <a:p>
            <a:pPr lvl="1"/>
            <a:r>
              <a:rPr lang="en-US" dirty="0" smtClean="0"/>
              <a:t>Obesity</a:t>
            </a:r>
          </a:p>
          <a:p>
            <a:pPr lvl="1"/>
            <a:r>
              <a:rPr lang="en-US" dirty="0" smtClean="0"/>
              <a:t>Hypertension</a:t>
            </a:r>
          </a:p>
          <a:p>
            <a:pPr lvl="1"/>
            <a:r>
              <a:rPr lang="en-US" dirty="0" smtClean="0"/>
              <a:t>Unhealthy diet</a:t>
            </a:r>
          </a:p>
          <a:p>
            <a:pPr lvl="1"/>
            <a:r>
              <a:rPr lang="en-US" dirty="0" smtClean="0"/>
              <a:t>Lack of exercise</a:t>
            </a:r>
          </a:p>
          <a:p>
            <a:pPr lvl="1"/>
            <a:r>
              <a:rPr lang="en-US" dirty="0" smtClean="0"/>
              <a:t>Sleep deprivation and disturbance</a:t>
            </a:r>
          </a:p>
          <a:p>
            <a:pPr lvl="1"/>
            <a:r>
              <a:rPr lang="en-US" dirty="0" smtClean="0"/>
              <a:t>Exposure to stress</a:t>
            </a:r>
          </a:p>
          <a:p>
            <a:r>
              <a:rPr lang="en-US" dirty="0" smtClean="0"/>
              <a:t>Can lead to medical conditions e.g. diabetes, sleep apnoea, cardiovascular disorders</a:t>
            </a:r>
            <a:endParaRPr lang="en-US" dirty="0"/>
          </a:p>
        </p:txBody>
      </p:sp>
      <p:sp>
        <p:nvSpPr>
          <p:cNvPr id="4" name="Slide Number Placeholder 3"/>
          <p:cNvSpPr>
            <a:spLocks noGrp="1"/>
          </p:cNvSpPr>
          <p:nvPr>
            <p:ph type="sldNum" sz="quarter" idx="12"/>
          </p:nvPr>
        </p:nvSpPr>
        <p:spPr/>
        <p:txBody>
          <a:bodyPr/>
          <a:lstStyle/>
          <a:p>
            <a:fld id="{9C1FE727-8907-4D02-85B3-C834F1979C54}" type="slidenum">
              <a:rPr lang="en-GB" smtClean="0"/>
              <a:t>6</a:t>
            </a:fld>
            <a:endParaRPr lang="en-GB"/>
          </a:p>
        </p:txBody>
      </p:sp>
    </p:spTree>
    <p:extLst>
      <p:ext uri="{BB962C8B-B14F-4D97-AF65-F5344CB8AC3E}">
        <p14:creationId xmlns:p14="http://schemas.microsoft.com/office/powerpoint/2010/main" val="600431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phase one </a:t>
            </a:r>
            <a:endParaRPr lang="en-US" dirty="0"/>
          </a:p>
        </p:txBody>
      </p:sp>
      <p:sp>
        <p:nvSpPr>
          <p:cNvPr id="3" name="Content Placeholder 2"/>
          <p:cNvSpPr>
            <a:spLocks noGrp="1"/>
          </p:cNvSpPr>
          <p:nvPr>
            <p:ph sz="half" idx="1"/>
          </p:nvPr>
        </p:nvSpPr>
        <p:spPr>
          <a:xfrm>
            <a:off x="457200" y="1600200"/>
            <a:ext cx="4546848" cy="4525963"/>
          </a:xfrm>
        </p:spPr>
        <p:txBody>
          <a:bodyPr>
            <a:normAutofit fontScale="92500" lnSpcReduction="10000"/>
          </a:bodyPr>
          <a:lstStyle/>
          <a:p>
            <a:r>
              <a:rPr lang="en-US" dirty="0"/>
              <a:t>W</a:t>
            </a:r>
            <a:r>
              <a:rPr lang="en-US" dirty="0" smtClean="0"/>
              <a:t>hat is the reality of working into older age for HGV drivers in the UK, and what does this mean for health and wellbeing?</a:t>
            </a:r>
            <a:endParaRPr lang="en-US" dirty="0"/>
          </a:p>
          <a:p>
            <a:r>
              <a:rPr lang="en-US" dirty="0" smtClean="0"/>
              <a:t>Interviews in 5 medium to large logistics companies</a:t>
            </a:r>
          </a:p>
          <a:p>
            <a:r>
              <a:rPr lang="en-US" dirty="0" smtClean="0"/>
              <a:t>14 male HGV drivers</a:t>
            </a:r>
          </a:p>
          <a:p>
            <a:r>
              <a:rPr lang="en-US" dirty="0" smtClean="0"/>
              <a:t>7 managers and supervisors</a:t>
            </a:r>
          </a:p>
          <a:p>
            <a:r>
              <a:rPr lang="en-GB" dirty="0">
                <a:hlinkClick r:id="rId3"/>
              </a:rPr>
              <a:t>http://www.hse.gov.uk/research/rrpdf/rr1104.</a:t>
            </a:r>
            <a:r>
              <a:rPr lang="en-GB" dirty="0" smtClean="0">
                <a:hlinkClick r:id="rId3"/>
              </a:rPr>
              <a:t>pdf</a:t>
            </a:r>
            <a:endParaRPr lang="en-GB" dirty="0" smtClean="0"/>
          </a:p>
          <a:p>
            <a:endParaRPr lang="en-GB" dirty="0"/>
          </a:p>
          <a:p>
            <a:endParaRPr lang="en-US" dirty="0" smtClean="0"/>
          </a:p>
        </p:txBody>
      </p:sp>
      <p:sp>
        <p:nvSpPr>
          <p:cNvPr id="4" name="Slide Number Placeholder 3"/>
          <p:cNvSpPr>
            <a:spLocks noGrp="1"/>
          </p:cNvSpPr>
          <p:nvPr>
            <p:ph type="sldNum" sz="quarter" idx="12"/>
          </p:nvPr>
        </p:nvSpPr>
        <p:spPr/>
        <p:txBody>
          <a:bodyPr/>
          <a:lstStyle/>
          <a:p>
            <a:fld id="{9C1FE727-8907-4D02-85B3-C834F1979C54}" type="slidenum">
              <a:rPr lang="en-GB" smtClean="0"/>
              <a:t>7</a:t>
            </a:fld>
            <a:endParaRPr lang="en-GB"/>
          </a:p>
        </p:txBody>
      </p:sp>
      <p:pic>
        <p:nvPicPr>
          <p:cNvPr id="10" name="Content Placeholder 9"/>
          <p:cNvPicPr>
            <a:picLocks noGrp="1"/>
          </p:cNvPicPr>
          <p:nvPr>
            <p:ph sz="half" idx="2"/>
          </p:nvPr>
        </p:nvPicPr>
        <p:blipFill>
          <a:blip r:embed="rId4">
            <a:extLst>
              <a:ext uri="{28A0092B-C50C-407E-A947-70E740481C1C}">
                <a14:useLocalDpi xmlns:a14="http://schemas.microsoft.com/office/drawing/2010/main" val="0"/>
              </a:ext>
            </a:extLst>
          </a:blip>
          <a:srcRect t="1242" b="1242"/>
          <a:stretch>
            <a:fillRect/>
          </a:stretch>
        </p:blipFill>
        <p:spPr bwMode="auto">
          <a:xfrm>
            <a:off x="5220072" y="1600200"/>
            <a:ext cx="3466728" cy="4525963"/>
          </a:xfrm>
          <a:prstGeom prst="rect">
            <a:avLst/>
          </a:prstGeom>
          <a:noFill/>
          <a:ln>
            <a:solidFill>
              <a:schemeClr val="tx1"/>
            </a:solidFill>
          </a:ln>
        </p:spPr>
      </p:pic>
    </p:spTree>
    <p:extLst>
      <p:ext uri="{BB962C8B-B14F-4D97-AF65-F5344CB8AC3E}">
        <p14:creationId xmlns:p14="http://schemas.microsoft.com/office/powerpoint/2010/main" val="293921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74638"/>
            <a:ext cx="7571184" cy="1143000"/>
          </a:xfrm>
        </p:spPr>
        <p:txBody>
          <a:bodyPr/>
          <a:lstStyle/>
          <a:p>
            <a:r>
              <a:rPr lang="en-US" dirty="0"/>
              <a:t>Health and wellbeing</a:t>
            </a:r>
          </a:p>
        </p:txBody>
      </p:sp>
      <p:sp>
        <p:nvSpPr>
          <p:cNvPr id="4" name="Content Placeholder 3"/>
          <p:cNvSpPr>
            <a:spLocks noGrp="1"/>
          </p:cNvSpPr>
          <p:nvPr>
            <p:ph sz="half" idx="2"/>
          </p:nvPr>
        </p:nvSpPr>
        <p:spPr>
          <a:xfrm>
            <a:off x="3995936" y="1412776"/>
            <a:ext cx="4968552" cy="5112568"/>
          </a:xfrm>
        </p:spPr>
        <p:txBody>
          <a:bodyPr>
            <a:normAutofit fontScale="85000" lnSpcReduction="20000"/>
          </a:bodyPr>
          <a:lstStyle/>
          <a:p>
            <a:pPr marL="0" indent="0">
              <a:buNone/>
            </a:pPr>
            <a:r>
              <a:rPr lang="en-GB" i="1" dirty="0"/>
              <a:t>“You can imagine if you’re sat there for four hours just on the motorway. Your knees, because you’re not moving them are you? Your back will go. It’s alright when you’re young but as you get older it starts catching up with you.</a:t>
            </a:r>
            <a:r>
              <a:rPr lang="en-GB" i="1" dirty="0" smtClean="0"/>
              <a:t>”</a:t>
            </a:r>
          </a:p>
          <a:p>
            <a:pPr marL="0" indent="0">
              <a:buNone/>
            </a:pPr>
            <a:endParaRPr lang="en-GB" i="1" dirty="0"/>
          </a:p>
          <a:p>
            <a:pPr marL="0" indent="0">
              <a:buNone/>
            </a:pPr>
            <a:r>
              <a:rPr lang="en-US" i="1" dirty="0" smtClean="0"/>
              <a:t>“</a:t>
            </a:r>
            <a:r>
              <a:rPr lang="en-US" i="1" dirty="0"/>
              <a:t>I think you get a bit more tired as you get a bit older. Easier, I think you tend to doze even when you’re at home at weekends more than you would do when you’re younger. I think that’s a problem for people that are driving at my age, you do get more tired”</a:t>
            </a:r>
          </a:p>
          <a:p>
            <a:pPr marL="0" indent="0">
              <a:buNone/>
            </a:pPr>
            <a:endParaRPr lang="en-US" dirty="0"/>
          </a:p>
          <a:p>
            <a:endParaRPr lang="en-US" dirty="0"/>
          </a:p>
        </p:txBody>
      </p:sp>
      <p:sp>
        <p:nvSpPr>
          <p:cNvPr id="5" name="Slide Number Placeholder 4"/>
          <p:cNvSpPr>
            <a:spLocks noGrp="1"/>
          </p:cNvSpPr>
          <p:nvPr>
            <p:ph type="sldNum" sz="quarter" idx="12"/>
          </p:nvPr>
        </p:nvSpPr>
        <p:spPr/>
        <p:txBody>
          <a:bodyPr/>
          <a:lstStyle/>
          <a:p>
            <a:fld id="{9C1FE727-8907-4D02-85B3-C834F1979C54}" type="slidenum">
              <a:rPr lang="en-GB" smtClean="0"/>
              <a:t>8</a:t>
            </a:fld>
            <a:endParaRPr lang="en-GB"/>
          </a:p>
        </p:txBody>
      </p:sp>
      <p:pic>
        <p:nvPicPr>
          <p:cNvPr id="6" name="Content Placeholder 12"/>
          <p:cNvPicPr>
            <a:picLocks noGrp="1" noChangeAspect="1"/>
          </p:cNvPicPr>
          <p:nvPr>
            <p:ph sz="half" idx="1"/>
          </p:nvPr>
        </p:nvPicPr>
        <p:blipFill>
          <a:blip r:embed="rId3"/>
          <a:srcRect t="15706" b="15706"/>
          <a:stretch>
            <a:fillRect/>
          </a:stretch>
        </p:blipFill>
        <p:spPr>
          <a:xfrm>
            <a:off x="457200" y="1600200"/>
            <a:ext cx="3466728" cy="4525963"/>
          </a:xfrm>
        </p:spPr>
      </p:pic>
    </p:spTree>
    <p:extLst>
      <p:ext uri="{BB962C8B-B14F-4D97-AF65-F5344CB8AC3E}">
        <p14:creationId xmlns:p14="http://schemas.microsoft.com/office/powerpoint/2010/main" val="1908625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043608" y="274638"/>
            <a:ext cx="7643192" cy="1143000"/>
          </a:xfrm>
        </p:spPr>
        <p:txBody>
          <a:bodyPr/>
          <a:lstStyle/>
          <a:p>
            <a:r>
              <a:rPr lang="en-US" dirty="0" smtClean="0"/>
              <a:t>Health and wellbeing</a:t>
            </a:r>
            <a:endParaRPr lang="en-US" dirty="0"/>
          </a:p>
        </p:txBody>
      </p:sp>
      <p:pic>
        <p:nvPicPr>
          <p:cNvPr id="13" name="Content Placeholder 12"/>
          <p:cNvPicPr>
            <a:picLocks noGrp="1" noChangeAspect="1"/>
          </p:cNvPicPr>
          <p:nvPr>
            <p:ph sz="half" idx="1"/>
          </p:nvPr>
        </p:nvPicPr>
        <p:blipFill>
          <a:blip r:embed="rId3"/>
          <a:srcRect t="15706" b="15706"/>
          <a:stretch>
            <a:fillRect/>
          </a:stretch>
        </p:blipFill>
        <p:spPr>
          <a:xfrm>
            <a:off x="457200" y="1600200"/>
            <a:ext cx="3754760" cy="4525963"/>
          </a:xfrm>
        </p:spPr>
      </p:pic>
      <p:sp>
        <p:nvSpPr>
          <p:cNvPr id="12" name="Content Placeholder 11"/>
          <p:cNvSpPr>
            <a:spLocks noGrp="1"/>
          </p:cNvSpPr>
          <p:nvPr>
            <p:ph sz="half" idx="2"/>
          </p:nvPr>
        </p:nvSpPr>
        <p:spPr>
          <a:xfrm>
            <a:off x="4283968" y="1412776"/>
            <a:ext cx="4536504" cy="4968552"/>
          </a:xfrm>
        </p:spPr>
        <p:txBody>
          <a:bodyPr>
            <a:normAutofit lnSpcReduction="10000"/>
          </a:bodyPr>
          <a:lstStyle/>
          <a:p>
            <a:pPr marL="0" indent="0">
              <a:buNone/>
            </a:pPr>
            <a:r>
              <a:rPr lang="en-US" i="1" dirty="0" smtClean="0"/>
              <a:t>“</a:t>
            </a:r>
            <a:r>
              <a:rPr lang="en-US" i="1" dirty="0"/>
              <a:t>To get something to eat, you can’t just park the wagon anywhere – and you are also restricted on time – so it’s virtually impossible to eat healthily.</a:t>
            </a:r>
            <a:r>
              <a:rPr lang="en-US" i="1" dirty="0" smtClean="0"/>
              <a:t>”</a:t>
            </a:r>
          </a:p>
          <a:p>
            <a:pPr marL="0" indent="0">
              <a:buNone/>
            </a:pPr>
            <a:endParaRPr lang="en-US" i="1" dirty="0" smtClean="0"/>
          </a:p>
          <a:p>
            <a:pPr marL="0" indent="0">
              <a:buNone/>
            </a:pPr>
            <a:r>
              <a:rPr lang="en-US" i="1" dirty="0"/>
              <a:t>“There is no exercise now – you’re perhaps in/out of the cab only four to five times a day. My weight does fluctuate a lot.”</a:t>
            </a:r>
          </a:p>
          <a:p>
            <a:pPr marL="0" indent="0">
              <a:buNone/>
            </a:pPr>
            <a:endParaRPr lang="en-US" i="1" dirty="0"/>
          </a:p>
        </p:txBody>
      </p:sp>
      <p:sp>
        <p:nvSpPr>
          <p:cNvPr id="4" name="Slide Number Placeholder 3"/>
          <p:cNvSpPr>
            <a:spLocks noGrp="1"/>
          </p:cNvSpPr>
          <p:nvPr>
            <p:ph type="sldNum" sz="quarter" idx="12"/>
          </p:nvPr>
        </p:nvSpPr>
        <p:spPr/>
        <p:txBody>
          <a:bodyPr/>
          <a:lstStyle/>
          <a:p>
            <a:fld id="{9C1FE727-8907-4D02-85B3-C834F1979C54}" type="slidenum">
              <a:rPr lang="en-GB" smtClean="0"/>
              <a:t>9</a:t>
            </a:fld>
            <a:endParaRPr lang="en-GB"/>
          </a:p>
        </p:txBody>
      </p:sp>
    </p:spTree>
    <p:extLst>
      <p:ext uri="{BB962C8B-B14F-4D97-AF65-F5344CB8AC3E}">
        <p14:creationId xmlns:p14="http://schemas.microsoft.com/office/powerpoint/2010/main" val="278204622"/>
      </p:ext>
    </p:extLst>
  </p:cSld>
  <p:clrMapOvr>
    <a:masterClrMapping/>
  </p:clrMapOvr>
</p:sld>
</file>

<file path=ppt/theme/theme1.xml><?xml version="1.0" encoding="utf-8"?>
<a:theme xmlns:a="http://schemas.openxmlformats.org/drawingml/2006/main" name="Lynn MB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Lynn MBS.potx</Template>
  <TotalTime>2510</TotalTime>
  <Words>1321</Words>
  <Application>Microsoft Office PowerPoint</Application>
  <PresentationFormat>On-screen Show (4:3)</PresentationFormat>
  <Paragraphs>181</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Lynn MBS</vt:lpstr>
      <vt:lpstr>Age, health and professional drivers’ network </vt:lpstr>
      <vt:lpstr>Who are we?</vt:lpstr>
      <vt:lpstr>Why?</vt:lpstr>
      <vt:lpstr>PowerPoint Presentation</vt:lpstr>
      <vt:lpstr>Why the AHPD Network?</vt:lpstr>
      <vt:lpstr>Health and wellbeing of HGV drivers</vt:lpstr>
      <vt:lpstr>Research phase one </vt:lpstr>
      <vt:lpstr>Health and wellbeing</vt:lpstr>
      <vt:lpstr>Health and wellbeing</vt:lpstr>
      <vt:lpstr>Health and wellbeing</vt:lpstr>
      <vt:lpstr>Working environment and technology</vt:lpstr>
      <vt:lpstr>Working environment and technology</vt:lpstr>
      <vt:lpstr>Retirement</vt:lpstr>
      <vt:lpstr>Retirement</vt:lpstr>
      <vt:lpstr>What are companies doing?</vt:lpstr>
      <vt:lpstr>What are companies doing?</vt:lpstr>
      <vt:lpstr>What are companies doing?</vt:lpstr>
      <vt:lpstr>Research phase two </vt:lpstr>
      <vt:lpstr>AHPD Network website https://sites.manchester.ac.uk/ahpd/  </vt:lpstr>
      <vt:lpstr>Network event</vt:lpstr>
      <vt:lpstr>Any questions?</vt:lpstr>
    </vt:vector>
  </TitlesOfParts>
  <Company>University of Manchester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staff</dc:creator>
  <cp:lastModifiedBy>Suzanne Booth</cp:lastModifiedBy>
  <cp:revision>287</cp:revision>
  <cp:lastPrinted>2018-06-01T10:04:30Z</cp:lastPrinted>
  <dcterms:created xsi:type="dcterms:W3CDTF">2016-07-25T13:24:49Z</dcterms:created>
  <dcterms:modified xsi:type="dcterms:W3CDTF">2018-06-07T09:33:27Z</dcterms:modified>
</cp:coreProperties>
</file>