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79" r:id="rId2"/>
    <p:sldId id="329" r:id="rId3"/>
    <p:sldId id="364" r:id="rId4"/>
    <p:sldId id="407" r:id="rId5"/>
    <p:sldId id="374" r:id="rId6"/>
    <p:sldId id="380" r:id="rId7"/>
    <p:sldId id="383" r:id="rId8"/>
    <p:sldId id="330" r:id="rId9"/>
    <p:sldId id="389" r:id="rId10"/>
    <p:sldId id="366" r:id="rId11"/>
    <p:sldId id="406" r:id="rId12"/>
    <p:sldId id="368" r:id="rId13"/>
    <p:sldId id="370" r:id="rId14"/>
    <p:sldId id="392" r:id="rId15"/>
    <p:sldId id="394" r:id="rId16"/>
    <p:sldId id="395" r:id="rId17"/>
    <p:sldId id="393" r:id="rId18"/>
    <p:sldId id="399" r:id="rId19"/>
    <p:sldId id="400" r:id="rId20"/>
    <p:sldId id="401" r:id="rId21"/>
    <p:sldId id="402" r:id="rId22"/>
    <p:sldId id="403" r:id="rId23"/>
    <p:sldId id="409" r:id="rId24"/>
    <p:sldId id="410" r:id="rId25"/>
    <p:sldId id="413" r:id="rId26"/>
    <p:sldId id="412" r:id="rId27"/>
    <p:sldId id="375" r:id="rId28"/>
    <p:sldId id="390" r:id="rId29"/>
    <p:sldId id="404" r:id="rId30"/>
    <p:sldId id="408" r:id="rId31"/>
    <p:sldId id="362" r:id="rId32"/>
    <p:sldId id="385" r:id="rId33"/>
    <p:sldId id="361" r:id="rId34"/>
    <p:sldId id="328" r:id="rId35"/>
    <p:sldId id="352" r:id="rId36"/>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279" autoAdjust="0"/>
    <p:restoredTop sz="99290" autoAdjust="0"/>
  </p:normalViewPr>
  <p:slideViewPr>
    <p:cSldViewPr>
      <p:cViewPr>
        <p:scale>
          <a:sx n="81" d="100"/>
          <a:sy n="81" d="100"/>
        </p:scale>
        <p:origin x="-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nask.man.ac.uk\home$\Desktop\CP%20graph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800" b="1" i="0" baseline="0" dirty="0" smtClean="0">
                <a:solidFill>
                  <a:srgbClr val="7030A0"/>
                </a:solidFill>
                <a:effectLst/>
              </a:rPr>
              <a:t>Figure 1. </a:t>
            </a:r>
            <a:r>
              <a:rPr lang="en-GB" sz="1800" b="1" i="0" baseline="0" dirty="0">
                <a:solidFill>
                  <a:srgbClr val="7030A0"/>
                </a:solidFill>
                <a:effectLst/>
              </a:rPr>
              <a:t>Projected change in people aged 65 years and over in selected capital cities, 2014-2031, contrasted with total population</a:t>
            </a:r>
          </a:p>
        </c:rich>
      </c:tx>
      <c:layout/>
      <c:overlay val="0"/>
    </c:title>
    <c:autoTitleDeleted val="0"/>
    <c:plotArea>
      <c:layout>
        <c:manualLayout>
          <c:layoutTarget val="inner"/>
          <c:xMode val="edge"/>
          <c:yMode val="edge"/>
          <c:x val="0.103190808543587"/>
          <c:y val="0.279093940014845"/>
          <c:w val="0.89210571537772498"/>
          <c:h val="0.68890151925612997"/>
        </c:manualLayout>
      </c:layout>
      <c:barChart>
        <c:barDir val="bar"/>
        <c:grouping val="clustered"/>
        <c:varyColors val="0"/>
        <c:ser>
          <c:idx val="0"/>
          <c:order val="0"/>
          <c:tx>
            <c:v>Increase in number of people aged 65 and over</c:v>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Newcastle</c:v>
                </c:pt>
                <c:pt idx="1">
                  <c:v>Manchester</c:v>
                </c:pt>
                <c:pt idx="2">
                  <c:v>Birmingham</c:v>
                </c:pt>
                <c:pt idx="3">
                  <c:v>Montreal**</c:v>
                </c:pt>
                <c:pt idx="4">
                  <c:v>Berlin*</c:v>
                </c:pt>
                <c:pt idx="5">
                  <c:v>London</c:v>
                </c:pt>
              </c:strCache>
            </c:strRef>
          </c:cat>
          <c:val>
            <c:numRef>
              <c:f>Sheet1!$D$2:$D$7</c:f>
              <c:numCache>
                <c:formatCode>#,##0</c:formatCode>
                <c:ptCount val="6"/>
                <c:pt idx="0">
                  <c:v>14800</c:v>
                </c:pt>
                <c:pt idx="1">
                  <c:v>18300</c:v>
                </c:pt>
                <c:pt idx="2">
                  <c:v>44600</c:v>
                </c:pt>
                <c:pt idx="3">
                  <c:v>146300</c:v>
                </c:pt>
                <c:pt idx="4">
                  <c:v>161000</c:v>
                </c:pt>
                <c:pt idx="5">
                  <c:v>500600</c:v>
                </c:pt>
              </c:numCache>
            </c:numRef>
          </c:val>
          <c:extLst xmlns:c16r2="http://schemas.microsoft.com/office/drawing/2015/06/chart">
            <c:ext xmlns:c16="http://schemas.microsoft.com/office/drawing/2014/chart" uri="{C3380CC4-5D6E-409C-BE32-E72D297353CC}">
              <c16:uniqueId val="{00000000-4EA4-44CF-85A2-6F9F1FF217CF}"/>
            </c:ext>
          </c:extLst>
        </c:ser>
        <c:ser>
          <c:idx val="1"/>
          <c:order val="1"/>
          <c:tx>
            <c:v>Projected total number of persons aged 65 and over: 2031</c:v>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Newcastle</c:v>
                </c:pt>
                <c:pt idx="1">
                  <c:v>Manchester</c:v>
                </c:pt>
                <c:pt idx="2">
                  <c:v>Birmingham</c:v>
                </c:pt>
                <c:pt idx="3">
                  <c:v>Montreal**</c:v>
                </c:pt>
                <c:pt idx="4">
                  <c:v>Berlin*</c:v>
                </c:pt>
                <c:pt idx="5">
                  <c:v>London</c:v>
                </c:pt>
              </c:strCache>
            </c:strRef>
          </c:cat>
          <c:val>
            <c:numRef>
              <c:f>Sheet1!$F$2:$F$7</c:f>
              <c:numCache>
                <c:formatCode>#,##0</c:formatCode>
                <c:ptCount val="6"/>
                <c:pt idx="0">
                  <c:v>56000</c:v>
                </c:pt>
                <c:pt idx="1">
                  <c:v>68000</c:v>
                </c:pt>
                <c:pt idx="2">
                  <c:v>189000</c:v>
                </c:pt>
                <c:pt idx="3">
                  <c:v>439800</c:v>
                </c:pt>
                <c:pt idx="4">
                  <c:v>844000</c:v>
                </c:pt>
                <c:pt idx="5">
                  <c:v>1484000</c:v>
                </c:pt>
              </c:numCache>
            </c:numRef>
          </c:val>
          <c:extLst xmlns:c16r2="http://schemas.microsoft.com/office/drawing/2015/06/chart">
            <c:ext xmlns:c16="http://schemas.microsoft.com/office/drawing/2014/chart" uri="{C3380CC4-5D6E-409C-BE32-E72D297353CC}">
              <c16:uniqueId val="{00000001-4EA4-44CF-85A2-6F9F1FF217CF}"/>
            </c:ext>
          </c:extLst>
        </c:ser>
        <c:ser>
          <c:idx val="2"/>
          <c:order val="2"/>
          <c:tx>
            <c:v>Projected total population: 2031</c:v>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Newcastle</c:v>
                </c:pt>
                <c:pt idx="1">
                  <c:v>Manchester</c:v>
                </c:pt>
                <c:pt idx="2">
                  <c:v>Birmingham</c:v>
                </c:pt>
                <c:pt idx="3">
                  <c:v>Montreal**</c:v>
                </c:pt>
                <c:pt idx="4">
                  <c:v>Berlin*</c:v>
                </c:pt>
                <c:pt idx="5">
                  <c:v>London</c:v>
                </c:pt>
              </c:strCache>
            </c:strRef>
          </c:cat>
          <c:val>
            <c:numRef>
              <c:f>Sheet1!$G$2:$G$7</c:f>
              <c:numCache>
                <c:formatCode>#,##0</c:formatCode>
                <c:ptCount val="6"/>
                <c:pt idx="0">
                  <c:v>318700</c:v>
                </c:pt>
                <c:pt idx="1">
                  <c:v>598000</c:v>
                </c:pt>
                <c:pt idx="2">
                  <c:v>1245700</c:v>
                </c:pt>
                <c:pt idx="3">
                  <c:v>2188800</c:v>
                </c:pt>
                <c:pt idx="4">
                  <c:v>3836300</c:v>
                </c:pt>
                <c:pt idx="5">
                  <c:v>10328000</c:v>
                </c:pt>
              </c:numCache>
            </c:numRef>
          </c:val>
          <c:extLst xmlns:c16r2="http://schemas.microsoft.com/office/drawing/2015/06/chart">
            <c:ext xmlns:c16="http://schemas.microsoft.com/office/drawing/2014/chart" uri="{C3380CC4-5D6E-409C-BE32-E72D297353CC}">
              <c16:uniqueId val="{00000002-4EA4-44CF-85A2-6F9F1FF217CF}"/>
            </c:ext>
          </c:extLst>
        </c:ser>
        <c:dLbls>
          <c:showLegendKey val="0"/>
          <c:showVal val="1"/>
          <c:showCatName val="0"/>
          <c:showSerName val="0"/>
          <c:showPercent val="0"/>
          <c:showBubbleSize val="0"/>
        </c:dLbls>
        <c:gapWidth val="150"/>
        <c:overlap val="-25"/>
        <c:axId val="48359296"/>
        <c:axId val="48360832"/>
      </c:barChart>
      <c:catAx>
        <c:axId val="48359296"/>
        <c:scaling>
          <c:orientation val="minMax"/>
        </c:scaling>
        <c:delete val="1"/>
        <c:axPos val="l"/>
        <c:numFmt formatCode="General" sourceLinked="0"/>
        <c:majorTickMark val="none"/>
        <c:minorTickMark val="none"/>
        <c:tickLblPos val="nextTo"/>
        <c:crossAx val="48360832"/>
        <c:crosses val="autoZero"/>
        <c:auto val="1"/>
        <c:lblAlgn val="ctr"/>
        <c:lblOffset val="100"/>
        <c:noMultiLvlLbl val="0"/>
      </c:catAx>
      <c:valAx>
        <c:axId val="48360832"/>
        <c:scaling>
          <c:orientation val="minMax"/>
        </c:scaling>
        <c:delete val="1"/>
        <c:axPos val="b"/>
        <c:numFmt formatCode="#,##0" sourceLinked="1"/>
        <c:majorTickMark val="out"/>
        <c:minorTickMark val="none"/>
        <c:tickLblPos val="nextTo"/>
        <c:crossAx val="48359296"/>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9CCA8-901B-9D46-B21F-BACCFA294016}" type="doc">
      <dgm:prSet loTypeId="urn:microsoft.com/office/officeart/2005/8/layout/radial1" loCatId="" qsTypeId="urn:microsoft.com/office/officeart/2005/8/quickstyle/simple1" qsCatId="simple" csTypeId="urn:microsoft.com/office/officeart/2005/8/colors/accent0_1" csCatId="mainScheme" phldr="1"/>
      <dgm:spPr/>
      <dgm:t>
        <a:bodyPr/>
        <a:lstStyle/>
        <a:p>
          <a:endParaRPr lang="en-US"/>
        </a:p>
      </dgm:t>
    </dgm:pt>
    <dgm:pt modelId="{E16E3506-403B-4541-BBB1-9D51EF93CFD5}">
      <dgm:prSet phldrT="[Text]" custT="1"/>
      <dgm:spPr/>
      <dgm:t>
        <a:bodyPr/>
        <a:lstStyle/>
        <a:p>
          <a:r>
            <a:rPr lang="en-GB" sz="1400" b="1" dirty="0">
              <a:solidFill>
                <a:srgbClr val="7030A0"/>
              </a:solidFill>
            </a:rPr>
            <a:t>HOUSING</a:t>
          </a:r>
        </a:p>
        <a:p>
          <a:r>
            <a:rPr lang="en-GB" sz="1200" b="1" dirty="0">
              <a:solidFill>
                <a:srgbClr val="7030A0"/>
              </a:solidFill>
              <a:latin typeface="Calibri (Body)"/>
              <a:cs typeface="Calibri (Body)"/>
            </a:rPr>
            <a:t>SECURITY</a:t>
          </a:r>
          <a:r>
            <a:rPr lang="en-GB" sz="1400" b="1" dirty="0">
              <a:solidFill>
                <a:srgbClr val="7030A0"/>
              </a:solidFill>
              <a:latin typeface="Calibri (Body)"/>
              <a:cs typeface="Calibri (Body)"/>
            </a:rPr>
            <a:t> </a:t>
          </a:r>
        </a:p>
        <a:p>
          <a:r>
            <a:rPr lang="en-GB" sz="1400" b="1" dirty="0">
              <a:solidFill>
                <a:srgbClr val="7030A0"/>
              </a:solidFill>
              <a:latin typeface="Calibri (Body)"/>
              <a:cs typeface="Calibri (Body)"/>
            </a:rPr>
            <a:t>&amp; Choice</a:t>
          </a:r>
          <a:endParaRPr lang="en-US" sz="1400" b="1" dirty="0">
            <a:latin typeface="Calibri (Body)"/>
            <a:cs typeface="Calibri (Body)"/>
          </a:endParaRPr>
        </a:p>
      </dgm:t>
    </dgm:pt>
    <dgm:pt modelId="{D3732669-8C48-5F47-8C3A-276A3499887B}" type="parTrans" cxnId="{54858AA9-1797-7A4E-98D5-6BF70B685BC9}">
      <dgm:prSet/>
      <dgm:spPr/>
      <dgm:t>
        <a:bodyPr/>
        <a:lstStyle/>
        <a:p>
          <a:endParaRPr lang="en-US"/>
        </a:p>
      </dgm:t>
    </dgm:pt>
    <dgm:pt modelId="{A63EDE78-E491-1847-B3EC-8C0B1794AFEF}" type="sibTrans" cxnId="{54858AA9-1797-7A4E-98D5-6BF70B685BC9}">
      <dgm:prSet/>
      <dgm:spPr/>
      <dgm:t>
        <a:bodyPr/>
        <a:lstStyle/>
        <a:p>
          <a:endParaRPr lang="en-US"/>
        </a:p>
      </dgm:t>
    </dgm:pt>
    <dgm:pt modelId="{EDF843F3-E4E9-4747-B36D-E2CEB59FF082}">
      <dgm:prSet phldrT="[Text]" custT="1"/>
      <dgm:spPr/>
      <dgm:t>
        <a:bodyPr/>
        <a:lstStyle/>
        <a:p>
          <a:r>
            <a:rPr lang="en-US" sz="1000" dirty="0">
              <a:latin typeface="Calibri (Body)"/>
              <a:cs typeface="Calibri (Body)"/>
            </a:rPr>
            <a:t>Transportation</a:t>
          </a:r>
        </a:p>
      </dgm:t>
    </dgm:pt>
    <dgm:pt modelId="{4F6C82D1-D695-1047-ADE1-948507FFBAE4}" type="parTrans" cxnId="{0E6EC77B-E62C-714A-BC87-99FAFBB4C7FE}">
      <dgm:prSet/>
      <dgm:spPr/>
      <dgm:t>
        <a:bodyPr/>
        <a:lstStyle/>
        <a:p>
          <a:endParaRPr lang="en-US"/>
        </a:p>
      </dgm:t>
    </dgm:pt>
    <dgm:pt modelId="{2432AC3F-4F25-424D-8D68-81A1E23A8535}" type="sibTrans" cxnId="{0E6EC77B-E62C-714A-BC87-99FAFBB4C7FE}">
      <dgm:prSet/>
      <dgm:spPr/>
      <dgm:t>
        <a:bodyPr/>
        <a:lstStyle/>
        <a:p>
          <a:endParaRPr lang="en-US"/>
        </a:p>
      </dgm:t>
    </dgm:pt>
    <dgm:pt modelId="{159BF772-AFD6-6F45-B514-A69CFD2BD897}">
      <dgm:prSet phldrT="[Text]" custT="1"/>
      <dgm:spPr/>
      <dgm:t>
        <a:bodyPr/>
        <a:lstStyle/>
        <a:p>
          <a:r>
            <a:rPr lang="en-US" sz="1100" dirty="0">
              <a:latin typeface="Calibri (Body)"/>
              <a:cs typeface="Calibri (Body)"/>
            </a:rPr>
            <a:t>Social Participation</a:t>
          </a:r>
        </a:p>
      </dgm:t>
    </dgm:pt>
    <dgm:pt modelId="{EBB70A7D-1608-8F4A-892F-C43F3B265AF7}" type="parTrans" cxnId="{B32D2D78-3DD6-4740-A96F-2908AD4C8CA2}">
      <dgm:prSet/>
      <dgm:spPr/>
      <dgm:t>
        <a:bodyPr/>
        <a:lstStyle/>
        <a:p>
          <a:endParaRPr lang="en-US"/>
        </a:p>
      </dgm:t>
    </dgm:pt>
    <dgm:pt modelId="{A9791222-4CEB-BA4C-BFB0-92DB1F44043C}" type="sibTrans" cxnId="{B32D2D78-3DD6-4740-A96F-2908AD4C8CA2}">
      <dgm:prSet/>
      <dgm:spPr/>
      <dgm:t>
        <a:bodyPr/>
        <a:lstStyle/>
        <a:p>
          <a:endParaRPr lang="en-US"/>
        </a:p>
      </dgm:t>
    </dgm:pt>
    <dgm:pt modelId="{2C633EE2-7C76-664D-B13E-0A26D29E5F59}">
      <dgm:prSet phldrT="[Text]" custT="1"/>
      <dgm:spPr/>
      <dgm:t>
        <a:bodyPr/>
        <a:lstStyle/>
        <a:p>
          <a:r>
            <a:rPr lang="en-US" sz="1300" dirty="0">
              <a:latin typeface="Calibri (Body)"/>
              <a:cs typeface="Calibri (Body)"/>
            </a:rPr>
            <a:t>Respect and social inclusion</a:t>
          </a:r>
        </a:p>
      </dgm:t>
    </dgm:pt>
    <dgm:pt modelId="{F688EED9-BFBD-A344-AEF0-F3500026CB9F}" type="parTrans" cxnId="{DEB8F7C3-4EBD-FD48-B28D-5E8778342F57}">
      <dgm:prSet/>
      <dgm:spPr/>
      <dgm:t>
        <a:bodyPr/>
        <a:lstStyle/>
        <a:p>
          <a:endParaRPr lang="en-US"/>
        </a:p>
      </dgm:t>
    </dgm:pt>
    <dgm:pt modelId="{FE777BA1-767B-B44A-988D-7A00D728B145}" type="sibTrans" cxnId="{DEB8F7C3-4EBD-FD48-B28D-5E8778342F57}">
      <dgm:prSet/>
      <dgm:spPr/>
      <dgm:t>
        <a:bodyPr/>
        <a:lstStyle/>
        <a:p>
          <a:endParaRPr lang="en-US"/>
        </a:p>
      </dgm:t>
    </dgm:pt>
    <dgm:pt modelId="{61EF608A-77FD-A142-A5AB-1EF90E96ADD2}">
      <dgm:prSet phldrT="[Text]" custT="1"/>
      <dgm:spPr/>
      <dgm:t>
        <a:bodyPr/>
        <a:lstStyle/>
        <a:p>
          <a:r>
            <a:rPr lang="en-US" sz="1300" dirty="0">
              <a:latin typeface="Calibri (Body)"/>
              <a:cs typeface="Calibri (Body)"/>
            </a:rPr>
            <a:t>Civic participation and employment</a:t>
          </a:r>
        </a:p>
      </dgm:t>
    </dgm:pt>
    <dgm:pt modelId="{516A7F15-386E-BF4E-99A2-D97240289B01}" type="parTrans" cxnId="{728213DF-D055-3744-B979-B4AFDC139D2B}">
      <dgm:prSet/>
      <dgm:spPr/>
      <dgm:t>
        <a:bodyPr/>
        <a:lstStyle/>
        <a:p>
          <a:endParaRPr lang="en-US"/>
        </a:p>
      </dgm:t>
    </dgm:pt>
    <dgm:pt modelId="{E7DAEBC9-1E8C-7A42-85C1-94E872E6834A}" type="sibTrans" cxnId="{728213DF-D055-3744-B979-B4AFDC139D2B}">
      <dgm:prSet/>
      <dgm:spPr/>
      <dgm:t>
        <a:bodyPr/>
        <a:lstStyle/>
        <a:p>
          <a:endParaRPr lang="en-US"/>
        </a:p>
      </dgm:t>
    </dgm:pt>
    <dgm:pt modelId="{AD7A2FAF-599C-A84A-8E79-733A72F185C8}">
      <dgm:prSet phldrT="[Text]" custT="1"/>
      <dgm:spPr/>
      <dgm:t>
        <a:bodyPr/>
        <a:lstStyle/>
        <a:p>
          <a:r>
            <a:rPr lang="en-US" sz="1300" dirty="0">
              <a:latin typeface="Calibri (Body)"/>
              <a:cs typeface="Calibri (Body)"/>
            </a:rPr>
            <a:t>Communication and information </a:t>
          </a:r>
        </a:p>
      </dgm:t>
    </dgm:pt>
    <dgm:pt modelId="{4CAD1D3A-4CFB-5740-BFF2-0345E9ADBDE2}" type="parTrans" cxnId="{ABD59D4A-7E09-F941-8A73-75622D5E3F66}">
      <dgm:prSet/>
      <dgm:spPr/>
      <dgm:t>
        <a:bodyPr/>
        <a:lstStyle/>
        <a:p>
          <a:endParaRPr lang="en-US"/>
        </a:p>
      </dgm:t>
    </dgm:pt>
    <dgm:pt modelId="{35D11E3F-AC9E-6949-A4F4-A18BBAFF95BD}" type="sibTrans" cxnId="{ABD59D4A-7E09-F941-8A73-75622D5E3F66}">
      <dgm:prSet/>
      <dgm:spPr/>
      <dgm:t>
        <a:bodyPr/>
        <a:lstStyle/>
        <a:p>
          <a:endParaRPr lang="en-US"/>
        </a:p>
      </dgm:t>
    </dgm:pt>
    <dgm:pt modelId="{737E0429-B79B-C445-9498-E2FE83A6D1A4}">
      <dgm:prSet phldrT="[Text]" custT="1"/>
      <dgm:spPr/>
      <dgm:t>
        <a:bodyPr/>
        <a:lstStyle/>
        <a:p>
          <a:r>
            <a:rPr lang="en-US" sz="1100" dirty="0">
              <a:latin typeface="Calibri (Body)"/>
              <a:cs typeface="Calibri (Body)"/>
            </a:rPr>
            <a:t>Community support and health services </a:t>
          </a:r>
        </a:p>
      </dgm:t>
    </dgm:pt>
    <dgm:pt modelId="{CF9BB817-BC1E-7548-ACE0-16EF080A725E}" type="parTrans" cxnId="{A965E642-19DD-C445-B328-1B7B9CBE8632}">
      <dgm:prSet/>
      <dgm:spPr/>
      <dgm:t>
        <a:bodyPr/>
        <a:lstStyle/>
        <a:p>
          <a:endParaRPr lang="en-US"/>
        </a:p>
      </dgm:t>
    </dgm:pt>
    <dgm:pt modelId="{E812FE18-800B-A442-8E86-86F5E8AA400F}" type="sibTrans" cxnId="{A965E642-19DD-C445-B328-1B7B9CBE8632}">
      <dgm:prSet/>
      <dgm:spPr/>
      <dgm:t>
        <a:bodyPr/>
        <a:lstStyle/>
        <a:p>
          <a:endParaRPr lang="en-US"/>
        </a:p>
      </dgm:t>
    </dgm:pt>
    <dgm:pt modelId="{4BB1B6E2-FA84-1148-98BA-75F25441B2EB}">
      <dgm:prSet phldrT="[Text]" custT="1"/>
      <dgm:spPr/>
      <dgm:t>
        <a:bodyPr/>
        <a:lstStyle/>
        <a:p>
          <a:r>
            <a:rPr lang="en-US" sz="1300" dirty="0">
              <a:latin typeface="Calibri (Body)"/>
              <a:cs typeface="Calibri (Body)"/>
            </a:rPr>
            <a:t>Outdoor spaces and buildings</a:t>
          </a:r>
        </a:p>
      </dgm:t>
    </dgm:pt>
    <dgm:pt modelId="{0887314E-4C19-624F-9B8E-B29882BDA214}" type="parTrans" cxnId="{FE362B92-91CF-7942-8B6C-7EA9AF37B0B6}">
      <dgm:prSet/>
      <dgm:spPr/>
      <dgm:t>
        <a:bodyPr/>
        <a:lstStyle/>
        <a:p>
          <a:endParaRPr lang="en-US"/>
        </a:p>
      </dgm:t>
    </dgm:pt>
    <dgm:pt modelId="{607CDDDE-06BF-5B45-B080-7D41021366F2}" type="sibTrans" cxnId="{FE362B92-91CF-7942-8B6C-7EA9AF37B0B6}">
      <dgm:prSet/>
      <dgm:spPr/>
      <dgm:t>
        <a:bodyPr/>
        <a:lstStyle/>
        <a:p>
          <a:endParaRPr lang="en-US"/>
        </a:p>
      </dgm:t>
    </dgm:pt>
    <dgm:pt modelId="{E9969BE3-C9DB-8542-B41D-AB394020A15E}" type="pres">
      <dgm:prSet presAssocID="{42E9CCA8-901B-9D46-B21F-BACCFA294016}" presName="cycle" presStyleCnt="0">
        <dgm:presLayoutVars>
          <dgm:chMax val="1"/>
          <dgm:dir/>
          <dgm:animLvl val="ctr"/>
          <dgm:resizeHandles val="exact"/>
        </dgm:presLayoutVars>
      </dgm:prSet>
      <dgm:spPr/>
      <dgm:t>
        <a:bodyPr/>
        <a:lstStyle/>
        <a:p>
          <a:endParaRPr lang="en-GB"/>
        </a:p>
      </dgm:t>
    </dgm:pt>
    <dgm:pt modelId="{AB450FC7-49E9-EA4C-98D0-B8046A5C3D53}" type="pres">
      <dgm:prSet presAssocID="{E16E3506-403B-4541-BBB1-9D51EF93CFD5}" presName="centerShape" presStyleLbl="node0" presStyleIdx="0" presStyleCnt="1" custScaleX="156046" custScaleY="116050" custLinFactNeighborX="368" custLinFactNeighborY="-2208"/>
      <dgm:spPr/>
      <dgm:t>
        <a:bodyPr/>
        <a:lstStyle/>
        <a:p>
          <a:endParaRPr lang="en-GB"/>
        </a:p>
      </dgm:t>
    </dgm:pt>
    <dgm:pt modelId="{39E8ACB9-1F7A-724E-8E8B-1FC116B5A14C}" type="pres">
      <dgm:prSet presAssocID="{4F6C82D1-D695-1047-ADE1-948507FFBAE4}" presName="Name9" presStyleLbl="parChTrans1D2" presStyleIdx="0" presStyleCnt="7"/>
      <dgm:spPr/>
      <dgm:t>
        <a:bodyPr/>
        <a:lstStyle/>
        <a:p>
          <a:endParaRPr lang="en-GB"/>
        </a:p>
      </dgm:t>
    </dgm:pt>
    <dgm:pt modelId="{1519AD7F-2C7A-6345-880B-2E644F0038F3}" type="pres">
      <dgm:prSet presAssocID="{4F6C82D1-D695-1047-ADE1-948507FFBAE4}" presName="connTx" presStyleLbl="parChTrans1D2" presStyleIdx="0" presStyleCnt="7"/>
      <dgm:spPr/>
      <dgm:t>
        <a:bodyPr/>
        <a:lstStyle/>
        <a:p>
          <a:endParaRPr lang="en-GB"/>
        </a:p>
      </dgm:t>
    </dgm:pt>
    <dgm:pt modelId="{6B304682-6C37-2D4E-9C88-5B06D25D46B8}" type="pres">
      <dgm:prSet presAssocID="{EDF843F3-E4E9-4747-B36D-E2CEB59FF082}" presName="node" presStyleLbl="node1" presStyleIdx="0" presStyleCnt="7" custScaleX="144524" custRadScaleRad="108940" custRadScaleInc="3223">
        <dgm:presLayoutVars>
          <dgm:bulletEnabled val="1"/>
        </dgm:presLayoutVars>
      </dgm:prSet>
      <dgm:spPr/>
      <dgm:t>
        <a:bodyPr/>
        <a:lstStyle/>
        <a:p>
          <a:endParaRPr lang="en-GB"/>
        </a:p>
      </dgm:t>
    </dgm:pt>
    <dgm:pt modelId="{4421AAA9-6137-A845-ACDA-69057A5355DA}" type="pres">
      <dgm:prSet presAssocID="{EBB70A7D-1608-8F4A-892F-C43F3B265AF7}" presName="Name9" presStyleLbl="parChTrans1D2" presStyleIdx="1" presStyleCnt="7"/>
      <dgm:spPr/>
      <dgm:t>
        <a:bodyPr/>
        <a:lstStyle/>
        <a:p>
          <a:endParaRPr lang="en-GB"/>
        </a:p>
      </dgm:t>
    </dgm:pt>
    <dgm:pt modelId="{179196C2-B070-2A4F-9F51-9E979C610E13}" type="pres">
      <dgm:prSet presAssocID="{EBB70A7D-1608-8F4A-892F-C43F3B265AF7}" presName="connTx" presStyleLbl="parChTrans1D2" presStyleIdx="1" presStyleCnt="7"/>
      <dgm:spPr/>
      <dgm:t>
        <a:bodyPr/>
        <a:lstStyle/>
        <a:p>
          <a:endParaRPr lang="en-GB"/>
        </a:p>
      </dgm:t>
    </dgm:pt>
    <dgm:pt modelId="{B57CCE49-00F1-8E47-896C-3E5714376444}" type="pres">
      <dgm:prSet presAssocID="{159BF772-AFD6-6F45-B514-A69CFD2BD897}" presName="node" presStyleLbl="node1" presStyleIdx="1" presStyleCnt="7" custScaleX="132851" custRadScaleRad="120086" custRadScaleInc="19950">
        <dgm:presLayoutVars>
          <dgm:bulletEnabled val="1"/>
        </dgm:presLayoutVars>
      </dgm:prSet>
      <dgm:spPr/>
      <dgm:t>
        <a:bodyPr/>
        <a:lstStyle/>
        <a:p>
          <a:endParaRPr lang="en-GB"/>
        </a:p>
      </dgm:t>
    </dgm:pt>
    <dgm:pt modelId="{7C6B279F-60E9-4D49-A94F-3F6A912C51AA}" type="pres">
      <dgm:prSet presAssocID="{F688EED9-BFBD-A344-AEF0-F3500026CB9F}" presName="Name9" presStyleLbl="parChTrans1D2" presStyleIdx="2" presStyleCnt="7"/>
      <dgm:spPr/>
      <dgm:t>
        <a:bodyPr/>
        <a:lstStyle/>
        <a:p>
          <a:endParaRPr lang="en-GB"/>
        </a:p>
      </dgm:t>
    </dgm:pt>
    <dgm:pt modelId="{65B403FF-9443-4C40-BECA-708138EA42CF}" type="pres">
      <dgm:prSet presAssocID="{F688EED9-BFBD-A344-AEF0-F3500026CB9F}" presName="connTx" presStyleLbl="parChTrans1D2" presStyleIdx="2" presStyleCnt="7"/>
      <dgm:spPr/>
      <dgm:t>
        <a:bodyPr/>
        <a:lstStyle/>
        <a:p>
          <a:endParaRPr lang="en-GB"/>
        </a:p>
      </dgm:t>
    </dgm:pt>
    <dgm:pt modelId="{FFBC424C-D505-5B45-80CC-4246B4A2CDE3}" type="pres">
      <dgm:prSet presAssocID="{2C633EE2-7C76-664D-B13E-0A26D29E5F59}" presName="node" presStyleLbl="node1" presStyleIdx="2" presStyleCnt="7" custScaleX="132851" custRadScaleRad="110340" custRadScaleInc="-31661">
        <dgm:presLayoutVars>
          <dgm:bulletEnabled val="1"/>
        </dgm:presLayoutVars>
      </dgm:prSet>
      <dgm:spPr/>
      <dgm:t>
        <a:bodyPr/>
        <a:lstStyle/>
        <a:p>
          <a:endParaRPr lang="en-GB"/>
        </a:p>
      </dgm:t>
    </dgm:pt>
    <dgm:pt modelId="{41DF7A2B-E10B-124C-B432-E44018E14C06}" type="pres">
      <dgm:prSet presAssocID="{516A7F15-386E-BF4E-99A2-D97240289B01}" presName="Name9" presStyleLbl="parChTrans1D2" presStyleIdx="3" presStyleCnt="7"/>
      <dgm:spPr/>
      <dgm:t>
        <a:bodyPr/>
        <a:lstStyle/>
        <a:p>
          <a:endParaRPr lang="en-GB"/>
        </a:p>
      </dgm:t>
    </dgm:pt>
    <dgm:pt modelId="{953AF387-3889-634A-B7EF-C3AAC48E673A}" type="pres">
      <dgm:prSet presAssocID="{516A7F15-386E-BF4E-99A2-D97240289B01}" presName="connTx" presStyleLbl="parChTrans1D2" presStyleIdx="3" presStyleCnt="7"/>
      <dgm:spPr/>
      <dgm:t>
        <a:bodyPr/>
        <a:lstStyle/>
        <a:p>
          <a:endParaRPr lang="en-GB"/>
        </a:p>
      </dgm:t>
    </dgm:pt>
    <dgm:pt modelId="{E57F1FF5-D338-5E40-AEE8-1BF870406222}" type="pres">
      <dgm:prSet presAssocID="{61EF608A-77FD-A142-A5AB-1EF90E96ADD2}" presName="node" presStyleLbl="node1" presStyleIdx="3" presStyleCnt="7" custScaleX="175955" custScaleY="93583" custRadScaleRad="105835" custRadScaleInc="-61551">
        <dgm:presLayoutVars>
          <dgm:bulletEnabled val="1"/>
        </dgm:presLayoutVars>
      </dgm:prSet>
      <dgm:spPr/>
      <dgm:t>
        <a:bodyPr/>
        <a:lstStyle/>
        <a:p>
          <a:endParaRPr lang="en-GB"/>
        </a:p>
      </dgm:t>
    </dgm:pt>
    <dgm:pt modelId="{638C9AFE-E346-9B4D-8A1E-CF75126CBBDF}" type="pres">
      <dgm:prSet presAssocID="{4CAD1D3A-4CFB-5740-BFF2-0345E9ADBDE2}" presName="Name9" presStyleLbl="parChTrans1D2" presStyleIdx="4" presStyleCnt="7"/>
      <dgm:spPr/>
      <dgm:t>
        <a:bodyPr/>
        <a:lstStyle/>
        <a:p>
          <a:endParaRPr lang="en-GB"/>
        </a:p>
      </dgm:t>
    </dgm:pt>
    <dgm:pt modelId="{FEFD705A-D703-2548-A0D7-7CEA071C07F9}" type="pres">
      <dgm:prSet presAssocID="{4CAD1D3A-4CFB-5740-BFF2-0345E9ADBDE2}" presName="connTx" presStyleLbl="parChTrans1D2" presStyleIdx="4" presStyleCnt="7"/>
      <dgm:spPr/>
      <dgm:t>
        <a:bodyPr/>
        <a:lstStyle/>
        <a:p>
          <a:endParaRPr lang="en-GB"/>
        </a:p>
      </dgm:t>
    </dgm:pt>
    <dgm:pt modelId="{021256FE-2C81-5848-AB32-CFB8EFF57A42}" type="pres">
      <dgm:prSet presAssocID="{AD7A2FAF-599C-A84A-8E79-733A72F185C8}" presName="node" presStyleLbl="node1" presStyleIdx="4" presStyleCnt="7" custScaleX="157857" custRadScaleRad="92121" custRadScaleInc="29105">
        <dgm:presLayoutVars>
          <dgm:bulletEnabled val="1"/>
        </dgm:presLayoutVars>
      </dgm:prSet>
      <dgm:spPr/>
      <dgm:t>
        <a:bodyPr/>
        <a:lstStyle/>
        <a:p>
          <a:endParaRPr lang="en-GB"/>
        </a:p>
      </dgm:t>
    </dgm:pt>
    <dgm:pt modelId="{33E93B89-5CC7-1041-A23D-93463873667C}" type="pres">
      <dgm:prSet presAssocID="{CF9BB817-BC1E-7548-ACE0-16EF080A725E}" presName="Name9" presStyleLbl="parChTrans1D2" presStyleIdx="5" presStyleCnt="7"/>
      <dgm:spPr/>
      <dgm:t>
        <a:bodyPr/>
        <a:lstStyle/>
        <a:p>
          <a:endParaRPr lang="en-GB"/>
        </a:p>
      </dgm:t>
    </dgm:pt>
    <dgm:pt modelId="{B39F0D62-CE33-8C4B-A0C7-CD66A8752DED}" type="pres">
      <dgm:prSet presAssocID="{CF9BB817-BC1E-7548-ACE0-16EF080A725E}" presName="connTx" presStyleLbl="parChTrans1D2" presStyleIdx="5" presStyleCnt="7"/>
      <dgm:spPr/>
      <dgm:t>
        <a:bodyPr/>
        <a:lstStyle/>
        <a:p>
          <a:endParaRPr lang="en-GB"/>
        </a:p>
      </dgm:t>
    </dgm:pt>
    <dgm:pt modelId="{8976D9E8-D80D-1B4A-8C9E-6E463F98555E}" type="pres">
      <dgm:prSet presAssocID="{737E0429-B79B-C445-9498-E2FE83A6D1A4}" presName="node" presStyleLbl="node1" presStyleIdx="5" presStyleCnt="7" custScaleX="132851" custRadScaleRad="112431" custRadScaleInc="37889">
        <dgm:presLayoutVars>
          <dgm:bulletEnabled val="1"/>
        </dgm:presLayoutVars>
      </dgm:prSet>
      <dgm:spPr/>
      <dgm:t>
        <a:bodyPr/>
        <a:lstStyle/>
        <a:p>
          <a:endParaRPr lang="en-GB"/>
        </a:p>
      </dgm:t>
    </dgm:pt>
    <dgm:pt modelId="{3DADF615-E46E-0D4E-901C-BE7676045460}" type="pres">
      <dgm:prSet presAssocID="{0887314E-4C19-624F-9B8E-B29882BDA214}" presName="Name9" presStyleLbl="parChTrans1D2" presStyleIdx="6" presStyleCnt="7"/>
      <dgm:spPr/>
      <dgm:t>
        <a:bodyPr/>
        <a:lstStyle/>
        <a:p>
          <a:endParaRPr lang="en-GB"/>
        </a:p>
      </dgm:t>
    </dgm:pt>
    <dgm:pt modelId="{86CD5862-A363-A143-9AAF-B389AC262E92}" type="pres">
      <dgm:prSet presAssocID="{0887314E-4C19-624F-9B8E-B29882BDA214}" presName="connTx" presStyleLbl="parChTrans1D2" presStyleIdx="6" presStyleCnt="7"/>
      <dgm:spPr/>
      <dgm:t>
        <a:bodyPr/>
        <a:lstStyle/>
        <a:p>
          <a:endParaRPr lang="en-GB"/>
        </a:p>
      </dgm:t>
    </dgm:pt>
    <dgm:pt modelId="{E29DDC55-910A-1F49-9879-CEA111ABCD6F}" type="pres">
      <dgm:prSet presAssocID="{4BB1B6E2-FA84-1148-98BA-75F25441B2EB}" presName="node" presStyleLbl="node1" presStyleIdx="6" presStyleCnt="7" custScaleX="132851" custRadScaleRad="117961" custRadScaleInc="-4635">
        <dgm:presLayoutVars>
          <dgm:bulletEnabled val="1"/>
        </dgm:presLayoutVars>
      </dgm:prSet>
      <dgm:spPr/>
      <dgm:t>
        <a:bodyPr/>
        <a:lstStyle/>
        <a:p>
          <a:endParaRPr lang="en-GB"/>
        </a:p>
      </dgm:t>
    </dgm:pt>
  </dgm:ptLst>
  <dgm:cxnLst>
    <dgm:cxn modelId="{38AF034B-50BC-4862-8DEB-85B946C951A1}" type="presOf" srcId="{E16E3506-403B-4541-BBB1-9D51EF93CFD5}" destId="{AB450FC7-49E9-EA4C-98D0-B8046A5C3D53}" srcOrd="0" destOrd="0" presId="urn:microsoft.com/office/officeart/2005/8/layout/radial1"/>
    <dgm:cxn modelId="{90AA88CA-61EC-4D28-A652-7696F577882A}" type="presOf" srcId="{EBB70A7D-1608-8F4A-892F-C43F3B265AF7}" destId="{179196C2-B070-2A4F-9F51-9E979C610E13}" srcOrd="1" destOrd="0" presId="urn:microsoft.com/office/officeart/2005/8/layout/radial1"/>
    <dgm:cxn modelId="{F061FBCD-91E5-4F8F-A67D-7B54A1555529}" type="presOf" srcId="{CF9BB817-BC1E-7548-ACE0-16EF080A725E}" destId="{33E93B89-5CC7-1041-A23D-93463873667C}" srcOrd="0" destOrd="0" presId="urn:microsoft.com/office/officeart/2005/8/layout/radial1"/>
    <dgm:cxn modelId="{B32D2D78-3DD6-4740-A96F-2908AD4C8CA2}" srcId="{E16E3506-403B-4541-BBB1-9D51EF93CFD5}" destId="{159BF772-AFD6-6F45-B514-A69CFD2BD897}" srcOrd="1" destOrd="0" parTransId="{EBB70A7D-1608-8F4A-892F-C43F3B265AF7}" sibTransId="{A9791222-4CEB-BA4C-BFB0-92DB1F44043C}"/>
    <dgm:cxn modelId="{BCA311F0-7A34-4D25-83B6-C1FA4CCCB91D}" type="presOf" srcId="{4CAD1D3A-4CFB-5740-BFF2-0345E9ADBDE2}" destId="{FEFD705A-D703-2548-A0D7-7CEA071C07F9}" srcOrd="1" destOrd="0" presId="urn:microsoft.com/office/officeart/2005/8/layout/radial1"/>
    <dgm:cxn modelId="{54858AA9-1797-7A4E-98D5-6BF70B685BC9}" srcId="{42E9CCA8-901B-9D46-B21F-BACCFA294016}" destId="{E16E3506-403B-4541-BBB1-9D51EF93CFD5}" srcOrd="0" destOrd="0" parTransId="{D3732669-8C48-5F47-8C3A-276A3499887B}" sibTransId="{A63EDE78-E491-1847-B3EC-8C0B1794AFEF}"/>
    <dgm:cxn modelId="{EB0140AF-D545-4995-A5F0-B1F7DA7DCAD9}" type="presOf" srcId="{42E9CCA8-901B-9D46-B21F-BACCFA294016}" destId="{E9969BE3-C9DB-8542-B41D-AB394020A15E}" srcOrd="0" destOrd="0" presId="urn:microsoft.com/office/officeart/2005/8/layout/radial1"/>
    <dgm:cxn modelId="{5B153DDB-9AE9-4A84-83D6-303EB4CE0DFA}" type="presOf" srcId="{F688EED9-BFBD-A344-AEF0-F3500026CB9F}" destId="{7C6B279F-60E9-4D49-A94F-3F6A912C51AA}" srcOrd="0" destOrd="0" presId="urn:microsoft.com/office/officeart/2005/8/layout/radial1"/>
    <dgm:cxn modelId="{728213DF-D055-3744-B979-B4AFDC139D2B}" srcId="{E16E3506-403B-4541-BBB1-9D51EF93CFD5}" destId="{61EF608A-77FD-A142-A5AB-1EF90E96ADD2}" srcOrd="3" destOrd="0" parTransId="{516A7F15-386E-BF4E-99A2-D97240289B01}" sibTransId="{E7DAEBC9-1E8C-7A42-85C1-94E872E6834A}"/>
    <dgm:cxn modelId="{7B40ECE0-3D30-46E9-9CC6-AB8DF81F6791}" type="presOf" srcId="{159BF772-AFD6-6F45-B514-A69CFD2BD897}" destId="{B57CCE49-00F1-8E47-896C-3E5714376444}" srcOrd="0" destOrd="0" presId="urn:microsoft.com/office/officeart/2005/8/layout/radial1"/>
    <dgm:cxn modelId="{5364EFFA-36F1-429C-B4EE-56EF16F32DE9}" type="presOf" srcId="{4BB1B6E2-FA84-1148-98BA-75F25441B2EB}" destId="{E29DDC55-910A-1F49-9879-CEA111ABCD6F}" srcOrd="0" destOrd="0" presId="urn:microsoft.com/office/officeart/2005/8/layout/radial1"/>
    <dgm:cxn modelId="{B93CE897-C07E-4C16-B518-5AE85D0269AF}" type="presOf" srcId="{AD7A2FAF-599C-A84A-8E79-733A72F185C8}" destId="{021256FE-2C81-5848-AB32-CFB8EFF57A42}" srcOrd="0" destOrd="0" presId="urn:microsoft.com/office/officeart/2005/8/layout/radial1"/>
    <dgm:cxn modelId="{C2661A7F-10DC-46A2-9834-BCC76CE653FD}" type="presOf" srcId="{4CAD1D3A-4CFB-5740-BFF2-0345E9ADBDE2}" destId="{638C9AFE-E346-9B4D-8A1E-CF75126CBBDF}" srcOrd="0" destOrd="0" presId="urn:microsoft.com/office/officeart/2005/8/layout/radial1"/>
    <dgm:cxn modelId="{4C04424F-B01C-4936-8A1D-5570CF82E6DC}" type="presOf" srcId="{CF9BB817-BC1E-7548-ACE0-16EF080A725E}" destId="{B39F0D62-CE33-8C4B-A0C7-CD66A8752DED}" srcOrd="1" destOrd="0" presId="urn:microsoft.com/office/officeart/2005/8/layout/radial1"/>
    <dgm:cxn modelId="{0E6EC77B-E62C-714A-BC87-99FAFBB4C7FE}" srcId="{E16E3506-403B-4541-BBB1-9D51EF93CFD5}" destId="{EDF843F3-E4E9-4747-B36D-E2CEB59FF082}" srcOrd="0" destOrd="0" parTransId="{4F6C82D1-D695-1047-ADE1-948507FFBAE4}" sibTransId="{2432AC3F-4F25-424D-8D68-81A1E23A8535}"/>
    <dgm:cxn modelId="{6A38C477-45FD-4F3C-8CD1-05D157B0A969}" type="presOf" srcId="{F688EED9-BFBD-A344-AEF0-F3500026CB9F}" destId="{65B403FF-9443-4C40-BECA-708138EA42CF}" srcOrd="1" destOrd="0" presId="urn:microsoft.com/office/officeart/2005/8/layout/radial1"/>
    <dgm:cxn modelId="{DEB8F7C3-4EBD-FD48-B28D-5E8778342F57}" srcId="{E16E3506-403B-4541-BBB1-9D51EF93CFD5}" destId="{2C633EE2-7C76-664D-B13E-0A26D29E5F59}" srcOrd="2" destOrd="0" parTransId="{F688EED9-BFBD-A344-AEF0-F3500026CB9F}" sibTransId="{FE777BA1-767B-B44A-988D-7A00D728B145}"/>
    <dgm:cxn modelId="{81A71F15-E9BC-483B-B3D5-BBEC7067FCD3}" type="presOf" srcId="{0887314E-4C19-624F-9B8E-B29882BDA214}" destId="{3DADF615-E46E-0D4E-901C-BE7676045460}" srcOrd="0" destOrd="0" presId="urn:microsoft.com/office/officeart/2005/8/layout/radial1"/>
    <dgm:cxn modelId="{A965E642-19DD-C445-B328-1B7B9CBE8632}" srcId="{E16E3506-403B-4541-BBB1-9D51EF93CFD5}" destId="{737E0429-B79B-C445-9498-E2FE83A6D1A4}" srcOrd="5" destOrd="0" parTransId="{CF9BB817-BC1E-7548-ACE0-16EF080A725E}" sibTransId="{E812FE18-800B-A442-8E86-86F5E8AA400F}"/>
    <dgm:cxn modelId="{79308D5E-7991-4F6B-ABA9-14C6FAD570C8}" type="presOf" srcId="{516A7F15-386E-BF4E-99A2-D97240289B01}" destId="{953AF387-3889-634A-B7EF-C3AAC48E673A}" srcOrd="1" destOrd="0" presId="urn:microsoft.com/office/officeart/2005/8/layout/radial1"/>
    <dgm:cxn modelId="{F0D139EA-E92F-4E3D-A96F-A8F9A3A1C1B8}" type="presOf" srcId="{2C633EE2-7C76-664D-B13E-0A26D29E5F59}" destId="{FFBC424C-D505-5B45-80CC-4246B4A2CDE3}" srcOrd="0" destOrd="0" presId="urn:microsoft.com/office/officeart/2005/8/layout/radial1"/>
    <dgm:cxn modelId="{A911F103-6046-437D-AC5C-06EF2C42E4E5}" type="presOf" srcId="{516A7F15-386E-BF4E-99A2-D97240289B01}" destId="{41DF7A2B-E10B-124C-B432-E44018E14C06}" srcOrd="0" destOrd="0" presId="urn:microsoft.com/office/officeart/2005/8/layout/radial1"/>
    <dgm:cxn modelId="{4FAA9AC7-1DC1-46FB-8DA7-941DAA2A2453}" type="presOf" srcId="{4F6C82D1-D695-1047-ADE1-948507FFBAE4}" destId="{39E8ACB9-1F7A-724E-8E8B-1FC116B5A14C}" srcOrd="0" destOrd="0" presId="urn:microsoft.com/office/officeart/2005/8/layout/radial1"/>
    <dgm:cxn modelId="{ABD59D4A-7E09-F941-8A73-75622D5E3F66}" srcId="{E16E3506-403B-4541-BBB1-9D51EF93CFD5}" destId="{AD7A2FAF-599C-A84A-8E79-733A72F185C8}" srcOrd="4" destOrd="0" parTransId="{4CAD1D3A-4CFB-5740-BFF2-0345E9ADBDE2}" sibTransId="{35D11E3F-AC9E-6949-A4F4-A18BBAFF95BD}"/>
    <dgm:cxn modelId="{33C66CF3-5B2B-4B16-B77F-25BA8EF24FAA}" type="presOf" srcId="{61EF608A-77FD-A142-A5AB-1EF90E96ADD2}" destId="{E57F1FF5-D338-5E40-AEE8-1BF870406222}" srcOrd="0" destOrd="0" presId="urn:microsoft.com/office/officeart/2005/8/layout/radial1"/>
    <dgm:cxn modelId="{FE362B92-91CF-7942-8B6C-7EA9AF37B0B6}" srcId="{E16E3506-403B-4541-BBB1-9D51EF93CFD5}" destId="{4BB1B6E2-FA84-1148-98BA-75F25441B2EB}" srcOrd="6" destOrd="0" parTransId="{0887314E-4C19-624F-9B8E-B29882BDA214}" sibTransId="{607CDDDE-06BF-5B45-B080-7D41021366F2}"/>
    <dgm:cxn modelId="{E60BDE97-6DD9-4842-B81D-75AEF3450742}" type="presOf" srcId="{EDF843F3-E4E9-4747-B36D-E2CEB59FF082}" destId="{6B304682-6C37-2D4E-9C88-5B06D25D46B8}" srcOrd="0" destOrd="0" presId="urn:microsoft.com/office/officeart/2005/8/layout/radial1"/>
    <dgm:cxn modelId="{C358F8C1-4470-46D9-AE19-85246AF8DE17}" type="presOf" srcId="{737E0429-B79B-C445-9498-E2FE83A6D1A4}" destId="{8976D9E8-D80D-1B4A-8C9E-6E463F98555E}" srcOrd="0" destOrd="0" presId="urn:microsoft.com/office/officeart/2005/8/layout/radial1"/>
    <dgm:cxn modelId="{CE475C8A-F4E5-4557-9231-E71B2A804AA1}" type="presOf" srcId="{EBB70A7D-1608-8F4A-892F-C43F3B265AF7}" destId="{4421AAA9-6137-A845-ACDA-69057A5355DA}" srcOrd="0" destOrd="0" presId="urn:microsoft.com/office/officeart/2005/8/layout/radial1"/>
    <dgm:cxn modelId="{F2791BC8-D61D-44BE-A53A-C0693377EF49}" type="presOf" srcId="{4F6C82D1-D695-1047-ADE1-948507FFBAE4}" destId="{1519AD7F-2C7A-6345-880B-2E644F0038F3}" srcOrd="1" destOrd="0" presId="urn:microsoft.com/office/officeart/2005/8/layout/radial1"/>
    <dgm:cxn modelId="{B8A8920A-DCF5-41ED-ACF9-2C6641324C92}" type="presOf" srcId="{0887314E-4C19-624F-9B8E-B29882BDA214}" destId="{86CD5862-A363-A143-9AAF-B389AC262E92}" srcOrd="1" destOrd="0" presId="urn:microsoft.com/office/officeart/2005/8/layout/radial1"/>
    <dgm:cxn modelId="{20299263-7BBC-4E82-9E3D-5B893BD9FE7F}" type="presParOf" srcId="{E9969BE3-C9DB-8542-B41D-AB394020A15E}" destId="{AB450FC7-49E9-EA4C-98D0-B8046A5C3D53}" srcOrd="0" destOrd="0" presId="urn:microsoft.com/office/officeart/2005/8/layout/radial1"/>
    <dgm:cxn modelId="{DC3F0AFD-EE17-4643-B318-C7C0AEE7BFAB}" type="presParOf" srcId="{E9969BE3-C9DB-8542-B41D-AB394020A15E}" destId="{39E8ACB9-1F7A-724E-8E8B-1FC116B5A14C}" srcOrd="1" destOrd="0" presId="urn:microsoft.com/office/officeart/2005/8/layout/radial1"/>
    <dgm:cxn modelId="{AB1743BB-1C85-4F1D-8CE4-CE5F6120B018}" type="presParOf" srcId="{39E8ACB9-1F7A-724E-8E8B-1FC116B5A14C}" destId="{1519AD7F-2C7A-6345-880B-2E644F0038F3}" srcOrd="0" destOrd="0" presId="urn:microsoft.com/office/officeart/2005/8/layout/radial1"/>
    <dgm:cxn modelId="{1F182F75-096B-4712-A574-F499B2AC2EE8}" type="presParOf" srcId="{E9969BE3-C9DB-8542-B41D-AB394020A15E}" destId="{6B304682-6C37-2D4E-9C88-5B06D25D46B8}" srcOrd="2" destOrd="0" presId="urn:microsoft.com/office/officeart/2005/8/layout/radial1"/>
    <dgm:cxn modelId="{6801FD54-00F5-4320-82FD-4B003D1C42E1}" type="presParOf" srcId="{E9969BE3-C9DB-8542-B41D-AB394020A15E}" destId="{4421AAA9-6137-A845-ACDA-69057A5355DA}" srcOrd="3" destOrd="0" presId="urn:microsoft.com/office/officeart/2005/8/layout/radial1"/>
    <dgm:cxn modelId="{4EF70C8E-EB17-4262-9767-7C088CA6ECF5}" type="presParOf" srcId="{4421AAA9-6137-A845-ACDA-69057A5355DA}" destId="{179196C2-B070-2A4F-9F51-9E979C610E13}" srcOrd="0" destOrd="0" presId="urn:microsoft.com/office/officeart/2005/8/layout/radial1"/>
    <dgm:cxn modelId="{33491105-30F6-420F-9F1F-F9A77DAACD3D}" type="presParOf" srcId="{E9969BE3-C9DB-8542-B41D-AB394020A15E}" destId="{B57CCE49-00F1-8E47-896C-3E5714376444}" srcOrd="4" destOrd="0" presId="urn:microsoft.com/office/officeart/2005/8/layout/radial1"/>
    <dgm:cxn modelId="{0E293C0B-4BCD-4E82-96B0-5836BC641D22}" type="presParOf" srcId="{E9969BE3-C9DB-8542-B41D-AB394020A15E}" destId="{7C6B279F-60E9-4D49-A94F-3F6A912C51AA}" srcOrd="5" destOrd="0" presId="urn:microsoft.com/office/officeart/2005/8/layout/radial1"/>
    <dgm:cxn modelId="{7C5CB221-ECA5-4ED3-BDAD-199D2238E5A5}" type="presParOf" srcId="{7C6B279F-60E9-4D49-A94F-3F6A912C51AA}" destId="{65B403FF-9443-4C40-BECA-708138EA42CF}" srcOrd="0" destOrd="0" presId="urn:microsoft.com/office/officeart/2005/8/layout/radial1"/>
    <dgm:cxn modelId="{205F91D6-A3AF-443D-A9F8-E16DB67C48B4}" type="presParOf" srcId="{E9969BE3-C9DB-8542-B41D-AB394020A15E}" destId="{FFBC424C-D505-5B45-80CC-4246B4A2CDE3}" srcOrd="6" destOrd="0" presId="urn:microsoft.com/office/officeart/2005/8/layout/radial1"/>
    <dgm:cxn modelId="{FF30A512-10E7-49A8-8233-C6FB62A83E29}" type="presParOf" srcId="{E9969BE3-C9DB-8542-B41D-AB394020A15E}" destId="{41DF7A2B-E10B-124C-B432-E44018E14C06}" srcOrd="7" destOrd="0" presId="urn:microsoft.com/office/officeart/2005/8/layout/radial1"/>
    <dgm:cxn modelId="{E0140DD1-E8B9-4B2A-9B91-388E1CAFDEAE}" type="presParOf" srcId="{41DF7A2B-E10B-124C-B432-E44018E14C06}" destId="{953AF387-3889-634A-B7EF-C3AAC48E673A}" srcOrd="0" destOrd="0" presId="urn:microsoft.com/office/officeart/2005/8/layout/radial1"/>
    <dgm:cxn modelId="{9A62959D-63C0-4718-B312-ACA5303A6A6D}" type="presParOf" srcId="{E9969BE3-C9DB-8542-B41D-AB394020A15E}" destId="{E57F1FF5-D338-5E40-AEE8-1BF870406222}" srcOrd="8" destOrd="0" presId="urn:microsoft.com/office/officeart/2005/8/layout/radial1"/>
    <dgm:cxn modelId="{2C996F5B-0565-42D1-B528-D1CBBD7E6BAC}" type="presParOf" srcId="{E9969BE3-C9DB-8542-B41D-AB394020A15E}" destId="{638C9AFE-E346-9B4D-8A1E-CF75126CBBDF}" srcOrd="9" destOrd="0" presId="urn:microsoft.com/office/officeart/2005/8/layout/radial1"/>
    <dgm:cxn modelId="{8C42579C-614E-4D53-B0CF-A91671927E39}" type="presParOf" srcId="{638C9AFE-E346-9B4D-8A1E-CF75126CBBDF}" destId="{FEFD705A-D703-2548-A0D7-7CEA071C07F9}" srcOrd="0" destOrd="0" presId="urn:microsoft.com/office/officeart/2005/8/layout/radial1"/>
    <dgm:cxn modelId="{3CCFBB2D-4CFD-4D5C-B15E-749867894D62}" type="presParOf" srcId="{E9969BE3-C9DB-8542-B41D-AB394020A15E}" destId="{021256FE-2C81-5848-AB32-CFB8EFF57A42}" srcOrd="10" destOrd="0" presId="urn:microsoft.com/office/officeart/2005/8/layout/radial1"/>
    <dgm:cxn modelId="{C2F9E733-56F2-49C4-9591-6608F70B54FB}" type="presParOf" srcId="{E9969BE3-C9DB-8542-B41D-AB394020A15E}" destId="{33E93B89-5CC7-1041-A23D-93463873667C}" srcOrd="11" destOrd="0" presId="urn:microsoft.com/office/officeart/2005/8/layout/radial1"/>
    <dgm:cxn modelId="{68542455-A502-4D0C-B1C0-1A6E6254C355}" type="presParOf" srcId="{33E93B89-5CC7-1041-A23D-93463873667C}" destId="{B39F0D62-CE33-8C4B-A0C7-CD66A8752DED}" srcOrd="0" destOrd="0" presId="urn:microsoft.com/office/officeart/2005/8/layout/radial1"/>
    <dgm:cxn modelId="{54FEFB42-178B-4BD3-86E1-EEEC7D4AB82F}" type="presParOf" srcId="{E9969BE3-C9DB-8542-B41D-AB394020A15E}" destId="{8976D9E8-D80D-1B4A-8C9E-6E463F98555E}" srcOrd="12" destOrd="0" presId="urn:microsoft.com/office/officeart/2005/8/layout/radial1"/>
    <dgm:cxn modelId="{EB514372-D5A2-4FD9-8A60-A090C601D849}" type="presParOf" srcId="{E9969BE3-C9DB-8542-B41D-AB394020A15E}" destId="{3DADF615-E46E-0D4E-901C-BE7676045460}" srcOrd="13" destOrd="0" presId="urn:microsoft.com/office/officeart/2005/8/layout/radial1"/>
    <dgm:cxn modelId="{80EE410E-921B-4D54-9D3A-59F21F819EEA}" type="presParOf" srcId="{3DADF615-E46E-0D4E-901C-BE7676045460}" destId="{86CD5862-A363-A143-9AAF-B389AC262E92}" srcOrd="0" destOrd="0" presId="urn:microsoft.com/office/officeart/2005/8/layout/radial1"/>
    <dgm:cxn modelId="{B14D8440-42B5-4916-A976-A7DD133AB3B8}" type="presParOf" srcId="{E9969BE3-C9DB-8542-B41D-AB394020A15E}" destId="{E29DDC55-910A-1F49-9879-CEA111ABCD6F}"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50FC7-49E9-EA4C-98D0-B8046A5C3D53}">
      <dsp:nvSpPr>
        <dsp:cNvPr id="0" name=""/>
        <dsp:cNvSpPr/>
      </dsp:nvSpPr>
      <dsp:spPr>
        <a:xfrm>
          <a:off x="1288821" y="1146337"/>
          <a:ext cx="1306213" cy="97141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a:solidFill>
                <a:srgbClr val="7030A0"/>
              </a:solidFill>
            </a:rPr>
            <a:t>HOUSING</a:t>
          </a:r>
        </a:p>
        <a:p>
          <a:pPr lvl="0" algn="ctr" defTabSz="622300">
            <a:lnSpc>
              <a:spcPct val="90000"/>
            </a:lnSpc>
            <a:spcBef>
              <a:spcPct val="0"/>
            </a:spcBef>
            <a:spcAft>
              <a:spcPct val="35000"/>
            </a:spcAft>
          </a:pPr>
          <a:r>
            <a:rPr lang="en-GB" sz="1200" b="1" kern="1200" dirty="0">
              <a:solidFill>
                <a:srgbClr val="7030A0"/>
              </a:solidFill>
              <a:latin typeface="Calibri (Body)"/>
              <a:cs typeface="Calibri (Body)"/>
            </a:rPr>
            <a:t>SECURITY</a:t>
          </a:r>
          <a:r>
            <a:rPr lang="en-GB" sz="1400" b="1" kern="1200" dirty="0">
              <a:solidFill>
                <a:srgbClr val="7030A0"/>
              </a:solidFill>
              <a:latin typeface="Calibri (Body)"/>
              <a:cs typeface="Calibri (Body)"/>
            </a:rPr>
            <a:t> </a:t>
          </a:r>
        </a:p>
        <a:p>
          <a:pPr lvl="0" algn="ctr" defTabSz="622300">
            <a:lnSpc>
              <a:spcPct val="90000"/>
            </a:lnSpc>
            <a:spcBef>
              <a:spcPct val="0"/>
            </a:spcBef>
            <a:spcAft>
              <a:spcPct val="35000"/>
            </a:spcAft>
          </a:pPr>
          <a:r>
            <a:rPr lang="en-GB" sz="1400" b="1" kern="1200" dirty="0">
              <a:solidFill>
                <a:srgbClr val="7030A0"/>
              </a:solidFill>
              <a:latin typeface="Calibri (Body)"/>
              <a:cs typeface="Calibri (Body)"/>
            </a:rPr>
            <a:t>&amp; Choice</a:t>
          </a:r>
          <a:endParaRPr lang="en-US" sz="1400" b="1" kern="1200" dirty="0">
            <a:latin typeface="Calibri (Body)"/>
            <a:cs typeface="Calibri (Body)"/>
          </a:endParaRPr>
        </a:p>
      </dsp:txBody>
      <dsp:txXfrm>
        <a:off x="1480111" y="1288598"/>
        <a:ext cx="923633" cy="686897"/>
      </dsp:txXfrm>
    </dsp:sp>
    <dsp:sp modelId="{39E8ACB9-1F7A-724E-8E8B-1FC116B5A14C}">
      <dsp:nvSpPr>
        <dsp:cNvPr id="0" name=""/>
        <dsp:cNvSpPr/>
      </dsp:nvSpPr>
      <dsp:spPr>
        <a:xfrm rot="16229888">
          <a:off x="1792846" y="972214"/>
          <a:ext cx="309297" cy="38980"/>
        </a:xfrm>
        <a:custGeom>
          <a:avLst/>
          <a:gdLst/>
          <a:ahLst/>
          <a:cxnLst/>
          <a:rect l="0" t="0" r="0" b="0"/>
          <a:pathLst>
            <a:path>
              <a:moveTo>
                <a:pt x="0" y="19490"/>
              </a:moveTo>
              <a:lnTo>
                <a:pt x="309297" y="194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39763" y="983972"/>
        <a:ext cx="15464" cy="15464"/>
      </dsp:txXfrm>
    </dsp:sp>
    <dsp:sp modelId="{6B304682-6C37-2D4E-9C88-5B06D25D46B8}">
      <dsp:nvSpPr>
        <dsp:cNvPr id="0" name=""/>
        <dsp:cNvSpPr/>
      </dsp:nvSpPr>
      <dsp:spPr>
        <a:xfrm>
          <a:off x="1347595" y="0"/>
          <a:ext cx="1209766" cy="83706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latin typeface="Calibri (Body)"/>
              <a:cs typeface="Calibri (Body)"/>
            </a:rPr>
            <a:t>Transportation</a:t>
          </a:r>
        </a:p>
      </dsp:txBody>
      <dsp:txXfrm>
        <a:off x="1524761" y="122586"/>
        <a:ext cx="855434" cy="591897"/>
      </dsp:txXfrm>
    </dsp:sp>
    <dsp:sp modelId="{4421AAA9-6137-A845-ACDA-69057A5355DA}">
      <dsp:nvSpPr>
        <dsp:cNvPr id="0" name=""/>
        <dsp:cNvSpPr/>
      </dsp:nvSpPr>
      <dsp:spPr>
        <a:xfrm rot="19689812">
          <a:off x="2414984" y="1202082"/>
          <a:ext cx="376062" cy="38980"/>
        </a:xfrm>
        <a:custGeom>
          <a:avLst/>
          <a:gdLst/>
          <a:ahLst/>
          <a:cxnLst/>
          <a:rect l="0" t="0" r="0" b="0"/>
          <a:pathLst>
            <a:path>
              <a:moveTo>
                <a:pt x="0" y="19490"/>
              </a:moveTo>
              <a:lnTo>
                <a:pt x="376062" y="194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3614" y="1212171"/>
        <a:ext cx="18803" cy="18803"/>
      </dsp:txXfrm>
    </dsp:sp>
    <dsp:sp modelId="{B57CCE49-00F1-8E47-896C-3E5714376444}">
      <dsp:nvSpPr>
        <dsp:cNvPr id="0" name=""/>
        <dsp:cNvSpPr/>
      </dsp:nvSpPr>
      <dsp:spPr>
        <a:xfrm>
          <a:off x="2635661" y="437526"/>
          <a:ext cx="1112055" cy="83706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latin typeface="Calibri (Body)"/>
              <a:cs typeface="Calibri (Body)"/>
            </a:rPr>
            <a:t>Social Participation</a:t>
          </a:r>
        </a:p>
      </dsp:txBody>
      <dsp:txXfrm>
        <a:off x="2798518" y="560112"/>
        <a:ext cx="786341" cy="591897"/>
      </dsp:txXfrm>
    </dsp:sp>
    <dsp:sp modelId="{7C6B279F-60E9-4D49-A94F-3F6A912C51AA}">
      <dsp:nvSpPr>
        <dsp:cNvPr id="0" name=""/>
        <dsp:cNvSpPr/>
      </dsp:nvSpPr>
      <dsp:spPr>
        <a:xfrm rot="423866">
          <a:off x="2585484" y="1703208"/>
          <a:ext cx="175876" cy="38980"/>
        </a:xfrm>
        <a:custGeom>
          <a:avLst/>
          <a:gdLst/>
          <a:ahLst/>
          <a:cxnLst/>
          <a:rect l="0" t="0" r="0" b="0"/>
          <a:pathLst>
            <a:path>
              <a:moveTo>
                <a:pt x="0" y="19490"/>
              </a:moveTo>
              <a:lnTo>
                <a:pt x="175876" y="194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9025" y="1718301"/>
        <a:ext cx="8793" cy="8793"/>
      </dsp:txXfrm>
    </dsp:sp>
    <dsp:sp modelId="{FFBC424C-D505-5B45-80CC-4246B4A2CDE3}">
      <dsp:nvSpPr>
        <dsp:cNvPr id="0" name=""/>
        <dsp:cNvSpPr/>
      </dsp:nvSpPr>
      <dsp:spPr>
        <a:xfrm>
          <a:off x="2753306" y="1382969"/>
          <a:ext cx="1112055" cy="83706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latin typeface="Calibri (Body)"/>
              <a:cs typeface="Calibri (Body)"/>
            </a:rPr>
            <a:t>Respect and social inclusion</a:t>
          </a:r>
        </a:p>
      </dsp:txBody>
      <dsp:txXfrm>
        <a:off x="2916163" y="1505555"/>
        <a:ext cx="786341" cy="591897"/>
      </dsp:txXfrm>
    </dsp:sp>
    <dsp:sp modelId="{41DF7A2B-E10B-124C-B432-E44018E14C06}">
      <dsp:nvSpPr>
        <dsp:cNvPr id="0" name=""/>
        <dsp:cNvSpPr/>
      </dsp:nvSpPr>
      <dsp:spPr>
        <a:xfrm rot="3017550">
          <a:off x="2219572" y="2165416"/>
          <a:ext cx="362941" cy="38980"/>
        </a:xfrm>
        <a:custGeom>
          <a:avLst/>
          <a:gdLst/>
          <a:ahLst/>
          <a:cxnLst/>
          <a:rect l="0" t="0" r="0" b="0"/>
          <a:pathLst>
            <a:path>
              <a:moveTo>
                <a:pt x="0" y="19490"/>
              </a:moveTo>
              <a:lnTo>
                <a:pt x="362941" y="194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91970" y="2175833"/>
        <a:ext cx="18147" cy="18147"/>
      </dsp:txXfrm>
    </dsp:sp>
    <dsp:sp modelId="{E57F1FF5-D338-5E40-AEE8-1BF870406222}">
      <dsp:nvSpPr>
        <dsp:cNvPr id="0" name=""/>
        <dsp:cNvSpPr/>
      </dsp:nvSpPr>
      <dsp:spPr>
        <a:xfrm>
          <a:off x="2078081" y="2291124"/>
          <a:ext cx="1472865" cy="78335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latin typeface="Calibri (Body)"/>
              <a:cs typeface="Calibri (Body)"/>
            </a:rPr>
            <a:t>Civic participation and employment</a:t>
          </a:r>
        </a:p>
      </dsp:txBody>
      <dsp:txXfrm>
        <a:off x="2293777" y="2405844"/>
        <a:ext cx="1041473" cy="553914"/>
      </dsp:txXfrm>
    </dsp:sp>
    <dsp:sp modelId="{638C9AFE-E346-9B4D-8A1E-CF75126CBBDF}">
      <dsp:nvSpPr>
        <dsp:cNvPr id="0" name=""/>
        <dsp:cNvSpPr/>
      </dsp:nvSpPr>
      <dsp:spPr>
        <a:xfrm rot="7327528">
          <a:off x="1489229" y="2150151"/>
          <a:ext cx="230267" cy="38980"/>
        </a:xfrm>
        <a:custGeom>
          <a:avLst/>
          <a:gdLst/>
          <a:ahLst/>
          <a:cxnLst/>
          <a:rect l="0" t="0" r="0" b="0"/>
          <a:pathLst>
            <a:path>
              <a:moveTo>
                <a:pt x="0" y="19490"/>
              </a:moveTo>
              <a:lnTo>
                <a:pt x="230267" y="194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598606" y="2163884"/>
        <a:ext cx="11513" cy="11513"/>
      </dsp:txXfrm>
    </dsp:sp>
    <dsp:sp modelId="{021256FE-2C81-5848-AB32-CFB8EFF57A42}">
      <dsp:nvSpPr>
        <dsp:cNvPr id="0" name=""/>
        <dsp:cNvSpPr/>
      </dsp:nvSpPr>
      <dsp:spPr>
        <a:xfrm>
          <a:off x="638255" y="2237508"/>
          <a:ext cx="1321372" cy="83706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latin typeface="Calibri (Body)"/>
              <a:cs typeface="Calibri (Body)"/>
            </a:rPr>
            <a:t>Communication and information </a:t>
          </a:r>
        </a:p>
      </dsp:txBody>
      <dsp:txXfrm>
        <a:off x="831765" y="2360094"/>
        <a:ext cx="934352" cy="591897"/>
      </dsp:txXfrm>
    </dsp:sp>
    <dsp:sp modelId="{33E93B89-5CC7-1041-A23D-93463873667C}">
      <dsp:nvSpPr>
        <dsp:cNvPr id="0" name=""/>
        <dsp:cNvSpPr/>
      </dsp:nvSpPr>
      <dsp:spPr>
        <a:xfrm rot="10472999">
          <a:off x="1107218" y="1683258"/>
          <a:ext cx="187335" cy="38980"/>
        </a:xfrm>
        <a:custGeom>
          <a:avLst/>
          <a:gdLst/>
          <a:ahLst/>
          <a:cxnLst/>
          <a:rect l="0" t="0" r="0" b="0"/>
          <a:pathLst>
            <a:path>
              <a:moveTo>
                <a:pt x="0" y="19490"/>
              </a:moveTo>
              <a:lnTo>
                <a:pt x="187335" y="194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96202" y="1698065"/>
        <a:ext cx="9366" cy="9366"/>
      </dsp:txXfrm>
    </dsp:sp>
    <dsp:sp modelId="{8976D9E8-D80D-1B4A-8C9E-6E463F98555E}">
      <dsp:nvSpPr>
        <dsp:cNvPr id="0" name=""/>
        <dsp:cNvSpPr/>
      </dsp:nvSpPr>
      <dsp:spPr>
        <a:xfrm>
          <a:off x="0" y="1345738"/>
          <a:ext cx="1112055" cy="83706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latin typeface="Calibri (Body)"/>
              <a:cs typeface="Calibri (Body)"/>
            </a:rPr>
            <a:t>Community support and health services </a:t>
          </a:r>
        </a:p>
      </dsp:txBody>
      <dsp:txXfrm>
        <a:off x="162857" y="1468324"/>
        <a:ext cx="786341" cy="591897"/>
      </dsp:txXfrm>
    </dsp:sp>
    <dsp:sp modelId="{3DADF615-E46E-0D4E-901C-BE7676045460}">
      <dsp:nvSpPr>
        <dsp:cNvPr id="0" name=""/>
        <dsp:cNvSpPr/>
      </dsp:nvSpPr>
      <dsp:spPr>
        <a:xfrm rot="12925447">
          <a:off x="1123794" y="1166286"/>
          <a:ext cx="381460" cy="38980"/>
        </a:xfrm>
        <a:custGeom>
          <a:avLst/>
          <a:gdLst/>
          <a:ahLst/>
          <a:cxnLst/>
          <a:rect l="0" t="0" r="0" b="0"/>
          <a:pathLst>
            <a:path>
              <a:moveTo>
                <a:pt x="0" y="19490"/>
              </a:moveTo>
              <a:lnTo>
                <a:pt x="381460" y="194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04987" y="1176239"/>
        <a:ext cx="19073" cy="19073"/>
      </dsp:txXfrm>
    </dsp:sp>
    <dsp:sp modelId="{E29DDC55-910A-1F49-9879-CEA111ABCD6F}">
      <dsp:nvSpPr>
        <dsp:cNvPr id="0" name=""/>
        <dsp:cNvSpPr/>
      </dsp:nvSpPr>
      <dsp:spPr>
        <a:xfrm>
          <a:off x="198939" y="369230"/>
          <a:ext cx="1112055" cy="83706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latin typeface="Calibri (Body)"/>
              <a:cs typeface="Calibri (Body)"/>
            </a:rPr>
            <a:t>Outdoor spaces and buildings</a:t>
          </a:r>
        </a:p>
      </dsp:txBody>
      <dsp:txXfrm>
        <a:off x="361796" y="491816"/>
        <a:ext cx="786341" cy="59189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97284"/>
          </a:xfrm>
          <a:prstGeom prst="rect">
            <a:avLst/>
          </a:prstGeom>
        </p:spPr>
        <p:txBody>
          <a:bodyPr vert="horz" lIns="92162" tIns="46081" rIns="92162" bIns="46081" rtlCol="0"/>
          <a:lstStyle>
            <a:lvl1pPr algn="l">
              <a:defRPr sz="1200"/>
            </a:lvl1pPr>
          </a:lstStyle>
          <a:p>
            <a:endParaRPr lang="en-GB"/>
          </a:p>
        </p:txBody>
      </p:sp>
      <p:sp>
        <p:nvSpPr>
          <p:cNvPr id="3" name="Date Placeholder 2"/>
          <p:cNvSpPr>
            <a:spLocks noGrp="1"/>
          </p:cNvSpPr>
          <p:nvPr>
            <p:ph type="dt" sz="quarter" idx="1"/>
          </p:nvPr>
        </p:nvSpPr>
        <p:spPr>
          <a:xfrm>
            <a:off x="3884614" y="2"/>
            <a:ext cx="2971800" cy="497284"/>
          </a:xfrm>
          <a:prstGeom prst="rect">
            <a:avLst/>
          </a:prstGeom>
        </p:spPr>
        <p:txBody>
          <a:bodyPr vert="horz" lIns="92162" tIns="46081" rIns="92162" bIns="46081" rtlCol="0"/>
          <a:lstStyle>
            <a:lvl1pPr algn="r">
              <a:defRPr sz="1200"/>
            </a:lvl1pPr>
          </a:lstStyle>
          <a:p>
            <a:fld id="{89166904-58C1-4B34-8062-E408C60F542C}" type="datetimeFigureOut">
              <a:rPr lang="en-GB" smtClean="0"/>
              <a:t>15/01/2017</a:t>
            </a:fld>
            <a:endParaRPr lang="en-GB"/>
          </a:p>
        </p:txBody>
      </p:sp>
      <p:sp>
        <p:nvSpPr>
          <p:cNvPr id="4" name="Footer Placeholder 3"/>
          <p:cNvSpPr>
            <a:spLocks noGrp="1"/>
          </p:cNvSpPr>
          <p:nvPr>
            <p:ph type="ftr" sz="quarter" idx="2"/>
          </p:nvPr>
        </p:nvSpPr>
        <p:spPr>
          <a:xfrm>
            <a:off x="0" y="9446679"/>
            <a:ext cx="2971800" cy="497284"/>
          </a:xfrm>
          <a:prstGeom prst="rect">
            <a:avLst/>
          </a:prstGeom>
        </p:spPr>
        <p:txBody>
          <a:bodyPr vert="horz" lIns="92162" tIns="46081" rIns="92162" bIns="46081" rtlCol="0" anchor="b"/>
          <a:lstStyle>
            <a:lvl1pPr algn="l">
              <a:defRPr sz="1200"/>
            </a:lvl1pPr>
          </a:lstStyle>
          <a:p>
            <a:endParaRPr lang="en-GB"/>
          </a:p>
        </p:txBody>
      </p:sp>
      <p:sp>
        <p:nvSpPr>
          <p:cNvPr id="5" name="Slide Number Placeholder 4"/>
          <p:cNvSpPr>
            <a:spLocks noGrp="1"/>
          </p:cNvSpPr>
          <p:nvPr>
            <p:ph type="sldNum" sz="quarter" idx="3"/>
          </p:nvPr>
        </p:nvSpPr>
        <p:spPr>
          <a:xfrm>
            <a:off x="3884614" y="9446679"/>
            <a:ext cx="2971800" cy="497284"/>
          </a:xfrm>
          <a:prstGeom prst="rect">
            <a:avLst/>
          </a:prstGeom>
        </p:spPr>
        <p:txBody>
          <a:bodyPr vert="horz" lIns="92162" tIns="46081" rIns="92162" bIns="46081" rtlCol="0" anchor="b"/>
          <a:lstStyle>
            <a:lvl1pPr algn="r">
              <a:defRPr sz="1200"/>
            </a:lvl1pPr>
          </a:lstStyle>
          <a:p>
            <a:fld id="{0CC6CF4D-AEE2-49CE-9DF3-63207947FB37}" type="slidenum">
              <a:rPr lang="en-GB" smtClean="0"/>
              <a:t>‹#›</a:t>
            </a:fld>
            <a:endParaRPr lang="en-GB"/>
          </a:p>
        </p:txBody>
      </p:sp>
    </p:spTree>
    <p:extLst>
      <p:ext uri="{BB962C8B-B14F-4D97-AF65-F5344CB8AC3E}">
        <p14:creationId xmlns:p14="http://schemas.microsoft.com/office/powerpoint/2010/main" val="210711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97284"/>
          </a:xfrm>
          <a:prstGeom prst="rect">
            <a:avLst/>
          </a:prstGeom>
        </p:spPr>
        <p:txBody>
          <a:bodyPr vert="horz" lIns="92162" tIns="46081" rIns="92162" bIns="46081" rtlCol="0"/>
          <a:lstStyle>
            <a:lvl1pPr algn="l">
              <a:defRPr sz="1200"/>
            </a:lvl1pPr>
          </a:lstStyle>
          <a:p>
            <a:endParaRPr lang="en-GB" dirty="0"/>
          </a:p>
        </p:txBody>
      </p:sp>
      <p:sp>
        <p:nvSpPr>
          <p:cNvPr id="3" name="Date Placeholder 2"/>
          <p:cNvSpPr>
            <a:spLocks noGrp="1"/>
          </p:cNvSpPr>
          <p:nvPr>
            <p:ph type="dt" idx="1"/>
          </p:nvPr>
        </p:nvSpPr>
        <p:spPr>
          <a:xfrm>
            <a:off x="3884614" y="2"/>
            <a:ext cx="2971800" cy="497284"/>
          </a:xfrm>
          <a:prstGeom prst="rect">
            <a:avLst/>
          </a:prstGeom>
        </p:spPr>
        <p:txBody>
          <a:bodyPr vert="horz" lIns="92162" tIns="46081" rIns="92162" bIns="46081" rtlCol="0"/>
          <a:lstStyle>
            <a:lvl1pPr algn="r">
              <a:defRPr sz="1200"/>
            </a:lvl1pPr>
          </a:lstStyle>
          <a:p>
            <a:fld id="{292F77C0-ADCE-4C7C-A507-7DDAB69460C6}" type="datetimeFigureOut">
              <a:rPr lang="en-GB" smtClean="0"/>
              <a:t>15/01/2017</a:t>
            </a:fld>
            <a:endParaRPr lang="en-GB" dirty="0"/>
          </a:p>
        </p:txBody>
      </p:sp>
      <p:sp>
        <p:nvSpPr>
          <p:cNvPr id="4" name="Slide Image Placeholder 3"/>
          <p:cNvSpPr>
            <a:spLocks noGrp="1" noRot="1" noChangeAspect="1"/>
          </p:cNvSpPr>
          <p:nvPr>
            <p:ph type="sldImg" idx="2"/>
          </p:nvPr>
        </p:nvSpPr>
        <p:spPr>
          <a:xfrm>
            <a:off x="941388" y="744538"/>
            <a:ext cx="4975225" cy="3732212"/>
          </a:xfrm>
          <a:prstGeom prst="rect">
            <a:avLst/>
          </a:prstGeom>
          <a:noFill/>
          <a:ln w="12700">
            <a:solidFill>
              <a:prstClr val="black"/>
            </a:solidFill>
          </a:ln>
        </p:spPr>
        <p:txBody>
          <a:bodyPr vert="horz" lIns="92162" tIns="46081" rIns="92162" bIns="46081" rtlCol="0" anchor="ctr"/>
          <a:lstStyle/>
          <a:p>
            <a:endParaRPr lang="en-GB" dirty="0"/>
          </a:p>
        </p:txBody>
      </p:sp>
      <p:sp>
        <p:nvSpPr>
          <p:cNvPr id="5" name="Notes Placeholder 4"/>
          <p:cNvSpPr>
            <a:spLocks noGrp="1"/>
          </p:cNvSpPr>
          <p:nvPr>
            <p:ph type="body" sz="quarter" idx="3"/>
          </p:nvPr>
        </p:nvSpPr>
        <p:spPr>
          <a:xfrm>
            <a:off x="685801" y="4724202"/>
            <a:ext cx="5486400" cy="4475559"/>
          </a:xfrm>
          <a:prstGeom prst="rect">
            <a:avLst/>
          </a:prstGeom>
        </p:spPr>
        <p:txBody>
          <a:bodyPr vert="horz" lIns="92162" tIns="46081" rIns="92162" bIns="460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9"/>
            <a:ext cx="2971800" cy="497284"/>
          </a:xfrm>
          <a:prstGeom prst="rect">
            <a:avLst/>
          </a:prstGeom>
        </p:spPr>
        <p:txBody>
          <a:bodyPr vert="horz" lIns="92162" tIns="46081" rIns="92162" bIns="4608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4" y="9446679"/>
            <a:ext cx="2971800" cy="497284"/>
          </a:xfrm>
          <a:prstGeom prst="rect">
            <a:avLst/>
          </a:prstGeom>
        </p:spPr>
        <p:txBody>
          <a:bodyPr vert="horz" lIns="92162" tIns="46081" rIns="92162" bIns="46081" rtlCol="0" anchor="b"/>
          <a:lstStyle>
            <a:lvl1pPr algn="r">
              <a:defRPr sz="1200"/>
            </a:lvl1pPr>
          </a:lstStyle>
          <a:p>
            <a:fld id="{3B6CB65E-B169-455D-9428-45BDB34EC40B}" type="slidenum">
              <a:rPr lang="en-GB" smtClean="0"/>
              <a:t>‹#›</a:t>
            </a:fld>
            <a:endParaRPr lang="en-GB" dirty="0"/>
          </a:p>
        </p:txBody>
      </p:sp>
    </p:spTree>
    <p:extLst>
      <p:ext uri="{BB962C8B-B14F-4D97-AF65-F5344CB8AC3E}">
        <p14:creationId xmlns:p14="http://schemas.microsoft.com/office/powerpoint/2010/main" val="248395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6CB65E-B169-455D-9428-45BDB34EC40B}" type="slidenum">
              <a:rPr lang="en-GB" smtClean="0"/>
              <a:t>1</a:t>
            </a:fld>
            <a:endParaRPr lang="en-GB" dirty="0"/>
          </a:p>
        </p:txBody>
      </p:sp>
    </p:spTree>
    <p:extLst>
      <p:ext uri="{BB962C8B-B14F-4D97-AF65-F5344CB8AC3E}">
        <p14:creationId xmlns:p14="http://schemas.microsoft.com/office/powerpoint/2010/main" val="404246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6CB65E-B169-455D-9428-45BDB34EC40B}" type="slidenum">
              <a:rPr lang="en-GB" smtClean="0"/>
              <a:t>2</a:t>
            </a:fld>
            <a:endParaRPr lang="en-GB" dirty="0"/>
          </a:p>
        </p:txBody>
      </p:sp>
    </p:spTree>
    <p:extLst>
      <p:ext uri="{BB962C8B-B14F-4D97-AF65-F5344CB8AC3E}">
        <p14:creationId xmlns:p14="http://schemas.microsoft.com/office/powerpoint/2010/main" val="404219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6CB65E-B169-455D-9428-45BDB34EC40B}" type="slidenum">
              <a:rPr lang="en-GB" smtClean="0"/>
              <a:t>9</a:t>
            </a:fld>
            <a:endParaRPr lang="en-GB" dirty="0"/>
          </a:p>
        </p:txBody>
      </p:sp>
    </p:spTree>
    <p:extLst>
      <p:ext uri="{BB962C8B-B14F-4D97-AF65-F5344CB8AC3E}">
        <p14:creationId xmlns:p14="http://schemas.microsoft.com/office/powerpoint/2010/main" val="305498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6CB65E-B169-455D-9428-45BDB34EC40B}" type="slidenum">
              <a:rPr lang="en-GB" smtClean="0"/>
              <a:t>13</a:t>
            </a:fld>
            <a:endParaRPr lang="en-GB" dirty="0"/>
          </a:p>
        </p:txBody>
      </p:sp>
    </p:spTree>
    <p:extLst>
      <p:ext uri="{BB962C8B-B14F-4D97-AF65-F5344CB8AC3E}">
        <p14:creationId xmlns:p14="http://schemas.microsoft.com/office/powerpoint/2010/main" val="298491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6CB65E-B169-455D-9428-45BDB34EC40B}" type="slidenum">
              <a:rPr lang="en-GB" smtClean="0"/>
              <a:t>18</a:t>
            </a:fld>
            <a:endParaRPr lang="en-GB" dirty="0"/>
          </a:p>
        </p:txBody>
      </p:sp>
    </p:spTree>
    <p:extLst>
      <p:ext uri="{BB962C8B-B14F-4D97-AF65-F5344CB8AC3E}">
        <p14:creationId xmlns:p14="http://schemas.microsoft.com/office/powerpoint/2010/main" val="270442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6CB65E-B169-455D-9428-45BDB34EC40B}" type="slidenum">
              <a:rPr lang="en-GB" smtClean="0"/>
              <a:t>23</a:t>
            </a:fld>
            <a:endParaRPr lang="en-GB" dirty="0"/>
          </a:p>
        </p:txBody>
      </p:sp>
    </p:spTree>
    <p:extLst>
      <p:ext uri="{BB962C8B-B14F-4D97-AF65-F5344CB8AC3E}">
        <p14:creationId xmlns:p14="http://schemas.microsoft.com/office/powerpoint/2010/main" val="159826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6CB65E-B169-455D-9428-45BDB34EC40B}" type="slidenum">
              <a:rPr lang="en-GB" smtClean="0"/>
              <a:t>25</a:t>
            </a:fld>
            <a:endParaRPr lang="en-GB" dirty="0"/>
          </a:p>
        </p:txBody>
      </p:sp>
    </p:spTree>
    <p:extLst>
      <p:ext uri="{BB962C8B-B14F-4D97-AF65-F5344CB8AC3E}">
        <p14:creationId xmlns:p14="http://schemas.microsoft.com/office/powerpoint/2010/main" val="51844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Text Box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r>
              <a:rPr lang="en-GB" altLang="en-US" smtClean="0"/>
              <a:t>Yet there is a paradox: people feel unsafe and vulnerable in their communities but still have a sense of trusting those around them. But the contrast between the top and bottom rows is important. Despite the changes around them some sense of trust was apparent and in terms of straight satisfaction 68 per cent still expressed some degree of satisfaction with their community as a place to live. People still report being very committed to their neighbourhood; contrasting its contemporary reality (often violent) with their sense of feeling it is where they belong. But the last row is important: the surrounding deprivation is one thing; population turnover another: this creating a real sense to instability as the comments in the next slide demonstrate: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rial" charset="0"/>
              </a:defRPr>
            </a:lvl1pPr>
            <a:lvl2pPr marL="751345" indent="-288979" eaLnBrk="0" hangingPunct="0">
              <a:defRPr sz="2800">
                <a:solidFill>
                  <a:schemeClr val="tx1"/>
                </a:solidFill>
                <a:latin typeface="Arial" charset="0"/>
                <a:cs typeface="Arial" charset="0"/>
              </a:defRPr>
            </a:lvl2pPr>
            <a:lvl3pPr marL="1155916" indent="-231183" eaLnBrk="0" hangingPunct="0">
              <a:defRPr sz="2800">
                <a:solidFill>
                  <a:schemeClr val="tx1"/>
                </a:solidFill>
                <a:latin typeface="Arial" charset="0"/>
                <a:cs typeface="Arial" charset="0"/>
              </a:defRPr>
            </a:lvl3pPr>
            <a:lvl4pPr marL="1618282" indent="-231183" eaLnBrk="0" hangingPunct="0">
              <a:defRPr sz="2800">
                <a:solidFill>
                  <a:schemeClr val="tx1"/>
                </a:solidFill>
                <a:latin typeface="Arial" charset="0"/>
                <a:cs typeface="Arial" charset="0"/>
              </a:defRPr>
            </a:lvl4pPr>
            <a:lvl5pPr marL="2080649" indent="-231183" eaLnBrk="0" hangingPunct="0">
              <a:defRPr sz="2800">
                <a:solidFill>
                  <a:schemeClr val="tx1"/>
                </a:solidFill>
                <a:latin typeface="Arial" charset="0"/>
                <a:cs typeface="Arial" charset="0"/>
              </a:defRPr>
            </a:lvl5pPr>
            <a:lvl6pPr marL="2543015" indent="-231183" eaLnBrk="0" fontAlgn="base" hangingPunct="0">
              <a:spcBef>
                <a:spcPct val="0"/>
              </a:spcBef>
              <a:spcAft>
                <a:spcPct val="0"/>
              </a:spcAft>
              <a:defRPr sz="2800">
                <a:solidFill>
                  <a:schemeClr val="tx1"/>
                </a:solidFill>
                <a:latin typeface="Arial" charset="0"/>
                <a:cs typeface="Arial" charset="0"/>
              </a:defRPr>
            </a:lvl6pPr>
            <a:lvl7pPr marL="3005381" indent="-231183" eaLnBrk="0" fontAlgn="base" hangingPunct="0">
              <a:spcBef>
                <a:spcPct val="0"/>
              </a:spcBef>
              <a:spcAft>
                <a:spcPct val="0"/>
              </a:spcAft>
              <a:defRPr sz="2800">
                <a:solidFill>
                  <a:schemeClr val="tx1"/>
                </a:solidFill>
                <a:latin typeface="Arial" charset="0"/>
                <a:cs typeface="Arial" charset="0"/>
              </a:defRPr>
            </a:lvl7pPr>
            <a:lvl8pPr marL="3467748" indent="-231183" eaLnBrk="0" fontAlgn="base" hangingPunct="0">
              <a:spcBef>
                <a:spcPct val="0"/>
              </a:spcBef>
              <a:spcAft>
                <a:spcPct val="0"/>
              </a:spcAft>
              <a:defRPr sz="2800">
                <a:solidFill>
                  <a:schemeClr val="tx1"/>
                </a:solidFill>
                <a:latin typeface="Arial" charset="0"/>
                <a:cs typeface="Arial" charset="0"/>
              </a:defRPr>
            </a:lvl8pPr>
            <a:lvl9pPr marL="3930114" indent="-231183" eaLnBrk="0" fontAlgn="base" hangingPunct="0">
              <a:spcBef>
                <a:spcPct val="0"/>
              </a:spcBef>
              <a:spcAft>
                <a:spcPct val="0"/>
              </a:spcAft>
              <a:defRPr sz="2800">
                <a:solidFill>
                  <a:schemeClr val="tx1"/>
                </a:solidFill>
                <a:latin typeface="Arial" charset="0"/>
                <a:cs typeface="Arial" charset="0"/>
              </a:defRPr>
            </a:lvl9pPr>
          </a:lstStyle>
          <a:p>
            <a:pPr eaLnBrk="1" hangingPunct="1"/>
            <a:fld id="{81C944A2-201E-4311-BE39-E62BD1C66B2A}" type="slidenum">
              <a:rPr lang="en-GB" altLang="en-US" sz="1200"/>
              <a:pPr eaLnBrk="1" hangingPunct="1"/>
              <a:t>27</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4732DD-BEB6-4302-B2B6-D149E4854E1D}" type="datetimeFigureOut">
              <a:rPr lang="en-GB" smtClean="0"/>
              <a:t>15/01/2017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F2B1D-5C91-4CAD-9D57-B11A94C474D4}" type="slidenum">
              <a:rPr lang="en-GB" smtClean="0"/>
              <a:t>‹#›</a:t>
            </a:fld>
            <a:endParaRPr lang="en-GB" dirty="0"/>
          </a:p>
        </p:txBody>
      </p:sp>
    </p:spTree>
    <p:extLst>
      <p:ext uri="{BB962C8B-B14F-4D97-AF65-F5344CB8AC3E}">
        <p14:creationId xmlns:p14="http://schemas.microsoft.com/office/powerpoint/2010/main" val="225629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4732DD-BEB6-4302-B2B6-D149E4854E1D}" type="datetimeFigureOut">
              <a:rPr lang="en-GB" smtClean="0"/>
              <a:t>15/01/2017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F2B1D-5C91-4CAD-9D57-B11A94C474D4}" type="slidenum">
              <a:rPr lang="en-GB" smtClean="0"/>
              <a:t>‹#›</a:t>
            </a:fld>
            <a:endParaRPr lang="en-GB" dirty="0"/>
          </a:p>
        </p:txBody>
      </p:sp>
    </p:spTree>
    <p:extLst>
      <p:ext uri="{BB962C8B-B14F-4D97-AF65-F5344CB8AC3E}">
        <p14:creationId xmlns:p14="http://schemas.microsoft.com/office/powerpoint/2010/main" val="419396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4732DD-BEB6-4302-B2B6-D149E4854E1D}" type="datetimeFigureOut">
              <a:rPr lang="en-GB" smtClean="0"/>
              <a:t>15/01/2017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F2B1D-5C91-4CAD-9D57-B11A94C474D4}" type="slidenum">
              <a:rPr lang="en-GB" smtClean="0"/>
              <a:t>‹#›</a:t>
            </a:fld>
            <a:endParaRPr lang="en-GB" dirty="0"/>
          </a:p>
        </p:txBody>
      </p:sp>
    </p:spTree>
    <p:extLst>
      <p:ext uri="{BB962C8B-B14F-4D97-AF65-F5344CB8AC3E}">
        <p14:creationId xmlns:p14="http://schemas.microsoft.com/office/powerpoint/2010/main" val="126695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A42BD66C-3F50-48BB-8840-9D1EE0ED4D4C}" type="datetimeFigureOut">
              <a:rPr lang="en-US"/>
              <a:pPr>
                <a:defRPr/>
              </a:pPr>
              <a:t>1/15/2017</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50A54C3-ED47-4AA7-9526-D58CB60724E9}" type="slidenum">
              <a:rPr lang="en-GB"/>
              <a:pPr>
                <a:defRPr/>
              </a:pPr>
              <a:t>‹#›</a:t>
            </a:fld>
            <a:endParaRPr lang="en-GB"/>
          </a:p>
        </p:txBody>
      </p:sp>
    </p:spTree>
    <p:extLst>
      <p:ext uri="{BB962C8B-B14F-4D97-AF65-F5344CB8AC3E}">
        <p14:creationId xmlns:p14="http://schemas.microsoft.com/office/powerpoint/2010/main" val="276962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4732DD-BEB6-4302-B2B6-D149E4854E1D}" type="datetimeFigureOut">
              <a:rPr lang="en-GB" smtClean="0"/>
              <a:t>15/01/2017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F2B1D-5C91-4CAD-9D57-B11A94C474D4}" type="slidenum">
              <a:rPr lang="en-GB" smtClean="0"/>
              <a:t>‹#›</a:t>
            </a:fld>
            <a:endParaRPr lang="en-GB" dirty="0"/>
          </a:p>
        </p:txBody>
      </p:sp>
    </p:spTree>
    <p:extLst>
      <p:ext uri="{BB962C8B-B14F-4D97-AF65-F5344CB8AC3E}">
        <p14:creationId xmlns:p14="http://schemas.microsoft.com/office/powerpoint/2010/main" val="292953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4732DD-BEB6-4302-B2B6-D149E4854E1D}" type="datetimeFigureOut">
              <a:rPr lang="en-GB" smtClean="0"/>
              <a:t>15/01/2017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8F2B1D-5C91-4CAD-9D57-B11A94C474D4}" type="slidenum">
              <a:rPr lang="en-GB" smtClean="0"/>
              <a:t>‹#›</a:t>
            </a:fld>
            <a:endParaRPr lang="en-GB" dirty="0"/>
          </a:p>
        </p:txBody>
      </p:sp>
    </p:spTree>
    <p:extLst>
      <p:ext uri="{BB962C8B-B14F-4D97-AF65-F5344CB8AC3E}">
        <p14:creationId xmlns:p14="http://schemas.microsoft.com/office/powerpoint/2010/main" val="420019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4732DD-BEB6-4302-B2B6-D149E4854E1D}" type="datetimeFigureOut">
              <a:rPr lang="en-GB" smtClean="0"/>
              <a:t>15/01/2017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8F2B1D-5C91-4CAD-9D57-B11A94C474D4}" type="slidenum">
              <a:rPr lang="en-GB" smtClean="0"/>
              <a:t>‹#›</a:t>
            </a:fld>
            <a:endParaRPr lang="en-GB" dirty="0"/>
          </a:p>
        </p:txBody>
      </p:sp>
    </p:spTree>
    <p:extLst>
      <p:ext uri="{BB962C8B-B14F-4D97-AF65-F5344CB8AC3E}">
        <p14:creationId xmlns:p14="http://schemas.microsoft.com/office/powerpoint/2010/main" val="32771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4732DD-BEB6-4302-B2B6-D149E4854E1D}" type="datetimeFigureOut">
              <a:rPr lang="en-GB" smtClean="0"/>
              <a:t>15/01/2017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38F2B1D-5C91-4CAD-9D57-B11A94C474D4}" type="slidenum">
              <a:rPr lang="en-GB" smtClean="0"/>
              <a:t>‹#›</a:t>
            </a:fld>
            <a:endParaRPr lang="en-GB" dirty="0"/>
          </a:p>
        </p:txBody>
      </p:sp>
    </p:spTree>
    <p:extLst>
      <p:ext uri="{BB962C8B-B14F-4D97-AF65-F5344CB8AC3E}">
        <p14:creationId xmlns:p14="http://schemas.microsoft.com/office/powerpoint/2010/main" val="157731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4732DD-BEB6-4302-B2B6-D149E4854E1D}" type="datetimeFigureOut">
              <a:rPr lang="en-GB" smtClean="0"/>
              <a:t>15/01/2017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38F2B1D-5C91-4CAD-9D57-B11A94C474D4}" type="slidenum">
              <a:rPr lang="en-GB" smtClean="0"/>
              <a:t>‹#›</a:t>
            </a:fld>
            <a:endParaRPr lang="en-GB" dirty="0"/>
          </a:p>
        </p:txBody>
      </p:sp>
    </p:spTree>
    <p:extLst>
      <p:ext uri="{BB962C8B-B14F-4D97-AF65-F5344CB8AC3E}">
        <p14:creationId xmlns:p14="http://schemas.microsoft.com/office/powerpoint/2010/main" val="1939307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732DD-BEB6-4302-B2B6-D149E4854E1D}" type="datetimeFigureOut">
              <a:rPr lang="en-GB" smtClean="0"/>
              <a:t>15/01/2017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38F2B1D-5C91-4CAD-9D57-B11A94C474D4}" type="slidenum">
              <a:rPr lang="en-GB" smtClean="0"/>
              <a:t>‹#›</a:t>
            </a:fld>
            <a:endParaRPr lang="en-GB" dirty="0"/>
          </a:p>
        </p:txBody>
      </p:sp>
    </p:spTree>
    <p:extLst>
      <p:ext uri="{BB962C8B-B14F-4D97-AF65-F5344CB8AC3E}">
        <p14:creationId xmlns:p14="http://schemas.microsoft.com/office/powerpoint/2010/main" val="285988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732DD-BEB6-4302-B2B6-D149E4854E1D}" type="datetimeFigureOut">
              <a:rPr lang="en-GB" smtClean="0"/>
              <a:t>15/01/2017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8F2B1D-5C91-4CAD-9D57-B11A94C474D4}" type="slidenum">
              <a:rPr lang="en-GB" smtClean="0"/>
              <a:t>‹#›</a:t>
            </a:fld>
            <a:endParaRPr lang="en-GB" dirty="0"/>
          </a:p>
        </p:txBody>
      </p:sp>
    </p:spTree>
    <p:extLst>
      <p:ext uri="{BB962C8B-B14F-4D97-AF65-F5344CB8AC3E}">
        <p14:creationId xmlns:p14="http://schemas.microsoft.com/office/powerpoint/2010/main" val="308090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732DD-BEB6-4302-B2B6-D149E4854E1D}" type="datetimeFigureOut">
              <a:rPr lang="en-GB" smtClean="0"/>
              <a:t>15/01/2017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8F2B1D-5C91-4CAD-9D57-B11A94C474D4}" type="slidenum">
              <a:rPr lang="en-GB" smtClean="0"/>
              <a:t>‹#›</a:t>
            </a:fld>
            <a:endParaRPr lang="en-GB" dirty="0"/>
          </a:p>
        </p:txBody>
      </p:sp>
    </p:spTree>
    <p:extLst>
      <p:ext uri="{BB962C8B-B14F-4D97-AF65-F5344CB8AC3E}">
        <p14:creationId xmlns:p14="http://schemas.microsoft.com/office/powerpoint/2010/main" val="390856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732DD-BEB6-4302-B2B6-D149E4854E1D}" type="datetimeFigureOut">
              <a:rPr lang="en-GB" smtClean="0"/>
              <a:t>15/01/2017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F2B1D-5C91-4CAD-9D57-B11A94C474D4}" type="slidenum">
              <a:rPr lang="en-GB" smtClean="0"/>
              <a:t>‹#›</a:t>
            </a:fld>
            <a:endParaRPr lang="en-GB" dirty="0"/>
          </a:p>
        </p:txBody>
      </p:sp>
    </p:spTree>
    <p:extLst>
      <p:ext uri="{BB962C8B-B14F-4D97-AF65-F5344CB8AC3E}">
        <p14:creationId xmlns:p14="http://schemas.microsoft.com/office/powerpoint/2010/main" val="630904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chart" Target="../charts/chart1.xml"/><Relationship Id="rId1" Type="http://schemas.openxmlformats.org/officeDocument/2006/relationships/slideLayout" Target="../slideLayouts/slideLayout1.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72816"/>
            <a:ext cx="7772400" cy="1470025"/>
          </a:xfrm>
        </p:spPr>
        <p:txBody>
          <a:bodyPr>
            <a:noAutofit/>
          </a:bodyPr>
          <a:lstStyle/>
          <a:p>
            <a:r>
              <a:rPr lang="en-GB" sz="3200" b="1" dirty="0" smtClean="0">
                <a:solidFill>
                  <a:schemeClr val="accent4"/>
                </a:solidFill>
              </a:rPr>
              <a:t>RESEARCHING AGE-FRIENDLY CITIES: AN OVERVIEW OF CURRENT RESEARCH ISSUES AND PRIORITIES</a:t>
            </a:r>
            <a:br>
              <a:rPr lang="en-GB" sz="3200" b="1" dirty="0" smtClean="0">
                <a:solidFill>
                  <a:schemeClr val="accent4"/>
                </a:solidFill>
              </a:rPr>
            </a:br>
            <a:r>
              <a:rPr lang="en-GB" sz="3200" b="1" dirty="0" smtClean="0">
                <a:solidFill>
                  <a:schemeClr val="accent4"/>
                </a:solidFill>
              </a:rPr>
              <a:t>CHRIS PHILLIPSON</a:t>
            </a:r>
            <a:endParaRPr lang="en-GB" sz="3200" b="1" dirty="0">
              <a:solidFill>
                <a:schemeClr val="accent4"/>
              </a:solidFill>
            </a:endParaRPr>
          </a:p>
        </p:txBody>
      </p:sp>
      <p:sp>
        <p:nvSpPr>
          <p:cNvPr id="3" name="Subtitle 2"/>
          <p:cNvSpPr>
            <a:spLocks noGrp="1"/>
          </p:cNvSpPr>
          <p:nvPr>
            <p:ph type="subTitle" idx="1"/>
          </p:nvPr>
        </p:nvSpPr>
        <p:spPr/>
        <p:txBody>
          <a:bodyPr>
            <a:normAutofit/>
          </a:bodyPr>
          <a:lstStyle/>
          <a:p>
            <a:r>
              <a:rPr lang="en-GB" dirty="0" smtClean="0"/>
              <a:t>Sociology/MICRA</a:t>
            </a:r>
          </a:p>
          <a:p>
            <a:r>
              <a:rPr lang="en-GB" dirty="0" smtClean="0"/>
              <a:t>The University of Manchester, UK</a:t>
            </a:r>
          </a:p>
          <a:p>
            <a:endParaRPr lang="en-GB" dirty="0"/>
          </a:p>
        </p:txBody>
      </p:sp>
      <p:pic>
        <p:nvPicPr>
          <p:cNvPr id="4" name="Picture 4" descr="L_shape_col_white_backgroun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1" y="1"/>
            <a:ext cx="1397842"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203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GB" altLang="en-US" sz="3200" b="1" dirty="0" smtClean="0">
                <a:solidFill>
                  <a:srgbClr val="7030A0"/>
                </a:solidFill>
              </a:rPr>
              <a:t>WHY THE DEBATE ON AGE-FRIENDLY CITIES?</a:t>
            </a:r>
          </a:p>
        </p:txBody>
      </p:sp>
      <p:sp>
        <p:nvSpPr>
          <p:cNvPr id="17411" name="Rectangle 3"/>
          <p:cNvSpPr>
            <a:spLocks noGrp="1" noChangeArrowheads="1"/>
          </p:cNvSpPr>
          <p:nvPr>
            <p:ph type="body" idx="4294967295"/>
          </p:nvPr>
        </p:nvSpPr>
        <p:spPr/>
        <p:txBody>
          <a:bodyPr/>
          <a:lstStyle/>
          <a:p>
            <a:endParaRPr lang="en-GB" altLang="en-US" b="1" dirty="0" smtClean="0"/>
          </a:p>
          <a:p>
            <a:r>
              <a:rPr lang="en-GB" altLang="en-US" b="1" dirty="0" smtClean="0"/>
              <a:t>DEMOGRAPHIC: POPULATION AGEING </a:t>
            </a:r>
          </a:p>
          <a:p>
            <a:pPr marL="0" indent="0">
              <a:buNone/>
            </a:pPr>
            <a:endParaRPr lang="en-GB" altLang="en-US" b="1" dirty="0" smtClean="0"/>
          </a:p>
          <a:p>
            <a:pPr marL="0" indent="0">
              <a:buNone/>
            </a:pPr>
            <a:endParaRPr lang="en-GB" altLang="en-US" b="1" dirty="0" smtClean="0"/>
          </a:p>
          <a:p>
            <a:r>
              <a:rPr lang="en-GB" altLang="en-US" b="1" dirty="0" smtClean="0"/>
              <a:t>PUBLIC POLICY: DEBATES ABOUT PRESSURES FACING CITIES</a:t>
            </a:r>
          </a:p>
          <a:p>
            <a:endParaRPr lang="en-GB" altLang="en-US" b="1" dirty="0"/>
          </a:p>
          <a:p>
            <a:pPr marL="0" indent="0">
              <a:buNone/>
            </a:pPr>
            <a:endParaRPr lang="en-GB" altLang="en-US" b="1" dirty="0" smtClean="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5516651"/>
            <a:ext cx="6480720" cy="669414"/>
          </a:xfrm>
          <a:prstGeom prst="rect">
            <a:avLst/>
          </a:prstGeom>
        </p:spPr>
        <p:txBody>
          <a:bodyPr wrap="square">
            <a:spAutoFit/>
          </a:bodyPr>
          <a:lstStyle/>
          <a:p>
            <a:r>
              <a:rPr lang="en-GB" sz="900" dirty="0"/>
              <a:t>Sources: </a:t>
            </a:r>
            <a:r>
              <a:rPr lang="en-GB" sz="900" dirty="0" err="1"/>
              <a:t>Institut</a:t>
            </a:r>
            <a:r>
              <a:rPr lang="en-GB" sz="900" dirty="0"/>
              <a:t> de la du Quebec (2014); </a:t>
            </a:r>
            <a:r>
              <a:rPr lang="en-GB" sz="900" dirty="0" err="1"/>
              <a:t>Insee</a:t>
            </a:r>
            <a:r>
              <a:rPr lang="en-GB" sz="900" dirty="0"/>
              <a:t>, </a:t>
            </a:r>
            <a:r>
              <a:rPr lang="en-GB" sz="900" dirty="0" err="1"/>
              <a:t>modele</a:t>
            </a:r>
            <a:r>
              <a:rPr lang="en-GB" sz="900" dirty="0"/>
              <a:t> OMPHALE; </a:t>
            </a:r>
            <a:r>
              <a:rPr lang="de-DE" sz="900" dirty="0"/>
              <a:t>Senatsverwaltung für Stadtentwicklung und Umwelt Berlin (2016); ONS (2016).</a:t>
            </a:r>
          </a:p>
          <a:p>
            <a:endParaRPr lang="de-DE" sz="900" dirty="0"/>
          </a:p>
          <a:p>
            <a:r>
              <a:rPr lang="de-DE" sz="900" dirty="0"/>
              <a:t>*Berlin 2014-2030, **</a:t>
            </a:r>
            <a:r>
              <a:rPr lang="de-DE" sz="1050" dirty="0"/>
              <a:t> </a:t>
            </a:r>
            <a:r>
              <a:rPr lang="de-DE" sz="900" dirty="0"/>
              <a:t>Montreal 2011-2031.</a:t>
            </a:r>
            <a:endParaRPr lang="de-DE" sz="1050" dirty="0"/>
          </a:p>
        </p:txBody>
      </p:sp>
      <p:graphicFrame>
        <p:nvGraphicFramePr>
          <p:cNvPr id="7" name="Chart 6"/>
          <p:cNvGraphicFramePr>
            <a:graphicFrameLocks/>
          </p:cNvGraphicFramePr>
          <p:nvPr>
            <p:extLst>
              <p:ext uri="{D42A27DB-BD31-4B8C-83A1-F6EECF244321}">
                <p14:modId xmlns:p14="http://schemas.microsoft.com/office/powerpoint/2010/main" val="1602532105"/>
              </p:ext>
            </p:extLst>
          </p:nvPr>
        </p:nvGraphicFramePr>
        <p:xfrm>
          <a:off x="539552" y="365924"/>
          <a:ext cx="8100392" cy="515864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descr="L_shape_col_white_backgroun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5" y="6"/>
            <a:ext cx="756000" cy="7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3528" y="1772816"/>
            <a:ext cx="8424936" cy="36724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10" name="Picture 9" descr="Chart.p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2" t="26937" b="60291"/>
          <a:stretch/>
        </p:blipFill>
        <p:spPr>
          <a:xfrm>
            <a:off x="539552" y="1905415"/>
            <a:ext cx="8109469" cy="659489"/>
          </a:xfrm>
          <a:prstGeom prst="rect">
            <a:avLst/>
          </a:prstGeom>
        </p:spPr>
      </p:pic>
      <p:pic>
        <p:nvPicPr>
          <p:cNvPr id="11" name="Picture 10" descr="Chart.png"/>
          <p:cNvPicPr>
            <a:picLocks noChangeAspect="1"/>
          </p:cNvPicPr>
          <p:nvPr/>
        </p:nvPicPr>
        <p:blipFill rotWithShape="1">
          <a:blip r:embed="rId4">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22" t="38384" b="49060"/>
          <a:stretch/>
        </p:blipFill>
        <p:spPr>
          <a:xfrm>
            <a:off x="539552" y="2708920"/>
            <a:ext cx="8109469" cy="648279"/>
          </a:xfrm>
          <a:prstGeom prst="rect">
            <a:avLst/>
          </a:prstGeom>
        </p:spPr>
      </p:pic>
      <p:pic>
        <p:nvPicPr>
          <p:cNvPr id="12" name="Picture 11" descr="Chart.png"/>
          <p:cNvPicPr>
            <a:picLocks noChangeAspect="1"/>
          </p:cNvPicPr>
          <p:nvPr/>
        </p:nvPicPr>
        <p:blipFill rotWithShape="1">
          <a:blip r:embed="rId4">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22" t="51213" b="37328"/>
          <a:stretch/>
        </p:blipFill>
        <p:spPr>
          <a:xfrm>
            <a:off x="539552" y="3573016"/>
            <a:ext cx="8109469" cy="591689"/>
          </a:xfrm>
          <a:prstGeom prst="rect">
            <a:avLst/>
          </a:prstGeom>
        </p:spPr>
      </p:pic>
      <p:pic>
        <p:nvPicPr>
          <p:cNvPr id="13" name="Picture 12" descr="Chart.png"/>
          <p:cNvPicPr>
            <a:picLocks noChangeAspect="1"/>
          </p:cNvPicPr>
          <p:nvPr/>
        </p:nvPicPr>
        <p:blipFill rotWithShape="1">
          <a:blip r:embed="rId4">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22" t="72824" b="14694"/>
          <a:stretch/>
        </p:blipFill>
        <p:spPr>
          <a:xfrm>
            <a:off x="539552" y="4293096"/>
            <a:ext cx="8109469" cy="644486"/>
          </a:xfrm>
          <a:prstGeom prst="rect">
            <a:avLst/>
          </a:prstGeom>
        </p:spPr>
      </p:pic>
    </p:spTree>
    <p:extLst>
      <p:ext uri="{BB962C8B-B14F-4D97-AF65-F5344CB8AC3E}">
        <p14:creationId xmlns:p14="http://schemas.microsoft.com/office/powerpoint/2010/main" val="2257446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z="3200" b="1" dirty="0" smtClean="0">
                <a:solidFill>
                  <a:srgbClr val="7030A0"/>
                </a:solidFill>
              </a:rPr>
              <a:t>Why the Debate on Age-friendly Cities? </a:t>
            </a:r>
            <a:br>
              <a:rPr lang="en-GB" altLang="en-US" sz="3200" b="1" dirty="0" smtClean="0">
                <a:solidFill>
                  <a:srgbClr val="7030A0"/>
                </a:solidFill>
              </a:rPr>
            </a:br>
            <a:r>
              <a:rPr lang="en-GB" altLang="en-US" sz="3200" b="1" dirty="0" smtClean="0">
                <a:solidFill>
                  <a:srgbClr val="7030A0"/>
                </a:solidFill>
              </a:rPr>
              <a:t>Public Policy Issues</a:t>
            </a:r>
          </a:p>
        </p:txBody>
      </p:sp>
      <p:sp>
        <p:nvSpPr>
          <p:cNvPr id="3075" name="Rectangle 3"/>
          <p:cNvSpPr>
            <a:spLocks noGrp="1" noChangeArrowheads="1"/>
          </p:cNvSpPr>
          <p:nvPr>
            <p:ph type="body" idx="1"/>
          </p:nvPr>
        </p:nvSpPr>
        <p:spPr/>
        <p:txBody>
          <a:bodyPr>
            <a:normAutofit/>
          </a:bodyPr>
          <a:lstStyle/>
          <a:p>
            <a:pPr eaLnBrk="1" hangingPunct="1">
              <a:lnSpc>
                <a:spcPct val="90000"/>
              </a:lnSpc>
              <a:spcBef>
                <a:spcPts val="1200"/>
              </a:spcBef>
              <a:buClr>
                <a:srgbClr val="4597A0"/>
              </a:buClr>
              <a:defRPr/>
            </a:pPr>
            <a:endParaRPr lang="en-GB" sz="2400" b="1" dirty="0" smtClean="0"/>
          </a:p>
          <a:p>
            <a:pPr eaLnBrk="1" hangingPunct="1">
              <a:lnSpc>
                <a:spcPct val="90000"/>
              </a:lnSpc>
              <a:spcBef>
                <a:spcPts val="1200"/>
              </a:spcBef>
              <a:buClr>
                <a:srgbClr val="4597A0"/>
              </a:buClr>
              <a:defRPr/>
            </a:pPr>
            <a:r>
              <a:rPr lang="en-GB" sz="2400" b="1" dirty="0" smtClean="0"/>
              <a:t>‘</a:t>
            </a:r>
            <a:r>
              <a:rPr lang="en-GB" sz="2400" b="1" dirty="0" smtClean="0">
                <a:effectLst>
                  <a:outerShdw blurRad="38100" dist="38100" dir="2700000" algn="tl">
                    <a:srgbClr val="C0C0C0"/>
                  </a:outerShdw>
                </a:effectLst>
              </a:rPr>
              <a:t>Sustainable Cities’</a:t>
            </a:r>
            <a:r>
              <a:rPr lang="en-GB" sz="2400" dirty="0" smtClean="0">
                <a:effectLst>
                  <a:outerShdw blurRad="38100" dist="38100" dir="2700000" algn="tl">
                    <a:srgbClr val="C0C0C0"/>
                  </a:outerShdw>
                </a:effectLst>
              </a:rPr>
              <a:t/>
            </a:r>
            <a:br>
              <a:rPr lang="en-GB" sz="2400" dirty="0" smtClean="0">
                <a:effectLst>
                  <a:outerShdw blurRad="38100" dist="38100" dir="2700000" algn="tl">
                    <a:srgbClr val="C0C0C0"/>
                  </a:outerShdw>
                </a:effectLst>
              </a:rPr>
            </a:br>
            <a:r>
              <a:rPr lang="en-GB" sz="2400" dirty="0" smtClean="0"/>
              <a:t>How can urban development be managed to meet the needs of current and future generations? </a:t>
            </a:r>
          </a:p>
          <a:p>
            <a:pPr eaLnBrk="1" hangingPunct="1">
              <a:lnSpc>
                <a:spcPct val="90000"/>
              </a:lnSpc>
              <a:spcBef>
                <a:spcPts val="1200"/>
              </a:spcBef>
              <a:buClr>
                <a:srgbClr val="4597A0"/>
              </a:buClr>
              <a:defRPr/>
            </a:pPr>
            <a:r>
              <a:rPr lang="en-GB" sz="2400" b="1" dirty="0" smtClean="0"/>
              <a:t>‘</a:t>
            </a:r>
            <a:r>
              <a:rPr lang="en-GB" sz="2400" b="1" dirty="0" smtClean="0">
                <a:effectLst>
                  <a:outerShdw blurRad="38100" dist="38100" dir="2700000" algn="tl">
                    <a:srgbClr val="C0C0C0"/>
                  </a:outerShdw>
                </a:effectLst>
              </a:rPr>
              <a:t>Harmonious Cities</a:t>
            </a:r>
            <a:r>
              <a:rPr lang="en-GB" sz="2400" dirty="0" smtClean="0">
                <a:effectLst>
                  <a:outerShdw blurRad="38100" dist="38100" dir="2700000" algn="tl">
                    <a:srgbClr val="C0C0C0"/>
                  </a:outerShdw>
                </a:effectLst>
              </a:rPr>
              <a:t>’</a:t>
            </a:r>
            <a:r>
              <a:rPr lang="en-GB" sz="2400" dirty="0" smtClean="0"/>
              <a:t> (</a:t>
            </a:r>
            <a:r>
              <a:rPr lang="en-GB" sz="2400" b="1" dirty="0" smtClean="0"/>
              <a:t>UN-Habitat</a:t>
            </a:r>
            <a:r>
              <a:rPr lang="en-GB" sz="2400" dirty="0" smtClean="0"/>
              <a:t>)</a:t>
            </a:r>
            <a:br>
              <a:rPr lang="en-GB" sz="2400" dirty="0" smtClean="0"/>
            </a:br>
            <a:r>
              <a:rPr lang="en-GB" sz="2400" dirty="0" smtClean="0"/>
              <a:t>How can we achieve social justice and fairness in the city?</a:t>
            </a:r>
          </a:p>
          <a:p>
            <a:pPr eaLnBrk="1" hangingPunct="1">
              <a:lnSpc>
                <a:spcPct val="90000"/>
              </a:lnSpc>
              <a:spcBef>
                <a:spcPts val="1200"/>
              </a:spcBef>
              <a:buClr>
                <a:srgbClr val="4597A0"/>
              </a:buClr>
              <a:defRPr/>
            </a:pPr>
            <a:r>
              <a:rPr lang="en-GB" sz="2400" b="1" dirty="0" smtClean="0">
                <a:effectLst>
                  <a:outerShdw blurRad="38100" dist="38100" dir="2700000" algn="tl">
                    <a:srgbClr val="C0C0C0"/>
                  </a:outerShdw>
                </a:effectLst>
              </a:rPr>
              <a:t>Lifetime homes and neighbourhoods.</a:t>
            </a:r>
            <a:r>
              <a:rPr lang="en-GB" sz="2400" b="1" dirty="0" smtClean="0"/>
              <a:t> </a:t>
            </a:r>
            <a:r>
              <a:rPr lang="en-GB" sz="2400" dirty="0" smtClean="0"/>
              <a:t/>
            </a:r>
            <a:br>
              <a:rPr lang="en-GB" sz="2400" dirty="0" smtClean="0"/>
            </a:br>
            <a:r>
              <a:rPr lang="en-GB" sz="2400" dirty="0" smtClean="0"/>
              <a:t>How can we best support ‘ageing in place’?</a:t>
            </a:r>
            <a:endParaRPr lang="en-GB" sz="2400" dirty="0"/>
          </a:p>
          <a:p>
            <a:pPr eaLnBrk="1" hangingPunct="1">
              <a:lnSpc>
                <a:spcPct val="90000"/>
              </a:lnSpc>
              <a:spcBef>
                <a:spcPts val="1200"/>
              </a:spcBef>
              <a:buClr>
                <a:srgbClr val="4597A0"/>
              </a:buClr>
              <a:defRPr/>
            </a:pPr>
            <a:r>
              <a:rPr lang="en-GB" sz="2400" b="1" dirty="0" smtClean="0"/>
              <a:t>Impact of urban regeneration/gentrification                                                                            </a:t>
            </a:r>
          </a:p>
          <a:p>
            <a:pPr marL="0" indent="0" eaLnBrk="1" hangingPunct="1">
              <a:lnSpc>
                <a:spcPct val="90000"/>
              </a:lnSpc>
              <a:spcBef>
                <a:spcPts val="0"/>
              </a:spcBef>
              <a:buClr>
                <a:srgbClr val="4597A0"/>
              </a:buClr>
              <a:buNone/>
              <a:defRPr/>
            </a:pPr>
            <a:r>
              <a:rPr lang="en-GB" sz="2400" b="1" dirty="0"/>
              <a:t> </a:t>
            </a:r>
            <a:r>
              <a:rPr lang="en-GB" sz="2400" b="1" dirty="0" smtClean="0"/>
              <a:t>    </a:t>
            </a:r>
            <a:r>
              <a:rPr lang="en-GB" sz="2400" dirty="0" smtClean="0"/>
              <a:t>Exclusionary affects on particular groups of older people</a:t>
            </a:r>
            <a:endParaRPr lang="en-GB" sz="2400" b="1" dirty="0" smtClean="0"/>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C4D0B7B-946A-4D49-B379-F51DCB50E0BB}" type="slidenum">
              <a:rPr lang="en-GB" altLang="en-US" sz="1800" smtClean="0"/>
              <a:pPr eaLnBrk="1" hangingPunct="1">
                <a:spcBef>
                  <a:spcPct val="0"/>
                </a:spcBef>
                <a:buFontTx/>
                <a:buNone/>
              </a:pPr>
              <a:t>12</a:t>
            </a:fld>
            <a:endParaRPr lang="en-GB" altLang="en-US" sz="1800" smtClean="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sz="3200" b="1" dirty="0" smtClean="0">
                <a:solidFill>
                  <a:srgbClr val="7030A0"/>
                </a:solidFill>
              </a:rPr>
              <a:t>AFCs as a response to experience of urban life</a:t>
            </a:r>
          </a:p>
        </p:txBody>
      </p:sp>
      <p:sp>
        <p:nvSpPr>
          <p:cNvPr id="14339" name="Rectangle 3"/>
          <p:cNvSpPr>
            <a:spLocks noGrp="1" noChangeArrowheads="1"/>
          </p:cNvSpPr>
          <p:nvPr>
            <p:ph type="body" idx="1"/>
          </p:nvPr>
        </p:nvSpPr>
        <p:spPr>
          <a:xfrm>
            <a:off x="395536" y="1628800"/>
            <a:ext cx="8229600" cy="4525963"/>
          </a:xfrm>
        </p:spPr>
        <p:txBody>
          <a:bodyPr>
            <a:normAutofit lnSpcReduction="10000"/>
          </a:bodyPr>
          <a:lstStyle/>
          <a:p>
            <a:pPr eaLnBrk="1" hangingPunct="1">
              <a:lnSpc>
                <a:spcPct val="80000"/>
              </a:lnSpc>
              <a:buClr>
                <a:srgbClr val="4597A0"/>
              </a:buClr>
              <a:defRPr/>
            </a:pPr>
            <a:r>
              <a:rPr lang="en-GB" sz="2600" b="1" dirty="0" smtClean="0"/>
              <a:t>Fear of Crime/Feelings of insecurity </a:t>
            </a:r>
            <a:r>
              <a:rPr lang="en-GB" sz="2600" dirty="0" smtClean="0"/>
              <a:t>(despite low levels of victimisation) may limit participation in ‘normal daily life’: 33% -50% of older people may feel unsafe moving around their neighbourhood at night (Office of National Statistics, 2016).</a:t>
            </a:r>
          </a:p>
          <a:p>
            <a:pPr>
              <a:lnSpc>
                <a:spcPct val="80000"/>
              </a:lnSpc>
              <a:buClr>
                <a:srgbClr val="4597A0"/>
              </a:buClr>
              <a:defRPr/>
            </a:pPr>
            <a:r>
              <a:rPr lang="en-GB" sz="2600" b="1" dirty="0" smtClean="0"/>
              <a:t>Contrast between older people </a:t>
            </a:r>
            <a:r>
              <a:rPr lang="en-GB" sz="2600" i="1" dirty="0" smtClean="0"/>
              <a:t>ageing </a:t>
            </a:r>
            <a:r>
              <a:rPr lang="en-GB" sz="2600" i="1" dirty="0"/>
              <a:t>in place </a:t>
            </a:r>
            <a:r>
              <a:rPr lang="en-GB" sz="2600" dirty="0"/>
              <a:t>and </a:t>
            </a:r>
            <a:br>
              <a:rPr lang="en-GB" sz="2600" dirty="0"/>
            </a:br>
            <a:r>
              <a:rPr lang="en-GB" sz="2600" dirty="0"/>
              <a:t>highly </a:t>
            </a:r>
            <a:r>
              <a:rPr lang="en-GB" sz="2600" i="1" dirty="0" smtClean="0">
                <a:effectLst>
                  <a:outerShdw blurRad="38100" dist="38100" dir="2700000" algn="tl">
                    <a:srgbClr val="C0C0C0"/>
                  </a:outerShdw>
                </a:effectLst>
              </a:rPr>
              <a:t>mobile (student/professional)</a:t>
            </a:r>
            <a:r>
              <a:rPr lang="en-GB" sz="2600" dirty="0" smtClean="0"/>
              <a:t> </a:t>
            </a:r>
            <a:r>
              <a:rPr lang="en-GB" sz="2600" dirty="0"/>
              <a:t>populations. </a:t>
            </a:r>
          </a:p>
          <a:p>
            <a:pPr>
              <a:lnSpc>
                <a:spcPct val="80000"/>
              </a:lnSpc>
              <a:buClr>
                <a:srgbClr val="4597A0"/>
              </a:buClr>
              <a:defRPr/>
            </a:pPr>
            <a:endParaRPr lang="en-GB" sz="2800" b="1" dirty="0" smtClean="0"/>
          </a:p>
          <a:p>
            <a:pPr>
              <a:lnSpc>
                <a:spcPct val="80000"/>
              </a:lnSpc>
              <a:buClr>
                <a:srgbClr val="4597A0"/>
              </a:buClr>
              <a:defRPr/>
            </a:pPr>
            <a:r>
              <a:rPr lang="en-GB" sz="2800" b="1" dirty="0" smtClean="0"/>
              <a:t>Access </a:t>
            </a:r>
            <a:r>
              <a:rPr lang="en-GB" sz="2800" b="1" dirty="0"/>
              <a:t>to Amenities and Services: </a:t>
            </a:r>
            <a:r>
              <a:rPr lang="en-GB" sz="2800" dirty="0"/>
              <a:t/>
            </a:r>
            <a:br>
              <a:rPr lang="en-GB" sz="2800" dirty="0"/>
            </a:br>
            <a:r>
              <a:rPr lang="en-GB" sz="2800" dirty="0"/>
              <a:t>Social participation increases with access to wide range of facilities</a:t>
            </a:r>
          </a:p>
          <a:p>
            <a:pPr>
              <a:lnSpc>
                <a:spcPct val="80000"/>
              </a:lnSpc>
              <a:buClr>
                <a:srgbClr val="4597A0"/>
              </a:buClr>
              <a:defRPr/>
            </a:pPr>
            <a:r>
              <a:rPr lang="en-GB" sz="2800" b="1" dirty="0"/>
              <a:t>Broader range of social networks </a:t>
            </a:r>
            <a:br>
              <a:rPr lang="en-GB" sz="2800" b="1" dirty="0"/>
            </a:br>
            <a:r>
              <a:rPr lang="en-GB" sz="2800" dirty="0" smtClean="0"/>
              <a:t>Cultural and social diversity  </a:t>
            </a:r>
            <a:endParaRPr lang="en-GB" sz="2800" dirty="0"/>
          </a:p>
          <a:p>
            <a:pPr eaLnBrk="1" hangingPunct="1">
              <a:lnSpc>
                <a:spcPct val="80000"/>
              </a:lnSpc>
              <a:buClr>
                <a:srgbClr val="4597A0"/>
              </a:buClr>
              <a:defRPr/>
            </a:pPr>
            <a:endParaRPr lang="en-GB" sz="2600" dirty="0" smtClean="0">
              <a:latin typeface="+mj-lt"/>
            </a:endParaRPr>
          </a:p>
          <a:p>
            <a:pPr>
              <a:lnSpc>
                <a:spcPct val="80000"/>
              </a:lnSpc>
              <a:buClr>
                <a:srgbClr val="4597A0"/>
              </a:buClr>
              <a:defRPr/>
            </a:pPr>
            <a:endParaRPr lang="en-GB" sz="2400" dirty="0"/>
          </a:p>
          <a:p>
            <a:pPr eaLnBrk="1" hangingPunct="1">
              <a:lnSpc>
                <a:spcPct val="80000"/>
              </a:lnSpc>
              <a:buClr>
                <a:srgbClr val="4597A0"/>
              </a:buClr>
              <a:defRPr/>
            </a:pPr>
            <a:endParaRPr lang="en-GB" sz="2400" dirty="0" smtClean="0">
              <a:latin typeface="+mj-lt"/>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F36DADB3-F1ED-498E-AC13-F16A56F8CD9E}" type="slidenum">
              <a:rPr lang="en-GB" altLang="en-US" sz="1800" smtClean="0"/>
              <a:pPr eaLnBrk="1" hangingPunct="1">
                <a:spcBef>
                  <a:spcPct val="0"/>
                </a:spcBef>
                <a:buFontTx/>
                <a:buNone/>
              </a:pPr>
              <a:t>13</a:t>
            </a:fld>
            <a:endParaRPr lang="en-GB" altLang="en-US" sz="1800" smtClean="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Age-friendly cities &amp; the political economy of urban change</a:t>
            </a:r>
            <a:endParaRPr lang="en-GB" sz="3200" b="1" dirty="0">
              <a:solidFill>
                <a:srgbClr val="7030A0"/>
              </a:solidFill>
            </a:endParaRPr>
          </a:p>
        </p:txBody>
      </p:sp>
      <p:sp>
        <p:nvSpPr>
          <p:cNvPr id="3" name="Content Placeholder 2"/>
          <p:cNvSpPr>
            <a:spLocks noGrp="1"/>
          </p:cNvSpPr>
          <p:nvPr>
            <p:ph idx="1"/>
          </p:nvPr>
        </p:nvSpPr>
        <p:spPr/>
        <p:txBody>
          <a:bodyPr>
            <a:normAutofit/>
          </a:bodyPr>
          <a:lstStyle/>
          <a:p>
            <a:pPr marL="0" indent="0">
              <a:buNone/>
            </a:pPr>
            <a:r>
              <a:rPr lang="en-GB" dirty="0"/>
              <a:t>Rapid expansion of Global Network of AFCs </a:t>
            </a:r>
            <a:r>
              <a:rPr lang="en-GB" dirty="0" smtClean="0"/>
              <a:t>but this has to be placed in a context of: </a:t>
            </a:r>
            <a:endParaRPr lang="en-GB" dirty="0"/>
          </a:p>
          <a:p>
            <a:r>
              <a:rPr lang="en-GB" dirty="0"/>
              <a:t>    </a:t>
            </a:r>
            <a:r>
              <a:rPr lang="en-GB" b="1" dirty="0"/>
              <a:t>Economic recession</a:t>
            </a:r>
          </a:p>
          <a:p>
            <a:r>
              <a:rPr lang="en-GB" b="1" dirty="0"/>
              <a:t>    Contraction of welfare state</a:t>
            </a:r>
          </a:p>
          <a:p>
            <a:r>
              <a:rPr lang="en-GB" b="1" dirty="0"/>
              <a:t>    Austerity policies</a:t>
            </a:r>
          </a:p>
          <a:p>
            <a:r>
              <a:rPr lang="en-GB" b="1" dirty="0"/>
              <a:t>    Intensification of global competition </a:t>
            </a:r>
          </a:p>
          <a:p>
            <a:pPr marL="0" indent="0">
              <a:buNone/>
            </a:pPr>
            <a:r>
              <a:rPr lang="en-GB" b="1" dirty="0"/>
              <a:t>      </a:t>
            </a:r>
            <a:r>
              <a:rPr lang="en-GB" b="1" dirty="0" smtClean="0"/>
              <a:t>  </a:t>
            </a:r>
            <a:r>
              <a:rPr lang="en-GB" b="1" dirty="0"/>
              <a:t>between cities</a:t>
            </a:r>
          </a:p>
          <a:p>
            <a:pPr marL="0" indent="0">
              <a:buNone/>
            </a:pPr>
            <a:r>
              <a:rPr lang="en-GB" sz="2400" dirty="0" smtClean="0"/>
              <a:t>(</a:t>
            </a:r>
            <a:r>
              <a:rPr lang="en-GB" sz="2400" dirty="0"/>
              <a:t>Walsh et al., 2015; </a:t>
            </a:r>
            <a:r>
              <a:rPr lang="en-GB" sz="2400" dirty="0" err="1"/>
              <a:t>Sassen</a:t>
            </a:r>
            <a:r>
              <a:rPr lang="en-GB" sz="2400" dirty="0"/>
              <a:t>, 2014; Gamble, 2016)</a:t>
            </a:r>
          </a:p>
        </p:txBody>
      </p:sp>
    </p:spTree>
    <p:extLst>
      <p:ext uri="{BB962C8B-B14F-4D97-AF65-F5344CB8AC3E}">
        <p14:creationId xmlns:p14="http://schemas.microsoft.com/office/powerpoint/2010/main" val="1859888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Research questions</a:t>
            </a:r>
            <a:endParaRPr lang="en-GB" sz="3200"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r>
              <a:rPr lang="en-GB" b="1" dirty="0" smtClean="0"/>
              <a:t>How does urban development influence AFCs?</a:t>
            </a:r>
          </a:p>
          <a:p>
            <a:r>
              <a:rPr lang="en-GB" b="1" dirty="0" smtClean="0"/>
              <a:t>To </a:t>
            </a:r>
            <a:r>
              <a:rPr lang="en-GB" b="1" dirty="0"/>
              <a:t>what extent has the development of AFCs been affected by recession/austerity policies?</a:t>
            </a:r>
          </a:p>
          <a:p>
            <a:r>
              <a:rPr lang="en-GB" b="1" dirty="0"/>
              <a:t>Does being an AFC protect older people  from cuts to social programmes?</a:t>
            </a:r>
          </a:p>
          <a:p>
            <a:r>
              <a:rPr lang="en-GB" b="1" dirty="0" smtClean="0"/>
              <a:t>How </a:t>
            </a:r>
            <a:r>
              <a:rPr lang="en-GB" b="1" dirty="0"/>
              <a:t>does the AFC model fare given competition with other priorities/vested  interests?</a:t>
            </a:r>
          </a:p>
          <a:p>
            <a:r>
              <a:rPr lang="en-GB" b="1" dirty="0"/>
              <a:t>What is the basis for an alternative age-friendly agenda?</a:t>
            </a:r>
          </a:p>
          <a:p>
            <a:endParaRPr lang="en-GB" dirty="0"/>
          </a:p>
        </p:txBody>
      </p:sp>
      <p:pic>
        <p:nvPicPr>
          <p:cNvPr id="4" name="Picture 4" descr="L_shape_col_white_backgroun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15" y="6"/>
            <a:ext cx="756000" cy="7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656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Examples</a:t>
            </a:r>
            <a:endParaRPr lang="en-GB" sz="3200" b="1"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endParaRPr lang="en-GB" b="1" dirty="0" smtClean="0"/>
          </a:p>
          <a:p>
            <a:r>
              <a:rPr lang="en-GB" b="1" dirty="0" smtClean="0"/>
              <a:t>New </a:t>
            </a:r>
            <a:r>
              <a:rPr lang="en-GB" b="1" dirty="0"/>
              <a:t>York</a:t>
            </a:r>
          </a:p>
          <a:p>
            <a:r>
              <a:rPr lang="en-GB" b="1" dirty="0"/>
              <a:t>Manchester</a:t>
            </a:r>
          </a:p>
          <a:p>
            <a:r>
              <a:rPr lang="en-GB" b="1" dirty="0"/>
              <a:t>London</a:t>
            </a:r>
          </a:p>
          <a:p>
            <a:r>
              <a:rPr lang="en-GB" b="1" dirty="0" smtClean="0"/>
              <a:t>Canberra</a:t>
            </a:r>
            <a:r>
              <a:rPr lang="en-GB" b="1" dirty="0"/>
              <a:t>, Melbourne and Sydney </a:t>
            </a:r>
          </a:p>
          <a:p>
            <a:r>
              <a:rPr lang="en-GB" b="1" dirty="0"/>
              <a:t>Barcelona</a:t>
            </a:r>
          </a:p>
          <a:p>
            <a:r>
              <a:rPr lang="en-GB" b="1" dirty="0"/>
              <a:t>Madrid</a:t>
            </a:r>
          </a:p>
          <a:p>
            <a:r>
              <a:rPr lang="en-GB" b="1" dirty="0"/>
              <a:t>San Francisco </a:t>
            </a:r>
          </a:p>
          <a:p>
            <a:pPr marL="0" indent="0">
              <a:buNone/>
            </a:pPr>
            <a:endParaRPr lang="en-GB" dirty="0"/>
          </a:p>
          <a:p>
            <a:pPr marL="0" indent="0">
              <a:buNone/>
            </a:pPr>
            <a:r>
              <a:rPr lang="en-GB" dirty="0"/>
              <a:t>(</a:t>
            </a:r>
            <a:r>
              <a:rPr lang="en-GB" dirty="0" err="1"/>
              <a:t>Buffel</a:t>
            </a:r>
            <a:r>
              <a:rPr lang="en-GB" dirty="0"/>
              <a:t> &amp; Phillipson, 2016)</a:t>
            </a:r>
          </a:p>
        </p:txBody>
      </p:sp>
      <p:pic>
        <p:nvPicPr>
          <p:cNvPr id="4" name="Picture 4" descr="L_shape_col_white_backgroun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15" y="6"/>
            <a:ext cx="756000" cy="7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1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7030A0"/>
                </a:solidFill>
              </a:rPr>
              <a:t>Problems facing </a:t>
            </a:r>
            <a:r>
              <a:rPr lang="en-GB" sz="3200" b="1" dirty="0" smtClean="0">
                <a:solidFill>
                  <a:srgbClr val="7030A0"/>
                </a:solidFill>
              </a:rPr>
              <a:t>global age-friendly cities</a:t>
            </a:r>
            <a:endParaRPr lang="en-GB" sz="3200" b="1" dirty="0">
              <a:solidFill>
                <a:srgbClr val="7030A0"/>
              </a:solidFill>
            </a:endParaRPr>
          </a:p>
        </p:txBody>
      </p:sp>
      <p:sp>
        <p:nvSpPr>
          <p:cNvPr id="3" name="Content Placeholder 2"/>
          <p:cNvSpPr>
            <a:spLocks noGrp="1"/>
          </p:cNvSpPr>
          <p:nvPr>
            <p:ph idx="1"/>
          </p:nvPr>
        </p:nvSpPr>
        <p:spPr/>
        <p:txBody>
          <a:bodyPr>
            <a:normAutofit/>
          </a:bodyPr>
          <a:lstStyle/>
          <a:p>
            <a:endParaRPr lang="en-GB" dirty="0"/>
          </a:p>
          <a:p>
            <a:r>
              <a:rPr lang="en-GB" b="1" dirty="0"/>
              <a:t>The gentrification problem</a:t>
            </a:r>
          </a:p>
          <a:p>
            <a:pPr marL="0" indent="0">
              <a:buNone/>
            </a:pPr>
            <a:endParaRPr lang="en-GB" b="1" dirty="0"/>
          </a:p>
          <a:p>
            <a:r>
              <a:rPr lang="en-GB" b="1" dirty="0" smtClean="0"/>
              <a:t>The ownership problem</a:t>
            </a:r>
          </a:p>
          <a:p>
            <a:endParaRPr lang="en-GB" b="1" dirty="0"/>
          </a:p>
          <a:p>
            <a:r>
              <a:rPr lang="en-GB" b="1" dirty="0"/>
              <a:t>The austerity problem</a:t>
            </a:r>
          </a:p>
          <a:p>
            <a:endParaRPr lang="en-GB" b="1" dirty="0"/>
          </a:p>
        </p:txBody>
      </p:sp>
      <p:pic>
        <p:nvPicPr>
          <p:cNvPr id="4" name="Picture 4" descr="L_shape_col_white_backgroun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
            <a:ext cx="756000" cy="7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613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15" y="340900"/>
            <a:ext cx="8229600" cy="1143000"/>
          </a:xfrm>
        </p:spPr>
        <p:txBody>
          <a:bodyPr>
            <a:normAutofit/>
          </a:bodyPr>
          <a:lstStyle/>
          <a:p>
            <a:r>
              <a:rPr lang="en-GB" sz="3200" b="1" dirty="0" smtClean="0">
                <a:solidFill>
                  <a:srgbClr val="7030A0"/>
                </a:solidFill>
              </a:rPr>
              <a:t>Development of AFCs coincided with….</a:t>
            </a:r>
            <a:endParaRPr lang="en-GB" sz="3200" b="1" dirty="0">
              <a:solidFill>
                <a:srgbClr val="7030A0"/>
              </a:solidFill>
            </a:endParaRPr>
          </a:p>
        </p:txBody>
      </p:sp>
      <p:sp>
        <p:nvSpPr>
          <p:cNvPr id="3" name="Content Placeholder 2"/>
          <p:cNvSpPr>
            <a:spLocks noGrp="1"/>
          </p:cNvSpPr>
          <p:nvPr>
            <p:ph idx="1"/>
          </p:nvPr>
        </p:nvSpPr>
        <p:spPr/>
        <p:txBody>
          <a:bodyPr>
            <a:normAutofit fontScale="92500"/>
          </a:bodyPr>
          <a:lstStyle/>
          <a:p>
            <a:r>
              <a:rPr lang="en-GB" b="1" dirty="0" smtClean="0"/>
              <a:t>Dismantling </a:t>
            </a:r>
            <a:r>
              <a:rPr lang="en-GB" b="1" dirty="0"/>
              <a:t>of regulatory frameworks </a:t>
            </a:r>
            <a:r>
              <a:rPr lang="en-GB" dirty="0"/>
              <a:t>to control urban development coincided with attempts to develop age-friendly cities (</a:t>
            </a:r>
            <a:r>
              <a:rPr lang="en-GB" dirty="0" err="1"/>
              <a:t>Sudjic</a:t>
            </a:r>
            <a:r>
              <a:rPr lang="en-GB" dirty="0"/>
              <a:t>, 2016)</a:t>
            </a:r>
          </a:p>
          <a:p>
            <a:r>
              <a:rPr lang="en-GB" dirty="0" smtClean="0"/>
              <a:t>‘</a:t>
            </a:r>
            <a:r>
              <a:rPr lang="en-GB" b="1" dirty="0"/>
              <a:t>Polarisation in the distribution of wealth and power </a:t>
            </a:r>
            <a:r>
              <a:rPr lang="en-GB" dirty="0"/>
              <a:t>etched into the spatial forms of our cities’</a:t>
            </a:r>
          </a:p>
          <a:p>
            <a:pPr marL="0" indent="0">
              <a:buNone/>
            </a:pPr>
            <a:r>
              <a:rPr lang="en-GB" dirty="0"/>
              <a:t>    (Harvey, 2012)</a:t>
            </a:r>
          </a:p>
          <a:p>
            <a:r>
              <a:rPr lang="en-GB" dirty="0" smtClean="0"/>
              <a:t>Deterioration of </a:t>
            </a:r>
            <a:r>
              <a:rPr lang="en-GB" dirty="0"/>
              <a:t>public spaces in </a:t>
            </a:r>
            <a:r>
              <a:rPr lang="en-GB" b="1" dirty="0"/>
              <a:t>de-industrialising </a:t>
            </a:r>
            <a:r>
              <a:rPr lang="en-GB" dirty="0"/>
              <a:t>cities affected by ‘</a:t>
            </a:r>
            <a:r>
              <a:rPr lang="en-GB" b="1" dirty="0"/>
              <a:t>institutional disengagement</a:t>
            </a:r>
            <a:r>
              <a:rPr lang="en-GB" dirty="0"/>
              <a:t>’ (</a:t>
            </a:r>
            <a:r>
              <a:rPr lang="en-GB" dirty="0" err="1"/>
              <a:t>Gans</a:t>
            </a:r>
            <a:r>
              <a:rPr lang="en-GB" dirty="0"/>
              <a:t>, </a:t>
            </a:r>
            <a:r>
              <a:rPr lang="en-GB" dirty="0" smtClean="0"/>
              <a:t>1972)</a:t>
            </a:r>
            <a:endParaRPr lang="en-GB" dirty="0"/>
          </a:p>
        </p:txBody>
      </p:sp>
      <p:pic>
        <p:nvPicPr>
          <p:cNvPr id="4" name="Picture 4" descr="L_shape_col_white_backgroun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5" y="6"/>
            <a:ext cx="756000" cy="7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658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7030A0"/>
                </a:solidFill>
              </a:rPr>
              <a:t>Developing AFC policies for unequal cities</a:t>
            </a:r>
          </a:p>
        </p:txBody>
      </p:sp>
      <p:sp>
        <p:nvSpPr>
          <p:cNvPr id="3" name="Content Placeholder 2"/>
          <p:cNvSpPr>
            <a:spLocks noGrp="1"/>
          </p:cNvSpPr>
          <p:nvPr>
            <p:ph idx="1"/>
          </p:nvPr>
        </p:nvSpPr>
        <p:spPr/>
        <p:txBody>
          <a:bodyPr>
            <a:normAutofit lnSpcReduction="10000"/>
          </a:bodyPr>
          <a:lstStyle/>
          <a:p>
            <a:r>
              <a:rPr lang="en-GB" b="1" dirty="0" smtClean="0"/>
              <a:t>Focus </a:t>
            </a:r>
            <a:r>
              <a:rPr lang="en-GB" b="1" dirty="0"/>
              <a:t>on housing as the pivot for AFCs </a:t>
            </a:r>
          </a:p>
          <a:p>
            <a:pPr marL="0" indent="0">
              <a:buNone/>
            </a:pPr>
            <a:endParaRPr lang="en-GB" dirty="0"/>
          </a:p>
          <a:p>
            <a:r>
              <a:rPr lang="en-GB" b="1" dirty="0" smtClean="0"/>
              <a:t>Focus on ageing in the community</a:t>
            </a:r>
            <a:endParaRPr lang="en-GB" b="1" dirty="0"/>
          </a:p>
          <a:p>
            <a:endParaRPr lang="en-GB" b="1" dirty="0" smtClean="0"/>
          </a:p>
          <a:p>
            <a:r>
              <a:rPr lang="en-GB" b="1" dirty="0" smtClean="0"/>
              <a:t>Focus </a:t>
            </a:r>
            <a:r>
              <a:rPr lang="en-GB" b="1" dirty="0"/>
              <a:t>on urban management</a:t>
            </a:r>
          </a:p>
          <a:p>
            <a:pPr marL="0" indent="0">
              <a:buNone/>
            </a:pPr>
            <a:endParaRPr lang="en-GB" b="1" dirty="0"/>
          </a:p>
          <a:p>
            <a:r>
              <a:rPr lang="en-GB" b="1" dirty="0"/>
              <a:t>Focus on embedding AFC work in a radical public policy agenda</a:t>
            </a:r>
          </a:p>
        </p:txBody>
      </p:sp>
      <p:pic>
        <p:nvPicPr>
          <p:cNvPr id="4" name="Picture 4" descr="L_shape_col_white_backgroun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15" y="6"/>
            <a:ext cx="756000" cy="7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009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AREAS FOR DISCUSSION</a:t>
            </a:r>
            <a:endParaRPr lang="en-GB" sz="3200"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endParaRPr lang="en-GB" dirty="0" smtClean="0"/>
          </a:p>
          <a:p>
            <a:r>
              <a:rPr lang="en-GB" dirty="0" smtClean="0"/>
              <a:t>Background to the ‘age-friendly’ approach</a:t>
            </a:r>
          </a:p>
          <a:p>
            <a:r>
              <a:rPr lang="en-GB" dirty="0" smtClean="0"/>
              <a:t>Why the debate on age-friendly cities &amp; communities?</a:t>
            </a:r>
          </a:p>
          <a:p>
            <a:r>
              <a:rPr lang="en-GB" dirty="0" smtClean="0"/>
              <a:t>Challenges to developing age-friendly cities and communities</a:t>
            </a:r>
          </a:p>
          <a:p>
            <a:r>
              <a:rPr lang="en-GB" dirty="0" smtClean="0"/>
              <a:t>Developing a strategy for developing age-friendly communities</a:t>
            </a:r>
          </a:p>
          <a:p>
            <a:r>
              <a:rPr lang="en-GB" dirty="0" smtClean="0"/>
              <a:t>Key research &amp; policy questions</a:t>
            </a:r>
          </a:p>
          <a:p>
            <a:endParaRPr lang="en-GB" dirty="0"/>
          </a:p>
        </p:txBody>
      </p:sp>
    </p:spTree>
    <p:extLst>
      <p:ext uri="{BB962C8B-B14F-4D97-AF65-F5344CB8AC3E}">
        <p14:creationId xmlns:p14="http://schemas.microsoft.com/office/powerpoint/2010/main" val="2244959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5521"/>
          <a:stretch/>
        </p:blipFill>
        <p:spPr>
          <a:xfrm>
            <a:off x="1309453" y="1913180"/>
            <a:ext cx="2657666" cy="2578041"/>
          </a:xfrm>
          <a:prstGeom prst="rect">
            <a:avLst/>
          </a:prstGeom>
        </p:spPr>
      </p:pic>
      <p:pic>
        <p:nvPicPr>
          <p:cNvPr id="3" name="Picture 4" descr="L_shape_col_white_backgroun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5" y="6"/>
            <a:ext cx="756000" cy="7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31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4009650" y="1652471"/>
          <a:ext cx="3865362" cy="3250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a:srcRect r="5521"/>
          <a:stretch/>
        </p:blipFill>
        <p:spPr>
          <a:xfrm>
            <a:off x="1309453" y="1913180"/>
            <a:ext cx="2657666" cy="2578041"/>
          </a:xfrm>
          <a:prstGeom prst="rect">
            <a:avLst/>
          </a:prstGeom>
        </p:spPr>
      </p:pic>
      <p:pic>
        <p:nvPicPr>
          <p:cNvPr id="6" name="Picture 4" descr="L_shape_col_white_background.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15" y="6"/>
            <a:ext cx="756000" cy="7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78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7030A0"/>
                </a:solidFill>
              </a:rPr>
              <a:t>Focus on housing </a:t>
            </a:r>
          </a:p>
        </p:txBody>
      </p:sp>
      <p:sp>
        <p:nvSpPr>
          <p:cNvPr id="3" name="Content Placeholder 2"/>
          <p:cNvSpPr>
            <a:spLocks noGrp="1"/>
          </p:cNvSpPr>
          <p:nvPr>
            <p:ph idx="1"/>
          </p:nvPr>
        </p:nvSpPr>
        <p:spPr>
          <a:xfrm>
            <a:off x="395536" y="1556792"/>
            <a:ext cx="8229600" cy="4525963"/>
          </a:xfrm>
        </p:spPr>
        <p:txBody>
          <a:bodyPr>
            <a:noAutofit/>
          </a:bodyPr>
          <a:lstStyle/>
          <a:p>
            <a:r>
              <a:rPr lang="en-GB" sz="2400" b="1" dirty="0"/>
              <a:t>Role of international developers and ‘global economic elites’ distorting housing markets: ‘ghost streets’; 10% of central London properties registered to offshore tax havens (Booth et al., 2016) as investment vehicles. </a:t>
            </a:r>
          </a:p>
          <a:p>
            <a:r>
              <a:rPr lang="en-GB" sz="2400" b="1" dirty="0"/>
              <a:t>Decline of affordable housing (Navarro &amp; Lee, 2014; Dorling, 2015)</a:t>
            </a:r>
          </a:p>
          <a:p>
            <a:r>
              <a:rPr lang="en-GB" sz="2400" b="1" dirty="0"/>
              <a:t>Increase and ‘greying’ of homeless population (Desmond, 2016; NYT, 2016)</a:t>
            </a:r>
          </a:p>
          <a:p>
            <a:r>
              <a:rPr lang="en-GB" sz="2400" b="1" dirty="0"/>
              <a:t>Lifetime renting for those on low and middle incomes staying in cities (Projections: 60%  20-39 renting; 21% 45-54 in UK by 2025, PwC, 2016)</a:t>
            </a:r>
          </a:p>
          <a:p>
            <a:endParaRPr lang="en-GB" sz="2400" dirty="0"/>
          </a:p>
          <a:p>
            <a:endParaRPr lang="en-GB" sz="2400" dirty="0"/>
          </a:p>
          <a:p>
            <a:endParaRPr lang="en-GB" sz="2400" dirty="0"/>
          </a:p>
          <a:p>
            <a:endParaRPr lang="en-GB" sz="2400" dirty="0"/>
          </a:p>
          <a:p>
            <a:endParaRPr lang="en-GB" sz="1200" dirty="0"/>
          </a:p>
          <a:p>
            <a:pPr marL="0" indent="0">
              <a:buNone/>
            </a:pPr>
            <a:endParaRPr lang="en-GB" sz="1200" dirty="0"/>
          </a:p>
          <a:p>
            <a:endParaRPr lang="en-GB" sz="2800" dirty="0"/>
          </a:p>
          <a:p>
            <a:endParaRPr lang="en-GB" sz="2800" dirty="0"/>
          </a:p>
          <a:p>
            <a:endParaRPr lang="en-GB" sz="2800" dirty="0"/>
          </a:p>
          <a:p>
            <a:endParaRPr lang="en-GB" sz="2800" dirty="0"/>
          </a:p>
          <a:p>
            <a:pPr marL="0" indent="0">
              <a:buNone/>
            </a:pPr>
            <a:r>
              <a:rPr lang="en-GB" sz="2800" dirty="0"/>
              <a:t>   </a:t>
            </a:r>
          </a:p>
        </p:txBody>
      </p:sp>
      <p:pic>
        <p:nvPicPr>
          <p:cNvPr id="4" name="Picture 4" descr="L_shape_col_white_backgroun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15" y="6"/>
            <a:ext cx="756000" cy="7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Housing &amp; neighbourhood networks</a:t>
            </a:r>
            <a:endParaRPr lang="en-GB" sz="3200"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pPr lvl="0">
              <a:lnSpc>
                <a:spcPct val="80000"/>
              </a:lnSpc>
              <a:spcBef>
                <a:spcPts val="700"/>
              </a:spcBef>
            </a:pPr>
            <a:r>
              <a:rPr lang="en-GB" dirty="0"/>
              <a:t>Neighbourhoods can be viewed as environments in which social relations and identity are </a:t>
            </a:r>
            <a:r>
              <a:rPr lang="en-GB" dirty="0" smtClean="0"/>
              <a:t>constructed</a:t>
            </a:r>
            <a:endParaRPr lang="en-GB" dirty="0"/>
          </a:p>
          <a:p>
            <a:pPr lvl="0">
              <a:lnSpc>
                <a:spcPct val="80000"/>
              </a:lnSpc>
              <a:spcBef>
                <a:spcPts val="700"/>
              </a:spcBef>
            </a:pPr>
            <a:r>
              <a:rPr lang="en-GB" dirty="0"/>
              <a:t>Gardner (</a:t>
            </a:r>
            <a:r>
              <a:rPr lang="en-GB" dirty="0" smtClean="0"/>
              <a:t>2011 </a:t>
            </a:r>
            <a:r>
              <a:rPr lang="en-GB" i="1" dirty="0" err="1" smtClean="0"/>
              <a:t>Jrnl</a:t>
            </a:r>
            <a:r>
              <a:rPr lang="en-GB" i="1" dirty="0" smtClean="0"/>
              <a:t> of Aging Studies</a:t>
            </a:r>
            <a:r>
              <a:rPr lang="en-GB" dirty="0" smtClean="0"/>
              <a:t>) </a:t>
            </a:r>
            <a:r>
              <a:rPr lang="en-GB" dirty="0"/>
              <a:t>highlights the importance of what she terms ‘</a:t>
            </a:r>
            <a:r>
              <a:rPr lang="en-GB" b="1" dirty="0"/>
              <a:t>natural neighbourhood networks</a:t>
            </a:r>
            <a:r>
              <a:rPr lang="en-GB" dirty="0"/>
              <a:t>’ which complement family </a:t>
            </a:r>
            <a:r>
              <a:rPr lang="en-GB" dirty="0" smtClean="0"/>
              <a:t>ties: neighbours</a:t>
            </a:r>
            <a:r>
              <a:rPr lang="en-GB" dirty="0"/>
              <a:t>, local businesses, </a:t>
            </a:r>
            <a:r>
              <a:rPr lang="en-GB" dirty="0" smtClean="0"/>
              <a:t>strangers</a:t>
            </a:r>
            <a:endParaRPr lang="en-GB" dirty="0"/>
          </a:p>
          <a:p>
            <a:pPr lvl="0">
              <a:lnSpc>
                <a:spcPct val="80000"/>
              </a:lnSpc>
              <a:spcBef>
                <a:spcPts val="700"/>
              </a:spcBef>
            </a:pPr>
            <a:r>
              <a:rPr lang="en-GB" dirty="0"/>
              <a:t>Neighbourhoods have ‘</a:t>
            </a:r>
            <a:r>
              <a:rPr lang="en-GB" b="1" dirty="0"/>
              <a:t>third spaces</a:t>
            </a:r>
            <a:r>
              <a:rPr lang="en-GB" dirty="0"/>
              <a:t>’ which may be especially important to older people:</a:t>
            </a:r>
          </a:p>
          <a:p>
            <a:pPr marL="0" lvl="0" indent="0">
              <a:lnSpc>
                <a:spcPct val="80000"/>
              </a:lnSpc>
              <a:spcBef>
                <a:spcPts val="700"/>
              </a:spcBef>
              <a:buNone/>
            </a:pPr>
            <a:r>
              <a:rPr lang="en-GB" dirty="0"/>
              <a:t>    seats by bus stops; cafes; entrances to buildings </a:t>
            </a:r>
          </a:p>
          <a:p>
            <a:pPr marL="0" lvl="0" indent="0">
              <a:lnSpc>
                <a:spcPct val="80000"/>
              </a:lnSpc>
              <a:spcBef>
                <a:spcPts val="700"/>
              </a:spcBef>
              <a:buNone/>
            </a:pPr>
            <a:r>
              <a:rPr lang="en-GB" dirty="0"/>
              <a:t>    (</a:t>
            </a:r>
            <a:r>
              <a:rPr lang="en-GB" b="1" dirty="0"/>
              <a:t>i.e. zones of transition</a:t>
            </a:r>
            <a:r>
              <a:rPr lang="en-GB" dirty="0"/>
              <a:t>)</a:t>
            </a:r>
          </a:p>
          <a:p>
            <a:pPr lvl="0">
              <a:lnSpc>
                <a:spcPct val="80000"/>
              </a:lnSpc>
              <a:spcBef>
                <a:spcPts val="700"/>
              </a:spcBef>
            </a:pPr>
            <a:endParaRPr lang="en-GB" dirty="0"/>
          </a:p>
        </p:txBody>
      </p:sp>
    </p:spTree>
    <p:extLst>
      <p:ext uri="{BB962C8B-B14F-4D97-AF65-F5344CB8AC3E}">
        <p14:creationId xmlns:p14="http://schemas.microsoft.com/office/powerpoint/2010/main" val="2416563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smtClean="0">
                <a:solidFill>
                  <a:schemeClr val="accent4"/>
                </a:solidFill>
              </a:rPr>
              <a:t>Table 1: Friendships in the neighbourhood: by selected age groups and sex, 2009-2010 (UKHLS): </a:t>
            </a:r>
            <a:r>
              <a:rPr lang="en-GB" sz="2400" b="1" dirty="0" smtClean="0">
                <a:solidFill>
                  <a:srgbClr val="7030A0"/>
                </a:solidFill>
              </a:rPr>
              <a:t>Strongly agree etc. that friendships in neighbourhood are important to me</a:t>
            </a:r>
            <a:r>
              <a:rPr lang="en-GB" sz="2400" b="1" dirty="0" smtClean="0">
                <a:solidFill>
                  <a:srgbClr val="FF0000"/>
                </a:solidFill>
              </a:rPr>
              <a:t>.</a:t>
            </a:r>
            <a:endParaRPr lang="en-GB" sz="24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9204676"/>
              </p:ext>
            </p:extLst>
          </p:nvPr>
        </p:nvGraphicFramePr>
        <p:xfrm>
          <a:off x="457200" y="1600200"/>
          <a:ext cx="8229600" cy="4617720"/>
        </p:xfrm>
        <a:graphic>
          <a:graphicData uri="http://schemas.openxmlformats.org/drawingml/2006/table">
            <a:tbl>
              <a:tblPr firstRow="1" bandRow="1">
                <a:tableStyleId>{5C22544A-7EE6-4342-B048-85BDC9FD1C3A}</a:tableStyleId>
              </a:tblPr>
              <a:tblGrid>
                <a:gridCol w="2057400"/>
                <a:gridCol w="1985392"/>
                <a:gridCol w="2129408"/>
                <a:gridCol w="2057400"/>
              </a:tblGrid>
              <a:tr h="370840">
                <a:tc>
                  <a:txBody>
                    <a:bodyPr/>
                    <a:lstStyle/>
                    <a:p>
                      <a:r>
                        <a:rPr lang="en-GB" dirty="0" smtClean="0"/>
                        <a:t>UK</a:t>
                      </a:r>
                      <a:endParaRPr lang="en-GB" dirty="0"/>
                    </a:p>
                  </a:txBody>
                  <a:tcPr/>
                </a:tc>
                <a:tc>
                  <a:txBody>
                    <a:bodyPr/>
                    <a:lstStyle/>
                    <a:p>
                      <a:r>
                        <a:rPr lang="en-GB" dirty="0" smtClean="0"/>
                        <a:t>                       All %</a:t>
                      </a:r>
                      <a:endParaRPr lang="en-GB" dirty="0"/>
                    </a:p>
                  </a:txBody>
                  <a:tcPr/>
                </a:tc>
                <a:tc>
                  <a:txBody>
                    <a:bodyPr/>
                    <a:lstStyle/>
                    <a:p>
                      <a:r>
                        <a:rPr lang="en-GB" dirty="0" smtClean="0"/>
                        <a:t>Men %</a:t>
                      </a:r>
                      <a:endParaRPr lang="en-GB" dirty="0"/>
                    </a:p>
                  </a:txBody>
                  <a:tcPr/>
                </a:tc>
                <a:tc>
                  <a:txBody>
                    <a:bodyPr/>
                    <a:lstStyle/>
                    <a:p>
                      <a:r>
                        <a:rPr lang="en-GB" dirty="0" smtClean="0"/>
                        <a:t>Women %</a:t>
                      </a:r>
                      <a:endParaRPr lang="en-GB" dirty="0"/>
                    </a:p>
                  </a:txBody>
                  <a:tcPr/>
                </a:tc>
              </a:tr>
              <a:tr h="370840">
                <a:tc>
                  <a:txBody>
                    <a:bodyPr/>
                    <a:lstStyle/>
                    <a:p>
                      <a:endParaRPr lang="en-GB" dirty="0" smtClean="0"/>
                    </a:p>
                    <a:p>
                      <a:r>
                        <a:rPr lang="en-GB" dirty="0" smtClean="0"/>
                        <a:t>50-54</a:t>
                      </a:r>
                      <a:endParaRPr lang="en-GB" dirty="0"/>
                    </a:p>
                  </a:txBody>
                  <a:tcPr/>
                </a:tc>
                <a:tc>
                  <a:txBody>
                    <a:bodyPr/>
                    <a:lstStyle/>
                    <a:p>
                      <a:r>
                        <a:rPr lang="en-GB" dirty="0" smtClean="0"/>
                        <a:t>                           </a:t>
                      </a:r>
                    </a:p>
                    <a:p>
                      <a:r>
                        <a:rPr lang="en-GB" dirty="0" smtClean="0"/>
                        <a:t>                           64</a:t>
                      </a:r>
                      <a:endParaRPr lang="en-GB" dirty="0"/>
                    </a:p>
                  </a:txBody>
                  <a:tcPr/>
                </a:tc>
                <a:tc>
                  <a:txBody>
                    <a:bodyPr/>
                    <a:lstStyle/>
                    <a:p>
                      <a:endParaRPr lang="en-GB" dirty="0" smtClean="0"/>
                    </a:p>
                    <a:p>
                      <a:r>
                        <a:rPr lang="en-GB" dirty="0" smtClean="0"/>
                        <a:t>61</a:t>
                      </a:r>
                      <a:endParaRPr lang="en-GB" dirty="0"/>
                    </a:p>
                  </a:txBody>
                  <a:tcPr/>
                </a:tc>
                <a:tc>
                  <a:txBody>
                    <a:bodyPr/>
                    <a:lstStyle/>
                    <a:p>
                      <a:endParaRPr lang="en-GB" dirty="0" smtClean="0"/>
                    </a:p>
                    <a:p>
                      <a:r>
                        <a:rPr lang="en-GB" dirty="0" smtClean="0"/>
                        <a:t>67</a:t>
                      </a:r>
                      <a:endParaRPr lang="en-GB" dirty="0"/>
                    </a:p>
                  </a:txBody>
                  <a:tcPr/>
                </a:tc>
              </a:tr>
              <a:tr h="370840">
                <a:tc>
                  <a:txBody>
                    <a:bodyPr/>
                    <a:lstStyle/>
                    <a:p>
                      <a:r>
                        <a:rPr lang="en-GB" dirty="0" smtClean="0"/>
                        <a:t>55-59</a:t>
                      </a:r>
                      <a:endParaRPr lang="en-GB" dirty="0"/>
                    </a:p>
                  </a:txBody>
                  <a:tcPr/>
                </a:tc>
                <a:tc>
                  <a:txBody>
                    <a:bodyPr/>
                    <a:lstStyle/>
                    <a:p>
                      <a:r>
                        <a:rPr lang="en-GB" dirty="0" smtClean="0"/>
                        <a:t>                           66</a:t>
                      </a:r>
                      <a:endParaRPr lang="en-GB" dirty="0"/>
                    </a:p>
                  </a:txBody>
                  <a:tcPr/>
                </a:tc>
                <a:tc>
                  <a:txBody>
                    <a:bodyPr/>
                    <a:lstStyle/>
                    <a:p>
                      <a:r>
                        <a:rPr lang="en-GB" dirty="0" smtClean="0"/>
                        <a:t>63</a:t>
                      </a:r>
                      <a:endParaRPr lang="en-GB" dirty="0"/>
                    </a:p>
                  </a:txBody>
                  <a:tcPr/>
                </a:tc>
                <a:tc>
                  <a:txBody>
                    <a:bodyPr/>
                    <a:lstStyle/>
                    <a:p>
                      <a:r>
                        <a:rPr lang="en-GB" dirty="0" smtClean="0"/>
                        <a:t>69</a:t>
                      </a:r>
                      <a:endParaRPr lang="en-GB" dirty="0"/>
                    </a:p>
                  </a:txBody>
                  <a:tcPr/>
                </a:tc>
              </a:tr>
              <a:tr h="370840">
                <a:tc>
                  <a:txBody>
                    <a:bodyPr/>
                    <a:lstStyle/>
                    <a:p>
                      <a:r>
                        <a:rPr lang="en-GB" dirty="0" smtClean="0"/>
                        <a:t>60-64</a:t>
                      </a:r>
                      <a:endParaRPr lang="en-GB" dirty="0"/>
                    </a:p>
                  </a:txBody>
                  <a:tcPr/>
                </a:tc>
                <a:tc>
                  <a:txBody>
                    <a:bodyPr/>
                    <a:lstStyle/>
                    <a:p>
                      <a:r>
                        <a:rPr lang="en-GB" dirty="0" smtClean="0"/>
                        <a:t>                           71</a:t>
                      </a:r>
                      <a:endParaRPr lang="en-GB" dirty="0"/>
                    </a:p>
                  </a:txBody>
                  <a:tcPr/>
                </a:tc>
                <a:tc>
                  <a:txBody>
                    <a:bodyPr/>
                    <a:lstStyle/>
                    <a:p>
                      <a:r>
                        <a:rPr lang="en-GB" dirty="0" smtClean="0"/>
                        <a:t>68</a:t>
                      </a:r>
                      <a:endParaRPr lang="en-GB" dirty="0"/>
                    </a:p>
                  </a:txBody>
                  <a:tcPr/>
                </a:tc>
                <a:tc>
                  <a:txBody>
                    <a:bodyPr/>
                    <a:lstStyle/>
                    <a:p>
                      <a:r>
                        <a:rPr lang="en-GB" dirty="0" smtClean="0"/>
                        <a:t>74</a:t>
                      </a:r>
                      <a:endParaRPr lang="en-GB" dirty="0"/>
                    </a:p>
                  </a:txBody>
                  <a:tcPr/>
                </a:tc>
              </a:tr>
              <a:tr h="370840">
                <a:tc>
                  <a:txBody>
                    <a:bodyPr/>
                    <a:lstStyle/>
                    <a:p>
                      <a:r>
                        <a:rPr lang="en-GB" dirty="0" smtClean="0"/>
                        <a:t>65-69</a:t>
                      </a:r>
                      <a:endParaRPr lang="en-GB" dirty="0"/>
                    </a:p>
                  </a:txBody>
                  <a:tcPr/>
                </a:tc>
                <a:tc>
                  <a:txBody>
                    <a:bodyPr/>
                    <a:lstStyle/>
                    <a:p>
                      <a:r>
                        <a:rPr lang="en-GB" dirty="0" smtClean="0"/>
                        <a:t>                           75</a:t>
                      </a:r>
                      <a:endParaRPr lang="en-GB" dirty="0"/>
                    </a:p>
                  </a:txBody>
                  <a:tcPr/>
                </a:tc>
                <a:tc>
                  <a:txBody>
                    <a:bodyPr/>
                    <a:lstStyle/>
                    <a:p>
                      <a:r>
                        <a:rPr lang="en-GB" dirty="0" smtClean="0"/>
                        <a:t>71</a:t>
                      </a:r>
                      <a:endParaRPr lang="en-GB" dirty="0"/>
                    </a:p>
                  </a:txBody>
                  <a:tcPr/>
                </a:tc>
                <a:tc>
                  <a:txBody>
                    <a:bodyPr/>
                    <a:lstStyle/>
                    <a:p>
                      <a:r>
                        <a:rPr lang="en-GB" dirty="0" smtClean="0"/>
                        <a:t>79</a:t>
                      </a:r>
                      <a:endParaRPr lang="en-GB" dirty="0"/>
                    </a:p>
                  </a:txBody>
                  <a:tcPr/>
                </a:tc>
              </a:tr>
              <a:tr h="370840">
                <a:tc>
                  <a:txBody>
                    <a:bodyPr/>
                    <a:lstStyle/>
                    <a:p>
                      <a:r>
                        <a:rPr lang="en-GB" dirty="0" smtClean="0"/>
                        <a:t>70-74</a:t>
                      </a:r>
                      <a:endParaRPr lang="en-GB" dirty="0"/>
                    </a:p>
                  </a:txBody>
                  <a:tcPr/>
                </a:tc>
                <a:tc>
                  <a:txBody>
                    <a:bodyPr/>
                    <a:lstStyle/>
                    <a:p>
                      <a:r>
                        <a:rPr lang="en-GB" b="1" dirty="0" smtClean="0"/>
                        <a:t>                            81</a:t>
                      </a:r>
                      <a:endParaRPr lang="en-GB" b="1" dirty="0"/>
                    </a:p>
                  </a:txBody>
                  <a:tcPr/>
                </a:tc>
                <a:tc>
                  <a:txBody>
                    <a:bodyPr/>
                    <a:lstStyle/>
                    <a:p>
                      <a:r>
                        <a:rPr lang="en-GB" dirty="0" smtClean="0"/>
                        <a:t>78</a:t>
                      </a:r>
                      <a:endParaRPr lang="en-GB" dirty="0"/>
                    </a:p>
                  </a:txBody>
                  <a:tcPr/>
                </a:tc>
                <a:tc>
                  <a:txBody>
                    <a:bodyPr/>
                    <a:lstStyle/>
                    <a:p>
                      <a:r>
                        <a:rPr lang="en-GB" dirty="0" smtClean="0"/>
                        <a:t>84</a:t>
                      </a:r>
                      <a:endParaRPr lang="en-GB" dirty="0"/>
                    </a:p>
                  </a:txBody>
                  <a:tcPr/>
                </a:tc>
              </a:tr>
              <a:tr h="370840">
                <a:tc>
                  <a:txBody>
                    <a:bodyPr/>
                    <a:lstStyle/>
                    <a:p>
                      <a:r>
                        <a:rPr lang="en-GB" dirty="0" smtClean="0">
                          <a:solidFill>
                            <a:schemeClr val="tx1"/>
                          </a:solidFill>
                        </a:rPr>
                        <a:t>75-79</a:t>
                      </a:r>
                      <a:endParaRPr lang="en-GB" dirty="0">
                        <a:solidFill>
                          <a:schemeClr val="tx1"/>
                        </a:solidFill>
                      </a:endParaRPr>
                    </a:p>
                  </a:txBody>
                  <a:tcPr/>
                </a:tc>
                <a:tc>
                  <a:txBody>
                    <a:bodyPr/>
                    <a:lstStyle/>
                    <a:p>
                      <a:r>
                        <a:rPr lang="en-GB" b="1" dirty="0" smtClean="0">
                          <a:solidFill>
                            <a:schemeClr val="tx1"/>
                          </a:solidFill>
                        </a:rPr>
                        <a:t>                            81</a:t>
                      </a:r>
                      <a:endParaRPr lang="en-GB" b="1" dirty="0">
                        <a:solidFill>
                          <a:schemeClr val="tx1"/>
                        </a:solidFill>
                      </a:endParaRPr>
                    </a:p>
                  </a:txBody>
                  <a:tcPr/>
                </a:tc>
                <a:tc>
                  <a:txBody>
                    <a:bodyPr/>
                    <a:lstStyle/>
                    <a:p>
                      <a:r>
                        <a:rPr lang="en-GB" dirty="0" smtClean="0">
                          <a:solidFill>
                            <a:schemeClr val="tx1"/>
                          </a:solidFill>
                        </a:rPr>
                        <a:t>79</a:t>
                      </a:r>
                      <a:endParaRPr lang="en-GB" dirty="0">
                        <a:solidFill>
                          <a:schemeClr val="tx1"/>
                        </a:solidFill>
                      </a:endParaRPr>
                    </a:p>
                  </a:txBody>
                  <a:tcPr/>
                </a:tc>
                <a:tc>
                  <a:txBody>
                    <a:bodyPr/>
                    <a:lstStyle/>
                    <a:p>
                      <a:r>
                        <a:rPr lang="en-GB" dirty="0" smtClean="0">
                          <a:solidFill>
                            <a:schemeClr val="tx1"/>
                          </a:solidFill>
                        </a:rPr>
                        <a:t>83</a:t>
                      </a:r>
                      <a:endParaRPr lang="en-GB" dirty="0">
                        <a:solidFill>
                          <a:schemeClr val="tx1"/>
                        </a:solidFill>
                      </a:endParaRPr>
                    </a:p>
                  </a:txBody>
                  <a:tcPr/>
                </a:tc>
              </a:tr>
              <a:tr h="370840">
                <a:tc>
                  <a:txBody>
                    <a:bodyPr/>
                    <a:lstStyle/>
                    <a:p>
                      <a:r>
                        <a:rPr lang="en-GB" dirty="0" smtClean="0">
                          <a:solidFill>
                            <a:schemeClr val="tx1"/>
                          </a:solidFill>
                        </a:rPr>
                        <a:t>80 and</a:t>
                      </a:r>
                      <a:r>
                        <a:rPr lang="en-GB" baseline="0" dirty="0" smtClean="0">
                          <a:solidFill>
                            <a:schemeClr val="tx1"/>
                          </a:solidFill>
                        </a:rPr>
                        <a:t> over</a:t>
                      </a:r>
                      <a:endParaRPr lang="en-GB" dirty="0">
                        <a:solidFill>
                          <a:schemeClr val="tx1"/>
                        </a:solidFill>
                      </a:endParaRPr>
                    </a:p>
                  </a:txBody>
                  <a:tcPr/>
                </a:tc>
                <a:tc>
                  <a:txBody>
                    <a:bodyPr/>
                    <a:lstStyle/>
                    <a:p>
                      <a:r>
                        <a:rPr lang="en-GB" b="1" dirty="0" smtClean="0">
                          <a:solidFill>
                            <a:schemeClr val="tx1"/>
                          </a:solidFill>
                        </a:rPr>
                        <a:t>                            82</a:t>
                      </a:r>
                      <a:endParaRPr lang="en-GB" b="1" dirty="0">
                        <a:solidFill>
                          <a:schemeClr val="tx1"/>
                        </a:solidFill>
                      </a:endParaRPr>
                    </a:p>
                  </a:txBody>
                  <a:tcPr/>
                </a:tc>
                <a:tc>
                  <a:txBody>
                    <a:bodyPr/>
                    <a:lstStyle/>
                    <a:p>
                      <a:r>
                        <a:rPr lang="en-GB" dirty="0" smtClean="0">
                          <a:solidFill>
                            <a:schemeClr val="tx1"/>
                          </a:solidFill>
                        </a:rPr>
                        <a:t>81</a:t>
                      </a:r>
                      <a:endParaRPr lang="en-GB" dirty="0">
                        <a:solidFill>
                          <a:schemeClr val="tx1"/>
                        </a:solidFill>
                      </a:endParaRPr>
                    </a:p>
                  </a:txBody>
                  <a:tcPr/>
                </a:tc>
                <a:tc>
                  <a:txBody>
                    <a:bodyPr/>
                    <a:lstStyle/>
                    <a:p>
                      <a:r>
                        <a:rPr lang="en-GB" dirty="0" smtClean="0">
                          <a:solidFill>
                            <a:schemeClr val="tx1"/>
                          </a:solidFill>
                        </a:rPr>
                        <a:t>83</a:t>
                      </a:r>
                      <a:endParaRPr lang="en-GB" dirty="0">
                        <a:solidFill>
                          <a:schemeClr val="tx1"/>
                        </a:solidFill>
                      </a:endParaRPr>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All aged 16</a:t>
                      </a:r>
                      <a:r>
                        <a:rPr lang="en-GB" baseline="0" dirty="0" smtClean="0"/>
                        <a:t> and over</a:t>
                      </a:r>
                      <a:endParaRPr lang="en-GB" dirty="0"/>
                    </a:p>
                  </a:txBody>
                  <a:tcPr/>
                </a:tc>
                <a:tc>
                  <a:txBody>
                    <a:bodyPr/>
                    <a:lstStyle/>
                    <a:p>
                      <a:r>
                        <a:rPr lang="en-GB" dirty="0" smtClean="0"/>
                        <a:t>                            60</a:t>
                      </a:r>
                      <a:endParaRPr lang="en-GB" dirty="0"/>
                    </a:p>
                  </a:txBody>
                  <a:tcPr/>
                </a:tc>
                <a:tc>
                  <a:txBody>
                    <a:bodyPr/>
                    <a:lstStyle/>
                    <a:p>
                      <a:r>
                        <a:rPr lang="en-GB" dirty="0" smtClean="0"/>
                        <a:t>57</a:t>
                      </a:r>
                      <a:endParaRPr lang="en-GB" dirty="0"/>
                    </a:p>
                  </a:txBody>
                  <a:tcPr/>
                </a:tc>
                <a:tc>
                  <a:txBody>
                    <a:bodyPr/>
                    <a:lstStyle/>
                    <a:p>
                      <a:r>
                        <a:rPr lang="en-GB" dirty="0" smtClean="0"/>
                        <a:t>64</a:t>
                      </a:r>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233054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b="1" dirty="0" smtClean="0">
                <a:solidFill>
                  <a:schemeClr val="accent4"/>
                </a:solidFill>
              </a:rPr>
              <a:t>Table 2: Belonging to the neighbourhood: selected age groups and sex, 2009-10 (%) UKHLS </a:t>
            </a:r>
            <a:r>
              <a:rPr lang="en-GB" sz="3200" b="1" dirty="0" smtClean="0">
                <a:solidFill>
                  <a:srgbClr val="7030A0"/>
                </a:solidFill>
              </a:rPr>
              <a:t>(</a:t>
            </a:r>
            <a:r>
              <a:rPr lang="en-GB" sz="2700" b="1" dirty="0" smtClean="0">
                <a:solidFill>
                  <a:srgbClr val="7030A0"/>
                </a:solidFill>
              </a:rPr>
              <a:t>Strongly agree I feel I belong to this neighbourhood</a:t>
            </a:r>
            <a:r>
              <a:rPr lang="en-GB" sz="3200" b="1" dirty="0" smtClean="0">
                <a:solidFill>
                  <a:srgbClr val="7030A0"/>
                </a:solidFill>
              </a:rPr>
              <a:t>)</a:t>
            </a:r>
            <a:endParaRPr lang="en-GB" sz="3200" b="1"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8352402"/>
              </p:ext>
            </p:extLst>
          </p:nvPr>
        </p:nvGraphicFramePr>
        <p:xfrm>
          <a:off x="457200" y="1600200"/>
          <a:ext cx="8229600" cy="46126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GB" dirty="0" smtClean="0"/>
                        <a:t>UK</a:t>
                      </a:r>
                      <a:endParaRPr lang="en-GB" dirty="0"/>
                    </a:p>
                  </a:txBody>
                  <a:tcPr/>
                </a:tc>
                <a:tc>
                  <a:txBody>
                    <a:bodyPr/>
                    <a:lstStyle/>
                    <a:p>
                      <a:r>
                        <a:rPr lang="en-GB" dirty="0" smtClean="0"/>
                        <a:t>All</a:t>
                      </a:r>
                      <a:endParaRPr lang="en-GB" dirty="0"/>
                    </a:p>
                  </a:txBody>
                  <a:tcPr/>
                </a:tc>
                <a:tc>
                  <a:txBody>
                    <a:bodyPr/>
                    <a:lstStyle/>
                    <a:p>
                      <a:r>
                        <a:rPr lang="en-GB" dirty="0" smtClean="0"/>
                        <a:t>Men</a:t>
                      </a:r>
                      <a:endParaRPr lang="en-GB" dirty="0"/>
                    </a:p>
                  </a:txBody>
                  <a:tcPr/>
                </a:tc>
                <a:tc>
                  <a:txBody>
                    <a:bodyPr/>
                    <a:lstStyle/>
                    <a:p>
                      <a:r>
                        <a:rPr lang="en-GB" dirty="0" smtClean="0"/>
                        <a:t>Women</a:t>
                      </a:r>
                      <a:endParaRPr lang="en-GB" dirty="0"/>
                    </a:p>
                  </a:txBody>
                  <a:tcPr/>
                </a:tc>
              </a:tr>
              <a:tr h="370840">
                <a:tc>
                  <a:txBody>
                    <a:bodyPr/>
                    <a:lstStyle/>
                    <a:p>
                      <a:r>
                        <a:rPr lang="en-GB" sz="2000" dirty="0" smtClean="0"/>
                        <a:t>50-54</a:t>
                      </a:r>
                      <a:endParaRPr lang="en-GB" sz="2000" dirty="0"/>
                    </a:p>
                  </a:txBody>
                  <a:tcPr/>
                </a:tc>
                <a:tc>
                  <a:txBody>
                    <a:bodyPr/>
                    <a:lstStyle/>
                    <a:p>
                      <a:r>
                        <a:rPr lang="en-GB" sz="2000" dirty="0" smtClean="0"/>
                        <a:t>69</a:t>
                      </a:r>
                      <a:endParaRPr lang="en-GB" sz="2000" dirty="0"/>
                    </a:p>
                  </a:txBody>
                  <a:tcPr/>
                </a:tc>
                <a:tc>
                  <a:txBody>
                    <a:bodyPr/>
                    <a:lstStyle/>
                    <a:p>
                      <a:r>
                        <a:rPr lang="en-GB" sz="2000" dirty="0" smtClean="0"/>
                        <a:t>68</a:t>
                      </a:r>
                      <a:endParaRPr lang="en-GB" sz="2000" dirty="0"/>
                    </a:p>
                  </a:txBody>
                  <a:tcPr/>
                </a:tc>
                <a:tc>
                  <a:txBody>
                    <a:bodyPr/>
                    <a:lstStyle/>
                    <a:p>
                      <a:r>
                        <a:rPr lang="en-GB" sz="2000" dirty="0" smtClean="0"/>
                        <a:t>70</a:t>
                      </a:r>
                      <a:endParaRPr lang="en-GB" sz="2000" dirty="0"/>
                    </a:p>
                  </a:txBody>
                  <a:tcPr/>
                </a:tc>
              </a:tr>
              <a:tr h="370840">
                <a:tc>
                  <a:txBody>
                    <a:bodyPr/>
                    <a:lstStyle/>
                    <a:p>
                      <a:r>
                        <a:rPr lang="en-GB" sz="2000" dirty="0" smtClean="0"/>
                        <a:t>55-59</a:t>
                      </a:r>
                      <a:endParaRPr lang="en-GB" sz="2000" dirty="0"/>
                    </a:p>
                  </a:txBody>
                  <a:tcPr/>
                </a:tc>
                <a:tc>
                  <a:txBody>
                    <a:bodyPr/>
                    <a:lstStyle/>
                    <a:p>
                      <a:r>
                        <a:rPr lang="en-GB" sz="2000" dirty="0" smtClean="0"/>
                        <a:t>73</a:t>
                      </a:r>
                      <a:endParaRPr lang="en-GB" sz="2000" dirty="0"/>
                    </a:p>
                  </a:txBody>
                  <a:tcPr/>
                </a:tc>
                <a:tc>
                  <a:txBody>
                    <a:bodyPr/>
                    <a:lstStyle/>
                    <a:p>
                      <a:r>
                        <a:rPr lang="en-GB" sz="2000" dirty="0" smtClean="0"/>
                        <a:t>73</a:t>
                      </a:r>
                      <a:endParaRPr lang="en-GB" sz="2000" dirty="0"/>
                    </a:p>
                  </a:txBody>
                  <a:tcPr/>
                </a:tc>
                <a:tc>
                  <a:txBody>
                    <a:bodyPr/>
                    <a:lstStyle/>
                    <a:p>
                      <a:r>
                        <a:rPr lang="en-GB" sz="2000" dirty="0" smtClean="0"/>
                        <a:t>74</a:t>
                      </a:r>
                      <a:endParaRPr lang="en-GB" sz="2000" dirty="0"/>
                    </a:p>
                  </a:txBody>
                  <a:tcPr/>
                </a:tc>
              </a:tr>
              <a:tr h="370840">
                <a:tc>
                  <a:txBody>
                    <a:bodyPr/>
                    <a:lstStyle/>
                    <a:p>
                      <a:r>
                        <a:rPr lang="en-GB" sz="2000" dirty="0" smtClean="0"/>
                        <a:t>60-64</a:t>
                      </a:r>
                      <a:endParaRPr lang="en-GB" sz="2000" dirty="0"/>
                    </a:p>
                  </a:txBody>
                  <a:tcPr/>
                </a:tc>
                <a:tc>
                  <a:txBody>
                    <a:bodyPr/>
                    <a:lstStyle/>
                    <a:p>
                      <a:r>
                        <a:rPr lang="en-GB" sz="2000" dirty="0" smtClean="0"/>
                        <a:t>76</a:t>
                      </a:r>
                      <a:endParaRPr lang="en-GB" sz="2000" dirty="0"/>
                    </a:p>
                  </a:txBody>
                  <a:tcPr/>
                </a:tc>
                <a:tc>
                  <a:txBody>
                    <a:bodyPr/>
                    <a:lstStyle/>
                    <a:p>
                      <a:r>
                        <a:rPr lang="en-GB" sz="2000" dirty="0" smtClean="0"/>
                        <a:t>75</a:t>
                      </a:r>
                      <a:endParaRPr lang="en-GB" sz="2000" dirty="0"/>
                    </a:p>
                  </a:txBody>
                  <a:tcPr/>
                </a:tc>
                <a:tc>
                  <a:txBody>
                    <a:bodyPr/>
                    <a:lstStyle/>
                    <a:p>
                      <a:r>
                        <a:rPr lang="en-GB" sz="2000" dirty="0" smtClean="0"/>
                        <a:t>76</a:t>
                      </a:r>
                      <a:endParaRPr lang="en-GB" sz="2000" dirty="0"/>
                    </a:p>
                  </a:txBody>
                  <a:tcPr/>
                </a:tc>
              </a:tr>
              <a:tr h="370840">
                <a:tc>
                  <a:txBody>
                    <a:bodyPr/>
                    <a:lstStyle/>
                    <a:p>
                      <a:r>
                        <a:rPr lang="en-GB" sz="2000" b="0" dirty="0" smtClean="0"/>
                        <a:t>65-69</a:t>
                      </a:r>
                      <a:endParaRPr lang="en-GB" sz="2000" b="0" dirty="0"/>
                    </a:p>
                  </a:txBody>
                  <a:tcPr/>
                </a:tc>
                <a:tc>
                  <a:txBody>
                    <a:bodyPr/>
                    <a:lstStyle/>
                    <a:p>
                      <a:r>
                        <a:rPr lang="en-GB" sz="2000" b="0" dirty="0" smtClean="0"/>
                        <a:t>80</a:t>
                      </a:r>
                      <a:endParaRPr lang="en-GB" sz="2000" b="0" dirty="0"/>
                    </a:p>
                  </a:txBody>
                  <a:tcPr/>
                </a:tc>
                <a:tc>
                  <a:txBody>
                    <a:bodyPr/>
                    <a:lstStyle/>
                    <a:p>
                      <a:r>
                        <a:rPr lang="en-GB" sz="2000" dirty="0" smtClean="0"/>
                        <a:t>79</a:t>
                      </a:r>
                      <a:endParaRPr lang="en-GB" sz="2000" dirty="0"/>
                    </a:p>
                  </a:txBody>
                  <a:tcPr/>
                </a:tc>
                <a:tc>
                  <a:txBody>
                    <a:bodyPr/>
                    <a:lstStyle/>
                    <a:p>
                      <a:r>
                        <a:rPr lang="en-GB" sz="2000" dirty="0" smtClean="0"/>
                        <a:t>81</a:t>
                      </a:r>
                      <a:endParaRPr lang="en-GB" sz="2000" dirty="0"/>
                    </a:p>
                  </a:txBody>
                  <a:tcPr/>
                </a:tc>
              </a:tr>
              <a:tr h="370840">
                <a:tc>
                  <a:txBody>
                    <a:bodyPr/>
                    <a:lstStyle/>
                    <a:p>
                      <a:r>
                        <a:rPr lang="en-GB" sz="2000" dirty="0" smtClean="0"/>
                        <a:t>70-74</a:t>
                      </a:r>
                      <a:endParaRPr lang="en-GB" sz="2000" dirty="0"/>
                    </a:p>
                  </a:txBody>
                  <a:tcPr/>
                </a:tc>
                <a:tc>
                  <a:txBody>
                    <a:bodyPr/>
                    <a:lstStyle/>
                    <a:p>
                      <a:r>
                        <a:rPr lang="en-GB" sz="2000" b="1" dirty="0" smtClean="0"/>
                        <a:t>84</a:t>
                      </a:r>
                      <a:endParaRPr lang="en-GB" sz="2000" b="1" dirty="0"/>
                    </a:p>
                  </a:txBody>
                  <a:tcPr/>
                </a:tc>
                <a:tc>
                  <a:txBody>
                    <a:bodyPr/>
                    <a:lstStyle/>
                    <a:p>
                      <a:r>
                        <a:rPr lang="en-GB" sz="2000" dirty="0" smtClean="0"/>
                        <a:t>83</a:t>
                      </a:r>
                      <a:endParaRPr lang="en-GB" sz="2000" dirty="0"/>
                    </a:p>
                  </a:txBody>
                  <a:tcPr/>
                </a:tc>
                <a:tc>
                  <a:txBody>
                    <a:bodyPr/>
                    <a:lstStyle/>
                    <a:p>
                      <a:r>
                        <a:rPr lang="en-GB" sz="2000" dirty="0" smtClean="0"/>
                        <a:t>86</a:t>
                      </a:r>
                      <a:endParaRPr lang="en-GB" sz="2000" dirty="0"/>
                    </a:p>
                  </a:txBody>
                  <a:tcPr/>
                </a:tc>
              </a:tr>
              <a:tr h="370840">
                <a:tc>
                  <a:txBody>
                    <a:bodyPr/>
                    <a:lstStyle/>
                    <a:p>
                      <a:r>
                        <a:rPr lang="en-GB" sz="2000" dirty="0" smtClean="0"/>
                        <a:t>75-79</a:t>
                      </a:r>
                      <a:endParaRPr lang="en-GB" sz="2000" dirty="0"/>
                    </a:p>
                  </a:txBody>
                  <a:tcPr/>
                </a:tc>
                <a:tc>
                  <a:txBody>
                    <a:bodyPr/>
                    <a:lstStyle/>
                    <a:p>
                      <a:r>
                        <a:rPr lang="en-GB" sz="2000" b="1" dirty="0" smtClean="0"/>
                        <a:t>85</a:t>
                      </a:r>
                      <a:endParaRPr lang="en-GB" sz="2000" b="1" dirty="0"/>
                    </a:p>
                  </a:txBody>
                  <a:tcPr/>
                </a:tc>
                <a:tc>
                  <a:txBody>
                    <a:bodyPr/>
                    <a:lstStyle/>
                    <a:p>
                      <a:r>
                        <a:rPr lang="en-GB" sz="2000" dirty="0" smtClean="0"/>
                        <a:t>84</a:t>
                      </a:r>
                      <a:endParaRPr lang="en-GB" sz="2000" dirty="0"/>
                    </a:p>
                  </a:txBody>
                  <a:tcPr/>
                </a:tc>
                <a:tc>
                  <a:txBody>
                    <a:bodyPr/>
                    <a:lstStyle/>
                    <a:p>
                      <a:r>
                        <a:rPr lang="en-GB" sz="2000" dirty="0" smtClean="0"/>
                        <a:t>85</a:t>
                      </a:r>
                      <a:endParaRPr lang="en-GB" sz="2000" dirty="0"/>
                    </a:p>
                  </a:txBody>
                  <a:tcPr/>
                </a:tc>
              </a:tr>
              <a:tr h="370840">
                <a:tc>
                  <a:txBody>
                    <a:bodyPr/>
                    <a:lstStyle/>
                    <a:p>
                      <a:r>
                        <a:rPr lang="en-GB" sz="2000" dirty="0" smtClean="0"/>
                        <a:t>80 and over</a:t>
                      </a:r>
                      <a:endParaRPr lang="en-GB" sz="2000" dirty="0"/>
                    </a:p>
                  </a:txBody>
                  <a:tcPr/>
                </a:tc>
                <a:tc>
                  <a:txBody>
                    <a:bodyPr/>
                    <a:lstStyle/>
                    <a:p>
                      <a:r>
                        <a:rPr lang="en-GB" sz="2000" b="1" dirty="0" smtClean="0"/>
                        <a:t>84</a:t>
                      </a:r>
                      <a:endParaRPr lang="en-GB" sz="2000" b="1" dirty="0"/>
                    </a:p>
                  </a:txBody>
                  <a:tcPr/>
                </a:tc>
                <a:tc>
                  <a:txBody>
                    <a:bodyPr/>
                    <a:lstStyle/>
                    <a:p>
                      <a:r>
                        <a:rPr lang="en-GB" sz="2000" dirty="0" smtClean="0"/>
                        <a:t>84</a:t>
                      </a:r>
                      <a:endParaRPr lang="en-GB" sz="2000" dirty="0"/>
                    </a:p>
                  </a:txBody>
                  <a:tcPr/>
                </a:tc>
                <a:tc>
                  <a:txBody>
                    <a:bodyPr/>
                    <a:lstStyle/>
                    <a:p>
                      <a:r>
                        <a:rPr lang="en-GB" sz="2000" dirty="0" smtClean="0"/>
                        <a:t>84</a:t>
                      </a:r>
                      <a:endParaRPr lang="en-GB" sz="2000" dirty="0"/>
                    </a:p>
                  </a:txBody>
                  <a:tcPr/>
                </a:tc>
              </a:tr>
              <a:tr h="370840">
                <a:tc>
                  <a:txBody>
                    <a:bodyPr/>
                    <a:lstStyle/>
                    <a:p>
                      <a:endParaRPr lang="en-GB" sz="2000" dirty="0"/>
                    </a:p>
                  </a:txBody>
                  <a:tcPr/>
                </a:tc>
                <a:tc>
                  <a:txBody>
                    <a:bodyPr/>
                    <a:lstStyle/>
                    <a:p>
                      <a:endParaRPr lang="en-GB" sz="2000" dirty="0"/>
                    </a:p>
                  </a:txBody>
                  <a:tcPr/>
                </a:tc>
                <a:tc>
                  <a:txBody>
                    <a:bodyPr/>
                    <a:lstStyle/>
                    <a:p>
                      <a:endParaRPr lang="en-GB" sz="2000" dirty="0"/>
                    </a:p>
                  </a:txBody>
                  <a:tcPr/>
                </a:tc>
                <a:tc>
                  <a:txBody>
                    <a:bodyPr/>
                    <a:lstStyle/>
                    <a:p>
                      <a:endParaRPr lang="en-GB" sz="2000" dirty="0"/>
                    </a:p>
                  </a:txBody>
                  <a:tcPr/>
                </a:tc>
              </a:tr>
              <a:tr h="370840">
                <a:tc>
                  <a:txBody>
                    <a:bodyPr/>
                    <a:lstStyle/>
                    <a:p>
                      <a:r>
                        <a:rPr lang="en-GB" sz="2000" dirty="0" smtClean="0"/>
                        <a:t>All aged 16 and over</a:t>
                      </a:r>
                      <a:endParaRPr lang="en-GB" sz="2000" dirty="0"/>
                    </a:p>
                  </a:txBody>
                  <a:tcPr/>
                </a:tc>
                <a:tc>
                  <a:txBody>
                    <a:bodyPr/>
                    <a:lstStyle/>
                    <a:p>
                      <a:r>
                        <a:rPr lang="en-GB" sz="2000" dirty="0" smtClean="0"/>
                        <a:t>66</a:t>
                      </a:r>
                    </a:p>
                    <a:p>
                      <a:endParaRPr lang="en-GB" sz="2000" dirty="0"/>
                    </a:p>
                  </a:txBody>
                  <a:tcPr/>
                </a:tc>
                <a:tc>
                  <a:txBody>
                    <a:bodyPr/>
                    <a:lstStyle/>
                    <a:p>
                      <a:r>
                        <a:rPr lang="en-GB" sz="2000" dirty="0" smtClean="0"/>
                        <a:t>64</a:t>
                      </a:r>
                      <a:endParaRPr lang="en-GB" sz="2000" dirty="0"/>
                    </a:p>
                  </a:txBody>
                  <a:tcPr/>
                </a:tc>
                <a:tc>
                  <a:txBody>
                    <a:bodyPr/>
                    <a:lstStyle/>
                    <a:p>
                      <a:r>
                        <a:rPr lang="en-GB" sz="2000" dirty="0" smtClean="0"/>
                        <a:t>68</a:t>
                      </a:r>
                      <a:endParaRPr lang="en-GB" sz="2000" dirty="0"/>
                    </a:p>
                  </a:txBody>
                  <a:tcPr/>
                </a:tc>
              </a:tr>
              <a:tr h="370840">
                <a:tc>
                  <a:txBody>
                    <a:bodyPr/>
                    <a:lstStyle/>
                    <a:p>
                      <a:r>
                        <a:rPr lang="en-GB" baseline="0" dirty="0" smtClean="0"/>
                        <a:t> </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826514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1188" y="333375"/>
            <a:ext cx="7793037" cy="1462088"/>
          </a:xfrm>
          <a:solidFill>
            <a:srgbClr val="FFFFFF"/>
          </a:solidFill>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t">
            <a:normAutofit/>
          </a:bodyPr>
          <a:lstStyle/>
          <a:p>
            <a:pPr defTabSz="449263"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400" b="1" dirty="0" smtClean="0">
                <a:solidFill>
                  <a:srgbClr val="7030A0"/>
                </a:solidFill>
              </a:rPr>
              <a:t>Table 3: Attitudes towards the neighbourhood: proportion of older people agreeing or disagreeing with statements relating to neighbourhood (N=600) (%)</a:t>
            </a:r>
            <a:r>
              <a:rPr lang="ar-SA" altLang="en-US" sz="2400" b="1" dirty="0" smtClean="0">
                <a:solidFill>
                  <a:srgbClr val="7030A0"/>
                </a:solidFill>
              </a:rPr>
              <a:t>‏</a:t>
            </a:r>
            <a:endParaRPr lang="en-GB" altLang="en-US" sz="2400" b="1" dirty="0" smtClean="0">
              <a:solidFill>
                <a:srgbClr val="7030A0"/>
              </a:solidFill>
            </a:endParaRPr>
          </a:p>
        </p:txBody>
      </p:sp>
      <p:grpSp>
        <p:nvGrpSpPr>
          <p:cNvPr id="28675" name="Group 3"/>
          <p:cNvGrpSpPr>
            <a:grpSpLocks/>
          </p:cNvGrpSpPr>
          <p:nvPr/>
        </p:nvGrpSpPr>
        <p:grpSpPr bwMode="auto">
          <a:xfrm>
            <a:off x="457200" y="1981200"/>
            <a:ext cx="8231188" cy="4397375"/>
            <a:chOff x="288" y="1248"/>
            <a:chExt cx="5185" cy="2770"/>
          </a:xfrm>
        </p:grpSpPr>
        <p:sp>
          <p:nvSpPr>
            <p:cNvPr id="28677" name="Rectangle 4"/>
            <p:cNvSpPr>
              <a:spLocks noChangeArrowheads="1"/>
            </p:cNvSpPr>
            <p:nvPr/>
          </p:nvSpPr>
          <p:spPr bwMode="auto">
            <a:xfrm>
              <a:off x="4336" y="3558"/>
              <a:ext cx="1136" cy="459"/>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43</a:t>
              </a:r>
            </a:p>
          </p:txBody>
        </p:sp>
        <p:sp>
          <p:nvSpPr>
            <p:cNvPr id="28678" name="Rectangle 5"/>
            <p:cNvSpPr>
              <a:spLocks noChangeArrowheads="1"/>
            </p:cNvSpPr>
            <p:nvPr/>
          </p:nvSpPr>
          <p:spPr bwMode="auto">
            <a:xfrm>
              <a:off x="3200" y="3558"/>
              <a:ext cx="1136" cy="459"/>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27</a:t>
              </a:r>
            </a:p>
          </p:txBody>
        </p:sp>
        <p:sp>
          <p:nvSpPr>
            <p:cNvPr id="28679" name="Rectangle 6"/>
            <p:cNvSpPr>
              <a:spLocks noChangeArrowheads="1"/>
            </p:cNvSpPr>
            <p:nvPr/>
          </p:nvSpPr>
          <p:spPr bwMode="auto">
            <a:xfrm>
              <a:off x="2064" y="3558"/>
              <a:ext cx="1136" cy="459"/>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30</a:t>
              </a:r>
            </a:p>
          </p:txBody>
        </p:sp>
        <p:sp>
          <p:nvSpPr>
            <p:cNvPr id="28680" name="Rectangle 7"/>
            <p:cNvSpPr>
              <a:spLocks noChangeArrowheads="1"/>
            </p:cNvSpPr>
            <p:nvPr/>
          </p:nvSpPr>
          <p:spPr bwMode="auto">
            <a:xfrm>
              <a:off x="288" y="3558"/>
              <a:ext cx="1776" cy="459"/>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During the last two years my neighbourhood has got better as a place to live in</a:t>
              </a:r>
            </a:p>
          </p:txBody>
        </p:sp>
        <p:sp>
          <p:nvSpPr>
            <p:cNvPr id="28681" name="Rectangle 8"/>
            <p:cNvSpPr>
              <a:spLocks noChangeArrowheads="1"/>
            </p:cNvSpPr>
            <p:nvPr/>
          </p:nvSpPr>
          <p:spPr bwMode="auto">
            <a:xfrm>
              <a:off x="4336" y="3189"/>
              <a:ext cx="1136"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31</a:t>
              </a:r>
            </a:p>
          </p:txBody>
        </p:sp>
        <p:sp>
          <p:nvSpPr>
            <p:cNvPr id="28682" name="Rectangle 9"/>
            <p:cNvSpPr>
              <a:spLocks noChangeArrowheads="1"/>
            </p:cNvSpPr>
            <p:nvPr/>
          </p:nvSpPr>
          <p:spPr bwMode="auto">
            <a:xfrm>
              <a:off x="3200" y="3189"/>
              <a:ext cx="1136"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17</a:t>
              </a:r>
            </a:p>
          </p:txBody>
        </p:sp>
        <p:sp>
          <p:nvSpPr>
            <p:cNvPr id="28683" name="Rectangle 10"/>
            <p:cNvSpPr>
              <a:spLocks noChangeArrowheads="1"/>
            </p:cNvSpPr>
            <p:nvPr/>
          </p:nvSpPr>
          <p:spPr bwMode="auto">
            <a:xfrm>
              <a:off x="2064" y="3189"/>
              <a:ext cx="1136"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dirty="0">
                  <a:solidFill>
                    <a:srgbClr val="000000"/>
                  </a:solidFill>
                  <a:latin typeface="Tahoma" charset="0"/>
                </a:rPr>
                <a:t>52</a:t>
              </a:r>
            </a:p>
          </p:txBody>
        </p:sp>
        <p:sp>
          <p:nvSpPr>
            <p:cNvPr id="28684" name="Rectangle 11"/>
            <p:cNvSpPr>
              <a:spLocks noChangeArrowheads="1"/>
            </p:cNvSpPr>
            <p:nvPr/>
          </p:nvSpPr>
          <p:spPr bwMode="auto">
            <a:xfrm>
              <a:off x="288" y="3189"/>
              <a:ext cx="1776"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This neighbourhood is a good place to grow old in</a:t>
              </a:r>
            </a:p>
          </p:txBody>
        </p:sp>
        <p:sp>
          <p:nvSpPr>
            <p:cNvPr id="28685" name="Rectangle 12"/>
            <p:cNvSpPr>
              <a:spLocks noChangeArrowheads="1"/>
            </p:cNvSpPr>
            <p:nvPr/>
          </p:nvSpPr>
          <p:spPr bwMode="auto">
            <a:xfrm>
              <a:off x="4336" y="2818"/>
              <a:ext cx="1136"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21</a:t>
              </a:r>
            </a:p>
          </p:txBody>
        </p:sp>
        <p:sp>
          <p:nvSpPr>
            <p:cNvPr id="28686" name="Rectangle 13"/>
            <p:cNvSpPr>
              <a:spLocks noChangeArrowheads="1"/>
            </p:cNvSpPr>
            <p:nvPr/>
          </p:nvSpPr>
          <p:spPr bwMode="auto">
            <a:xfrm>
              <a:off x="3200" y="2818"/>
              <a:ext cx="1136"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21</a:t>
              </a:r>
            </a:p>
          </p:txBody>
        </p:sp>
        <p:sp>
          <p:nvSpPr>
            <p:cNvPr id="28687" name="Rectangle 14"/>
            <p:cNvSpPr>
              <a:spLocks noChangeArrowheads="1"/>
            </p:cNvSpPr>
            <p:nvPr/>
          </p:nvSpPr>
          <p:spPr bwMode="auto">
            <a:xfrm>
              <a:off x="2064" y="2818"/>
              <a:ext cx="1136"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58</a:t>
              </a:r>
            </a:p>
          </p:txBody>
        </p:sp>
        <p:sp>
          <p:nvSpPr>
            <p:cNvPr id="28688" name="Rectangle 15"/>
            <p:cNvSpPr>
              <a:spLocks noChangeArrowheads="1"/>
            </p:cNvSpPr>
            <p:nvPr/>
          </p:nvSpPr>
          <p:spPr bwMode="auto">
            <a:xfrm>
              <a:off x="288" y="2818"/>
              <a:ext cx="1776"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I feel I can trust the people in my neighbourhood</a:t>
              </a:r>
            </a:p>
          </p:txBody>
        </p:sp>
        <p:sp>
          <p:nvSpPr>
            <p:cNvPr id="28689" name="Rectangle 16"/>
            <p:cNvSpPr>
              <a:spLocks noChangeArrowheads="1"/>
            </p:cNvSpPr>
            <p:nvPr/>
          </p:nvSpPr>
          <p:spPr bwMode="auto">
            <a:xfrm>
              <a:off x="4336" y="2359"/>
              <a:ext cx="1136" cy="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19</a:t>
              </a:r>
            </a:p>
          </p:txBody>
        </p:sp>
        <p:sp>
          <p:nvSpPr>
            <p:cNvPr id="28690" name="Rectangle 17"/>
            <p:cNvSpPr>
              <a:spLocks noChangeArrowheads="1"/>
            </p:cNvSpPr>
            <p:nvPr/>
          </p:nvSpPr>
          <p:spPr bwMode="auto">
            <a:xfrm>
              <a:off x="3200" y="2359"/>
              <a:ext cx="1136" cy="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12</a:t>
              </a:r>
            </a:p>
          </p:txBody>
        </p:sp>
        <p:sp>
          <p:nvSpPr>
            <p:cNvPr id="28691" name="Rectangle 18"/>
            <p:cNvSpPr>
              <a:spLocks noChangeArrowheads="1"/>
            </p:cNvSpPr>
            <p:nvPr/>
          </p:nvSpPr>
          <p:spPr bwMode="auto">
            <a:xfrm>
              <a:off x="2064" y="2359"/>
              <a:ext cx="1136" cy="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69</a:t>
              </a:r>
            </a:p>
          </p:txBody>
        </p:sp>
        <p:sp>
          <p:nvSpPr>
            <p:cNvPr id="28692" name="Rectangle 19"/>
            <p:cNvSpPr>
              <a:spLocks noChangeArrowheads="1"/>
            </p:cNvSpPr>
            <p:nvPr/>
          </p:nvSpPr>
          <p:spPr bwMode="auto">
            <a:xfrm>
              <a:off x="288" y="2359"/>
              <a:ext cx="1776" cy="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I like to think of myself as similar to the people who live in this neighbourhood</a:t>
              </a:r>
            </a:p>
          </p:txBody>
        </p:sp>
        <p:sp>
          <p:nvSpPr>
            <p:cNvPr id="28693" name="Rectangle 20"/>
            <p:cNvSpPr>
              <a:spLocks noChangeArrowheads="1"/>
            </p:cNvSpPr>
            <p:nvPr/>
          </p:nvSpPr>
          <p:spPr bwMode="auto">
            <a:xfrm>
              <a:off x="4336" y="1988"/>
              <a:ext cx="1136"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18</a:t>
              </a:r>
            </a:p>
          </p:txBody>
        </p:sp>
        <p:sp>
          <p:nvSpPr>
            <p:cNvPr id="28694" name="Rectangle 21"/>
            <p:cNvSpPr>
              <a:spLocks noChangeArrowheads="1"/>
            </p:cNvSpPr>
            <p:nvPr/>
          </p:nvSpPr>
          <p:spPr bwMode="auto">
            <a:xfrm>
              <a:off x="3200" y="1988"/>
              <a:ext cx="1136"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11</a:t>
              </a:r>
            </a:p>
          </p:txBody>
        </p:sp>
        <p:sp>
          <p:nvSpPr>
            <p:cNvPr id="28695" name="Rectangle 22"/>
            <p:cNvSpPr>
              <a:spLocks noChangeArrowheads="1"/>
            </p:cNvSpPr>
            <p:nvPr/>
          </p:nvSpPr>
          <p:spPr bwMode="auto">
            <a:xfrm>
              <a:off x="2064" y="1988"/>
              <a:ext cx="1136"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71</a:t>
              </a:r>
            </a:p>
          </p:txBody>
        </p:sp>
        <p:sp>
          <p:nvSpPr>
            <p:cNvPr id="28696" name="Rectangle 23"/>
            <p:cNvSpPr>
              <a:spLocks noChangeArrowheads="1"/>
            </p:cNvSpPr>
            <p:nvPr/>
          </p:nvSpPr>
          <p:spPr bwMode="auto">
            <a:xfrm>
              <a:off x="288" y="1988"/>
              <a:ext cx="1776"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I frequently stop and talk with people in my neighbourhood</a:t>
              </a:r>
            </a:p>
          </p:txBody>
        </p:sp>
        <p:sp>
          <p:nvSpPr>
            <p:cNvPr id="28697" name="Rectangle 24"/>
            <p:cNvSpPr>
              <a:spLocks noChangeArrowheads="1"/>
            </p:cNvSpPr>
            <p:nvPr/>
          </p:nvSpPr>
          <p:spPr bwMode="auto">
            <a:xfrm>
              <a:off x="4336" y="1619"/>
              <a:ext cx="1136" cy="369"/>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12</a:t>
              </a:r>
            </a:p>
          </p:txBody>
        </p:sp>
        <p:sp>
          <p:nvSpPr>
            <p:cNvPr id="28698" name="Rectangle 25"/>
            <p:cNvSpPr>
              <a:spLocks noChangeArrowheads="1"/>
            </p:cNvSpPr>
            <p:nvPr/>
          </p:nvSpPr>
          <p:spPr bwMode="auto">
            <a:xfrm>
              <a:off x="3200" y="1619"/>
              <a:ext cx="1136" cy="369"/>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10</a:t>
              </a:r>
            </a:p>
          </p:txBody>
        </p:sp>
        <p:sp>
          <p:nvSpPr>
            <p:cNvPr id="28699" name="Rectangle 26"/>
            <p:cNvSpPr>
              <a:spLocks noChangeArrowheads="1"/>
            </p:cNvSpPr>
            <p:nvPr/>
          </p:nvSpPr>
          <p:spPr bwMode="auto">
            <a:xfrm>
              <a:off x="2064" y="1627"/>
              <a:ext cx="1136" cy="369"/>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350"/>
                </a:spcBef>
                <a:buClr>
                  <a:srgbClr val="3333CC"/>
                </a:buClr>
                <a:buSzPct val="60000"/>
                <a:buFont typeface="Wingdings" pitchFamily="2" charset="2"/>
                <a:buNone/>
              </a:pPr>
              <a:r>
                <a:rPr lang="en-GB" altLang="en-US" sz="1400" dirty="0">
                  <a:solidFill>
                    <a:srgbClr val="000000"/>
                  </a:solidFill>
                  <a:latin typeface="Tahoma" charset="0"/>
                </a:rPr>
                <a:t>78</a:t>
              </a:r>
            </a:p>
          </p:txBody>
        </p:sp>
        <p:sp>
          <p:nvSpPr>
            <p:cNvPr id="28700" name="Rectangle 27"/>
            <p:cNvSpPr>
              <a:spLocks noChangeArrowheads="1"/>
            </p:cNvSpPr>
            <p:nvPr/>
          </p:nvSpPr>
          <p:spPr bwMode="auto">
            <a:xfrm>
              <a:off x="288" y="1619"/>
              <a:ext cx="1776" cy="369"/>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I believe my neighbours would help me in an emergency</a:t>
              </a:r>
            </a:p>
          </p:txBody>
        </p:sp>
        <p:sp>
          <p:nvSpPr>
            <p:cNvPr id="28701" name="Rectangle 28"/>
            <p:cNvSpPr>
              <a:spLocks noChangeArrowheads="1"/>
            </p:cNvSpPr>
            <p:nvPr/>
          </p:nvSpPr>
          <p:spPr bwMode="auto">
            <a:xfrm>
              <a:off x="4336" y="1248"/>
              <a:ext cx="1136"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400"/>
                </a:spcBef>
                <a:buClr>
                  <a:srgbClr val="3333CC"/>
                </a:buClr>
                <a:buSzPct val="60000"/>
                <a:buFont typeface="Wingdings" pitchFamily="2" charset="2"/>
                <a:buNone/>
              </a:pPr>
              <a:r>
                <a:rPr lang="en-GB" altLang="en-US" sz="1600" b="1">
                  <a:solidFill>
                    <a:srgbClr val="000000"/>
                  </a:solidFill>
                  <a:latin typeface="Tahoma" charset="0"/>
                </a:rPr>
                <a:t>Disagree</a:t>
              </a:r>
            </a:p>
          </p:txBody>
        </p:sp>
        <p:sp>
          <p:nvSpPr>
            <p:cNvPr id="28702" name="Rectangle 29"/>
            <p:cNvSpPr>
              <a:spLocks noChangeArrowheads="1"/>
            </p:cNvSpPr>
            <p:nvPr/>
          </p:nvSpPr>
          <p:spPr bwMode="auto">
            <a:xfrm>
              <a:off x="3200" y="1248"/>
              <a:ext cx="1136"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400"/>
                </a:spcBef>
                <a:buClr>
                  <a:srgbClr val="3333CC"/>
                </a:buClr>
                <a:buSzPct val="60000"/>
                <a:buFont typeface="Wingdings" pitchFamily="2" charset="2"/>
                <a:buNone/>
              </a:pPr>
              <a:r>
                <a:rPr lang="en-GB" altLang="en-US" sz="1600" b="1">
                  <a:solidFill>
                    <a:srgbClr val="000000"/>
                  </a:solidFill>
                  <a:latin typeface="Tahoma" charset="0"/>
                </a:rPr>
                <a:t>Neither agree nor disagree</a:t>
              </a:r>
            </a:p>
          </p:txBody>
        </p:sp>
        <p:sp>
          <p:nvSpPr>
            <p:cNvPr id="28703" name="Rectangle 30"/>
            <p:cNvSpPr>
              <a:spLocks noChangeArrowheads="1"/>
            </p:cNvSpPr>
            <p:nvPr/>
          </p:nvSpPr>
          <p:spPr bwMode="auto">
            <a:xfrm>
              <a:off x="2064" y="1248"/>
              <a:ext cx="1136"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400"/>
                </a:spcBef>
                <a:buClr>
                  <a:srgbClr val="3333CC"/>
                </a:buClr>
                <a:buSzPct val="60000"/>
                <a:buFont typeface="Wingdings" pitchFamily="2" charset="2"/>
                <a:buNone/>
              </a:pPr>
              <a:r>
                <a:rPr lang="en-GB" altLang="en-US" sz="1600" b="1">
                  <a:solidFill>
                    <a:srgbClr val="000000"/>
                  </a:solidFill>
                  <a:latin typeface="Tahoma" charset="0"/>
                </a:rPr>
                <a:t>Agree</a:t>
              </a:r>
            </a:p>
          </p:txBody>
        </p:sp>
        <p:sp>
          <p:nvSpPr>
            <p:cNvPr id="28704" name="Rectangle 31"/>
            <p:cNvSpPr>
              <a:spLocks noChangeArrowheads="1"/>
            </p:cNvSpPr>
            <p:nvPr/>
          </p:nvSpPr>
          <p:spPr bwMode="auto">
            <a:xfrm>
              <a:off x="288" y="1248"/>
              <a:ext cx="1776"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eaLnBrk="1" hangingPunct="1">
                <a:spcBef>
                  <a:spcPts val="350"/>
                </a:spcBef>
                <a:buClr>
                  <a:srgbClr val="3333CC"/>
                </a:buClr>
                <a:buSzPct val="60000"/>
                <a:buFont typeface="Wingdings" pitchFamily="2" charset="2"/>
                <a:buNone/>
              </a:pPr>
              <a:r>
                <a:rPr lang="en-GB" altLang="en-US" sz="1400">
                  <a:solidFill>
                    <a:srgbClr val="000000"/>
                  </a:solidFill>
                  <a:latin typeface="Tahoma" charset="0"/>
                </a:rPr>
                <a:t>Statement</a:t>
              </a:r>
            </a:p>
          </p:txBody>
        </p:sp>
        <p:sp>
          <p:nvSpPr>
            <p:cNvPr id="28705" name="Line 32"/>
            <p:cNvSpPr>
              <a:spLocks noChangeShapeType="1"/>
            </p:cNvSpPr>
            <p:nvPr/>
          </p:nvSpPr>
          <p:spPr bwMode="auto">
            <a:xfrm>
              <a:off x="288" y="1248"/>
              <a:ext cx="5184" cy="1"/>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8706" name="Line 33"/>
            <p:cNvSpPr>
              <a:spLocks noChangeShapeType="1"/>
            </p:cNvSpPr>
            <p:nvPr/>
          </p:nvSpPr>
          <p:spPr bwMode="auto">
            <a:xfrm>
              <a:off x="288" y="1619"/>
              <a:ext cx="5184"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8707" name="Line 34"/>
            <p:cNvSpPr>
              <a:spLocks noChangeShapeType="1"/>
            </p:cNvSpPr>
            <p:nvPr/>
          </p:nvSpPr>
          <p:spPr bwMode="auto">
            <a:xfrm>
              <a:off x="288" y="1988"/>
              <a:ext cx="5184"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8708" name="Line 35"/>
            <p:cNvSpPr>
              <a:spLocks noChangeShapeType="1"/>
            </p:cNvSpPr>
            <p:nvPr/>
          </p:nvSpPr>
          <p:spPr bwMode="auto">
            <a:xfrm>
              <a:off x="288" y="2359"/>
              <a:ext cx="5184"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8709" name="Line 36"/>
            <p:cNvSpPr>
              <a:spLocks noChangeShapeType="1"/>
            </p:cNvSpPr>
            <p:nvPr/>
          </p:nvSpPr>
          <p:spPr bwMode="auto">
            <a:xfrm>
              <a:off x="288" y="2818"/>
              <a:ext cx="5184"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8710" name="Line 37"/>
            <p:cNvSpPr>
              <a:spLocks noChangeShapeType="1"/>
            </p:cNvSpPr>
            <p:nvPr/>
          </p:nvSpPr>
          <p:spPr bwMode="auto">
            <a:xfrm>
              <a:off x="288" y="3189"/>
              <a:ext cx="5184"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8711" name="Line 38"/>
            <p:cNvSpPr>
              <a:spLocks noChangeShapeType="1"/>
            </p:cNvSpPr>
            <p:nvPr/>
          </p:nvSpPr>
          <p:spPr bwMode="auto">
            <a:xfrm>
              <a:off x="288" y="3558"/>
              <a:ext cx="5184"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8712" name="Line 39"/>
            <p:cNvSpPr>
              <a:spLocks noChangeShapeType="1"/>
            </p:cNvSpPr>
            <p:nvPr/>
          </p:nvSpPr>
          <p:spPr bwMode="auto">
            <a:xfrm>
              <a:off x="288" y="4017"/>
              <a:ext cx="5184" cy="1"/>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8713" name="Line 40"/>
            <p:cNvSpPr>
              <a:spLocks noChangeShapeType="1"/>
            </p:cNvSpPr>
            <p:nvPr/>
          </p:nvSpPr>
          <p:spPr bwMode="auto">
            <a:xfrm>
              <a:off x="288" y="1248"/>
              <a:ext cx="1" cy="2769"/>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8714" name="Line 41"/>
            <p:cNvSpPr>
              <a:spLocks noChangeShapeType="1"/>
            </p:cNvSpPr>
            <p:nvPr/>
          </p:nvSpPr>
          <p:spPr bwMode="auto">
            <a:xfrm>
              <a:off x="2064" y="1248"/>
              <a:ext cx="1" cy="2769"/>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8715" name="Line 42"/>
            <p:cNvSpPr>
              <a:spLocks noChangeShapeType="1"/>
            </p:cNvSpPr>
            <p:nvPr/>
          </p:nvSpPr>
          <p:spPr bwMode="auto">
            <a:xfrm>
              <a:off x="3200" y="1248"/>
              <a:ext cx="1" cy="2769"/>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8716" name="Line 43"/>
            <p:cNvSpPr>
              <a:spLocks noChangeShapeType="1"/>
            </p:cNvSpPr>
            <p:nvPr/>
          </p:nvSpPr>
          <p:spPr bwMode="auto">
            <a:xfrm>
              <a:off x="4336" y="1248"/>
              <a:ext cx="1" cy="2769"/>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8717" name="Line 44"/>
            <p:cNvSpPr>
              <a:spLocks noChangeShapeType="1"/>
            </p:cNvSpPr>
            <p:nvPr/>
          </p:nvSpPr>
          <p:spPr bwMode="auto">
            <a:xfrm>
              <a:off x="5472" y="1248"/>
              <a:ext cx="1" cy="2769"/>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8676" name="Text Box 45"/>
          <p:cNvSpPr txBox="1">
            <a:spLocks noChangeArrowheads="1"/>
          </p:cNvSpPr>
          <p:nvPr/>
        </p:nvSpPr>
        <p:spPr bwMode="auto">
          <a:xfrm>
            <a:off x="468313" y="6453188"/>
            <a:ext cx="2447925"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ctr" eaLnBrk="1" hangingPunct="1">
              <a:spcBef>
                <a:spcPts val="625"/>
              </a:spcBef>
              <a:buClr>
                <a:srgbClr val="000000"/>
              </a:buClr>
              <a:buSzPct val="100000"/>
              <a:buFont typeface="Tahoma" charset="0"/>
              <a:buNone/>
            </a:pPr>
            <a:r>
              <a:rPr lang="en-GB" altLang="en-US" sz="1000">
                <a:solidFill>
                  <a:srgbClr val="000000"/>
                </a:solidFill>
                <a:latin typeface="Tahoma" charset="0"/>
              </a:rPr>
              <a:t>Source: Keele Urban Deprivation Study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z="3200" b="1" dirty="0" smtClean="0">
                <a:solidFill>
                  <a:srgbClr val="7030A0"/>
                </a:solidFill>
              </a:rPr>
              <a:t>Ageing in community: strategies for co-operation and solidarity</a:t>
            </a:r>
          </a:p>
        </p:txBody>
      </p:sp>
      <p:sp>
        <p:nvSpPr>
          <p:cNvPr id="44035" name="Rectangle 3"/>
          <p:cNvSpPr>
            <a:spLocks noGrp="1" noChangeArrowheads="1"/>
          </p:cNvSpPr>
          <p:nvPr>
            <p:ph type="body" idx="1"/>
          </p:nvPr>
        </p:nvSpPr>
        <p:spPr/>
        <p:txBody>
          <a:bodyPr>
            <a:normAutofit fontScale="92500" lnSpcReduction="20000"/>
          </a:bodyPr>
          <a:lstStyle/>
          <a:p>
            <a:pPr marL="0" indent="0">
              <a:buClr>
                <a:srgbClr val="4597A0"/>
              </a:buClr>
              <a:buNone/>
              <a:defRPr/>
            </a:pPr>
            <a:endParaRPr lang="en-GB" sz="2400" dirty="0" smtClean="0"/>
          </a:p>
          <a:p>
            <a:pPr>
              <a:buClr>
                <a:srgbClr val="4597A0"/>
              </a:buClr>
              <a:defRPr/>
            </a:pPr>
            <a:r>
              <a:rPr lang="en-GB" b="1" dirty="0" smtClean="0"/>
              <a:t>Co-location of services </a:t>
            </a:r>
            <a:r>
              <a:rPr lang="en-GB" dirty="0"/>
              <a:t>(Stafford, </a:t>
            </a:r>
            <a:r>
              <a:rPr lang="en-GB" dirty="0" smtClean="0"/>
              <a:t>2012; </a:t>
            </a:r>
            <a:r>
              <a:rPr lang="en-GB" dirty="0" err="1" smtClean="0"/>
              <a:t>Scharlach</a:t>
            </a:r>
            <a:r>
              <a:rPr lang="en-GB" dirty="0" smtClean="0"/>
              <a:t> and </a:t>
            </a:r>
            <a:r>
              <a:rPr lang="en-GB" dirty="0" err="1" smtClean="0"/>
              <a:t>Lehning</a:t>
            </a:r>
            <a:r>
              <a:rPr lang="en-GB" dirty="0" smtClean="0"/>
              <a:t>, 2016)</a:t>
            </a:r>
          </a:p>
          <a:p>
            <a:pPr marL="0" indent="0">
              <a:buClr>
                <a:srgbClr val="4597A0"/>
              </a:buClr>
              <a:buNone/>
              <a:defRPr/>
            </a:pPr>
            <a:r>
              <a:rPr lang="en-GB" dirty="0"/>
              <a:t> </a:t>
            </a:r>
            <a:r>
              <a:rPr lang="en-GB" dirty="0" smtClean="0"/>
              <a:t>   ‘Village’ model &amp; Naturally Occurring Retirement </a:t>
            </a:r>
          </a:p>
          <a:p>
            <a:pPr marL="0" indent="0">
              <a:buClr>
                <a:srgbClr val="4597A0"/>
              </a:buClr>
              <a:buNone/>
              <a:defRPr/>
            </a:pPr>
            <a:r>
              <a:rPr lang="en-GB" dirty="0"/>
              <a:t> </a:t>
            </a:r>
            <a:r>
              <a:rPr lang="en-GB" dirty="0" smtClean="0"/>
              <a:t>    Communities</a:t>
            </a:r>
            <a:endParaRPr lang="en-GB" dirty="0"/>
          </a:p>
          <a:p>
            <a:pPr>
              <a:buClr>
                <a:srgbClr val="4597A0"/>
              </a:buClr>
              <a:defRPr/>
            </a:pPr>
            <a:r>
              <a:rPr lang="en-GB" b="1" dirty="0" smtClean="0"/>
              <a:t>Co-housing </a:t>
            </a:r>
            <a:r>
              <a:rPr lang="en-GB" dirty="0" smtClean="0"/>
              <a:t>(Pedersen</a:t>
            </a:r>
            <a:r>
              <a:rPr lang="en-GB" dirty="0"/>
              <a:t>, 2015; http://sydneycohousing.blogspot.co.uk/)</a:t>
            </a:r>
            <a:endParaRPr lang="en-GB" b="1" dirty="0"/>
          </a:p>
          <a:p>
            <a:pPr eaLnBrk="1" hangingPunct="1">
              <a:buClr>
                <a:srgbClr val="4597A0"/>
              </a:buClr>
              <a:defRPr/>
            </a:pPr>
            <a:r>
              <a:rPr lang="en-GB" b="1" dirty="0" smtClean="0"/>
              <a:t>Co-operative urban design </a:t>
            </a:r>
            <a:r>
              <a:rPr lang="en-GB" dirty="0" smtClean="0"/>
              <a:t>(White et al. 2013)</a:t>
            </a:r>
          </a:p>
          <a:p>
            <a:pPr eaLnBrk="1" hangingPunct="1">
              <a:buClr>
                <a:srgbClr val="4597A0"/>
              </a:buClr>
              <a:defRPr/>
            </a:pPr>
            <a:r>
              <a:rPr lang="en-GB" b="1" dirty="0" smtClean="0"/>
              <a:t>Co-production strategies with older people</a:t>
            </a:r>
            <a:r>
              <a:rPr lang="en-GB" dirty="0" smtClean="0"/>
              <a:t> (</a:t>
            </a:r>
            <a:r>
              <a:rPr lang="en-GB" dirty="0" err="1" smtClean="0"/>
              <a:t>Buffel</a:t>
            </a:r>
            <a:r>
              <a:rPr lang="en-GB" dirty="0" smtClean="0"/>
              <a:t>, 2014)</a:t>
            </a:r>
            <a:endParaRPr lang="en-GB" b="1" dirty="0" smtClean="0"/>
          </a:p>
          <a:p>
            <a:pPr marL="0" indent="0" eaLnBrk="1" hangingPunct="1">
              <a:buClr>
                <a:srgbClr val="4597A0"/>
              </a:buClr>
              <a:buFont typeface="Wingdings" pitchFamily="2" charset="2"/>
              <a:buNone/>
              <a:defRPr/>
            </a:pPr>
            <a:endParaRPr lang="en-GB" b="1" dirty="0" smtClean="0"/>
          </a:p>
          <a:p>
            <a:pPr eaLnBrk="1" hangingPunct="1">
              <a:buClr>
                <a:srgbClr val="4597A0"/>
              </a:buClr>
              <a:buFont typeface="Wingdings" pitchFamily="2" charset="2"/>
              <a:buNone/>
              <a:defRPr/>
            </a:pPr>
            <a:endParaRPr lang="en-GB" b="1" dirty="0" smtClean="0">
              <a:solidFill>
                <a:srgbClr val="7030A0"/>
              </a:solidFill>
              <a:effectLst>
                <a:outerShdw blurRad="38100" dist="38100" dir="2700000" algn="tl">
                  <a:srgbClr val="C0C0C0"/>
                </a:outerShdw>
              </a:effectLst>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7030A0"/>
                </a:solidFill>
              </a:rPr>
              <a:t>URBAN DEVELOPMENT AND PROMOTING AGE-FRIENDLY CITIES</a:t>
            </a:r>
            <a:endParaRPr lang="en-GB" sz="3200" dirty="0"/>
          </a:p>
        </p:txBody>
      </p:sp>
      <p:sp>
        <p:nvSpPr>
          <p:cNvPr id="3" name="Content Placeholder 2"/>
          <p:cNvSpPr>
            <a:spLocks noGrp="1"/>
          </p:cNvSpPr>
          <p:nvPr>
            <p:ph idx="1"/>
          </p:nvPr>
        </p:nvSpPr>
        <p:spPr/>
        <p:txBody>
          <a:bodyPr/>
          <a:lstStyle/>
          <a:p>
            <a:r>
              <a:rPr lang="en-GB" dirty="0"/>
              <a:t>AFC model needs to recognise importance of building coalitions with urban interest groups. </a:t>
            </a:r>
            <a:r>
              <a:rPr lang="en-GB" b="1" dirty="0"/>
              <a:t>Weakness of current model is that operates outside the political &amp; economic interests which shape urban environments</a:t>
            </a:r>
            <a:r>
              <a:rPr lang="en-GB" dirty="0"/>
              <a:t>.</a:t>
            </a:r>
          </a:p>
          <a:p>
            <a:r>
              <a:rPr lang="en-GB" dirty="0"/>
              <a:t>AFC </a:t>
            </a:r>
            <a:r>
              <a:rPr lang="en-GB" dirty="0" smtClean="0"/>
              <a:t>strengthened if </a:t>
            </a:r>
            <a:r>
              <a:rPr lang="en-GB" b="1" dirty="0"/>
              <a:t>embedded in networks of power which control urban life </a:t>
            </a:r>
            <a:r>
              <a:rPr lang="en-GB" dirty="0"/>
              <a:t>(e.g. Caro, 2015)</a:t>
            </a:r>
          </a:p>
          <a:p>
            <a:pPr marL="0" indent="0">
              <a:buNone/>
            </a:pPr>
            <a:endParaRPr lang="en-GB" dirty="0"/>
          </a:p>
        </p:txBody>
      </p:sp>
    </p:spTree>
    <p:extLst>
      <p:ext uri="{BB962C8B-B14F-4D97-AF65-F5344CB8AC3E}">
        <p14:creationId xmlns:p14="http://schemas.microsoft.com/office/powerpoint/2010/main" val="725774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7030A0"/>
                </a:solidFill>
              </a:rPr>
              <a:t>DEVELOPING A RADICAL PUBLIC POLICY AGENDA</a:t>
            </a:r>
          </a:p>
        </p:txBody>
      </p:sp>
      <p:sp>
        <p:nvSpPr>
          <p:cNvPr id="3" name="Content Placeholder 2"/>
          <p:cNvSpPr>
            <a:spLocks noGrp="1"/>
          </p:cNvSpPr>
          <p:nvPr>
            <p:ph idx="1"/>
          </p:nvPr>
        </p:nvSpPr>
        <p:spPr/>
        <p:txBody>
          <a:bodyPr>
            <a:normAutofit fontScale="85000" lnSpcReduction="20000"/>
          </a:bodyPr>
          <a:lstStyle/>
          <a:p>
            <a:r>
              <a:rPr lang="en-GB" dirty="0" smtClean="0"/>
              <a:t>Embedding </a:t>
            </a:r>
            <a:r>
              <a:rPr lang="en-GB" dirty="0"/>
              <a:t>age-friendly policies in </a:t>
            </a:r>
            <a:r>
              <a:rPr lang="en-GB" b="1" dirty="0"/>
              <a:t>urban economic development</a:t>
            </a:r>
            <a:r>
              <a:rPr lang="en-GB" dirty="0"/>
              <a:t> as well as public </a:t>
            </a:r>
            <a:r>
              <a:rPr lang="en-GB" dirty="0" smtClean="0"/>
              <a:t>health</a:t>
            </a:r>
          </a:p>
          <a:p>
            <a:r>
              <a:rPr lang="en-GB" dirty="0" smtClean="0"/>
              <a:t>Building coalitions with </a:t>
            </a:r>
            <a:r>
              <a:rPr lang="en-GB" b="1" dirty="0" smtClean="0"/>
              <a:t>urban interest groups</a:t>
            </a:r>
            <a:endParaRPr lang="en-GB" b="1" dirty="0"/>
          </a:p>
          <a:p>
            <a:r>
              <a:rPr lang="en-GB" dirty="0"/>
              <a:t>Developing new </a:t>
            </a:r>
            <a:r>
              <a:rPr lang="en-GB" b="1" dirty="0"/>
              <a:t>sources of finance </a:t>
            </a:r>
            <a:r>
              <a:rPr lang="en-GB" dirty="0"/>
              <a:t>to develop age-friendly cities: </a:t>
            </a:r>
          </a:p>
          <a:p>
            <a:pPr>
              <a:buFont typeface="Wingdings" panose="05000000000000000000" pitchFamily="2" charset="2"/>
              <a:buChar char="Ø"/>
            </a:pPr>
            <a:r>
              <a:rPr lang="en-GB" dirty="0"/>
              <a:t>Creation of an ‘</a:t>
            </a:r>
            <a:r>
              <a:rPr lang="en-GB" b="1" dirty="0"/>
              <a:t>inclusive city fund</a:t>
            </a:r>
            <a:r>
              <a:rPr lang="en-GB" dirty="0"/>
              <a:t>’: levy on property sales on homes above a certain value: fund to be used to develop social/affordable housing (Atkinson et al., 2016).</a:t>
            </a:r>
          </a:p>
          <a:p>
            <a:pPr>
              <a:buFont typeface="Wingdings" panose="05000000000000000000" pitchFamily="2" charset="2"/>
              <a:buChar char="Ø"/>
            </a:pPr>
            <a:r>
              <a:rPr lang="en-GB" b="1" dirty="0"/>
              <a:t>Land value tax </a:t>
            </a:r>
            <a:r>
              <a:rPr lang="en-GB" dirty="0"/>
              <a:t>on undeveloped developable land worth above a certain value: as an encouragement for new building and housing investment (Dorling, 2015).</a:t>
            </a:r>
          </a:p>
          <a:p>
            <a:endParaRPr lang="en-GB" dirty="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4" name="Picture 4" descr="L_shape_col_white_backgroun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15" y="6"/>
            <a:ext cx="756000" cy="7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353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GB" altLang="en-US" sz="3200" b="1" dirty="0" smtClean="0">
                <a:solidFill>
                  <a:srgbClr val="7030A0"/>
                </a:solidFill>
              </a:rPr>
              <a:t>Background to AFCs</a:t>
            </a:r>
          </a:p>
        </p:txBody>
      </p:sp>
      <p:sp>
        <p:nvSpPr>
          <p:cNvPr id="13315" name="Rectangle 3"/>
          <p:cNvSpPr>
            <a:spLocks noGrp="1" noChangeArrowheads="1"/>
          </p:cNvSpPr>
          <p:nvPr>
            <p:ph type="body" idx="4294967295"/>
          </p:nvPr>
        </p:nvSpPr>
        <p:spPr/>
        <p:txBody>
          <a:bodyPr>
            <a:normAutofit/>
          </a:bodyPr>
          <a:lstStyle/>
          <a:p>
            <a:r>
              <a:rPr lang="en-GB" altLang="en-US" dirty="0" smtClean="0"/>
              <a:t>Concept developed by World Health Organization: </a:t>
            </a:r>
          </a:p>
          <a:p>
            <a:pPr marL="0" indent="0">
              <a:buNone/>
            </a:pPr>
            <a:r>
              <a:rPr lang="en-GB" altLang="en-US" dirty="0" smtClean="0"/>
              <a:t>‘An “age-friendly city” is an inclusive and accessible community environment that optimizes opportunities for health, participation and security for all people, in order that quality of life and dignity are ensured as people age”.</a:t>
            </a:r>
          </a:p>
          <a:p>
            <a:pPr marL="0" indent="0">
              <a:buNone/>
            </a:pPr>
            <a:r>
              <a:rPr lang="en-GB" altLang="en-US" sz="2800" dirty="0" smtClean="0"/>
              <a:t>WHO (2015) </a:t>
            </a:r>
            <a:r>
              <a:rPr lang="en-GB" altLang="en-US" sz="2800" i="1" dirty="0" smtClean="0"/>
              <a:t>Measuring the Age-Friendliness of Cities</a:t>
            </a:r>
            <a:endParaRPr lang="en-GB" altLang="en-US" sz="2800" i="1" dirty="0"/>
          </a:p>
          <a:p>
            <a:pPr marL="0" indent="0">
              <a:buNone/>
            </a:pPr>
            <a:endParaRPr lang="en-GB" altLang="en-US" i="1" dirty="0" smtClean="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What are the key research challenges for AFCs to address?</a:t>
            </a:r>
            <a:endParaRPr lang="en-GB" sz="3200"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endParaRPr lang="en-GB" sz="2400" dirty="0" smtClean="0"/>
          </a:p>
          <a:p>
            <a:r>
              <a:rPr lang="en-GB" sz="2400" b="1" dirty="0" smtClean="0"/>
              <a:t>What does ‘age-friendliness’ actually mean: what does it look like?</a:t>
            </a:r>
          </a:p>
          <a:p>
            <a:r>
              <a:rPr lang="en-GB" sz="2400" b="1" dirty="0" smtClean="0"/>
              <a:t>How can it be assessed or measured? (WHO, 2015)</a:t>
            </a:r>
            <a:endParaRPr lang="en-GB" b="1" dirty="0" smtClean="0"/>
          </a:p>
          <a:p>
            <a:r>
              <a:rPr lang="en-GB" sz="2400" b="1" dirty="0" smtClean="0"/>
              <a:t>What are the benefits?</a:t>
            </a:r>
          </a:p>
          <a:p>
            <a:r>
              <a:rPr lang="en-GB" sz="2400" b="1" dirty="0" smtClean="0"/>
              <a:t>How does it vary at neighbourhood, city, and regional level?</a:t>
            </a:r>
          </a:p>
          <a:p>
            <a:r>
              <a:rPr lang="en-GB" sz="2400" b="1" dirty="0" smtClean="0"/>
              <a:t>Does it work for some groups but not others?</a:t>
            </a:r>
          </a:p>
          <a:p>
            <a:r>
              <a:rPr lang="en-GB" sz="2400" b="1" dirty="0" smtClean="0"/>
              <a:t>How does it link to other policy interventions relating to health and social care?</a:t>
            </a:r>
          </a:p>
          <a:p>
            <a:r>
              <a:rPr lang="en-GB" sz="2400" b="1" dirty="0" smtClean="0"/>
              <a:t>How is it affected by broad processes of urban change &amp; development?</a:t>
            </a:r>
            <a:endParaRPr lang="en-GB" sz="2400" dirty="0" smtClean="0"/>
          </a:p>
          <a:p>
            <a:pPr marL="0" indent="0">
              <a:buNone/>
            </a:pPr>
            <a:r>
              <a:rPr lang="en-GB" sz="1400" dirty="0" smtClean="0"/>
              <a:t>          </a:t>
            </a:r>
            <a:r>
              <a:rPr lang="en-GB" dirty="0" smtClean="0"/>
              <a:t>                                    </a:t>
            </a:r>
            <a:endParaRPr lang="en-GB" dirty="0"/>
          </a:p>
        </p:txBody>
      </p:sp>
    </p:spTree>
    <p:extLst>
      <p:ext uri="{BB962C8B-B14F-4D97-AF65-F5344CB8AC3E}">
        <p14:creationId xmlns:p14="http://schemas.microsoft.com/office/powerpoint/2010/main" val="3575721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GB" sz="3200" b="1" dirty="0" smtClean="0">
                <a:solidFill>
                  <a:srgbClr val="7030A0"/>
                </a:solidFill>
              </a:rPr>
              <a:t>What are the Key Policy Questions </a:t>
            </a:r>
            <a:br>
              <a:rPr lang="en-GB" sz="3200" b="1" dirty="0" smtClean="0">
                <a:solidFill>
                  <a:srgbClr val="7030A0"/>
                </a:solidFill>
              </a:rPr>
            </a:br>
            <a:r>
              <a:rPr lang="en-GB" sz="3200" b="1" dirty="0" smtClean="0">
                <a:solidFill>
                  <a:srgbClr val="7030A0"/>
                </a:solidFill>
              </a:rPr>
              <a:t>for AFCs to Address?</a:t>
            </a:r>
            <a:endParaRPr lang="en-GB" sz="3200" b="1" dirty="0" smtClean="0">
              <a:solidFill>
                <a:srgbClr val="7030A0"/>
              </a:solidFill>
              <a:effectLst>
                <a:outerShdw blurRad="38100" dist="38100" dir="2700000" algn="tl">
                  <a:srgbClr val="C0C0C0"/>
                </a:outerShdw>
              </a:effectLst>
            </a:endParaRPr>
          </a:p>
        </p:txBody>
      </p:sp>
      <p:sp>
        <p:nvSpPr>
          <p:cNvPr id="34819" name="Rectangle 3"/>
          <p:cNvSpPr>
            <a:spLocks noGrp="1" noChangeArrowheads="1"/>
          </p:cNvSpPr>
          <p:nvPr>
            <p:ph type="body" idx="1"/>
          </p:nvPr>
        </p:nvSpPr>
        <p:spPr/>
        <p:txBody>
          <a:bodyPr>
            <a:normAutofit fontScale="92500" lnSpcReduction="10000"/>
          </a:bodyPr>
          <a:lstStyle/>
          <a:p>
            <a:pPr>
              <a:lnSpc>
                <a:spcPct val="90000"/>
              </a:lnSpc>
              <a:defRPr/>
            </a:pPr>
            <a:r>
              <a:rPr lang="en-GB" b="1" dirty="0" smtClean="0"/>
              <a:t>Cities are viewed as key drivers for economic success – ‘the urban renaissance’ – but can they integrate ageing populations as well?</a:t>
            </a:r>
            <a:br>
              <a:rPr lang="en-GB" b="1" dirty="0" smtClean="0"/>
            </a:br>
            <a:endParaRPr lang="en-GB" b="1" dirty="0" smtClean="0"/>
          </a:p>
          <a:p>
            <a:pPr>
              <a:lnSpc>
                <a:spcPct val="90000"/>
              </a:lnSpc>
              <a:defRPr/>
            </a:pPr>
            <a:r>
              <a:rPr lang="en-GB" b="1" dirty="0" smtClean="0"/>
              <a:t>Can the resources of the city be used to improve quality of life in old age – only 1 in 20 older households may have the money to take advantage of what great cities have to offer.</a:t>
            </a:r>
            <a:br>
              <a:rPr lang="en-GB" b="1" dirty="0" smtClean="0"/>
            </a:br>
            <a:endParaRPr lang="en-GB" b="1" dirty="0" smtClean="0"/>
          </a:p>
          <a:p>
            <a:pPr>
              <a:lnSpc>
                <a:spcPct val="90000"/>
              </a:lnSpc>
              <a:defRPr/>
            </a:pPr>
            <a:r>
              <a:rPr lang="en-GB" b="1" dirty="0" smtClean="0"/>
              <a:t>Can cities be designed in the interests of </a:t>
            </a:r>
            <a:br>
              <a:rPr lang="en-GB" b="1" dirty="0" smtClean="0"/>
            </a:br>
            <a:r>
              <a:rPr lang="en-GB" b="1" dirty="0" smtClean="0"/>
              <a:t>all age groups?</a:t>
            </a:r>
          </a:p>
          <a:p>
            <a:pPr eaLnBrk="1" hangingPunct="1">
              <a:lnSpc>
                <a:spcPct val="90000"/>
              </a:lnSpc>
              <a:buFontTx/>
              <a:buNone/>
              <a:defRPr/>
            </a:pPr>
            <a:endParaRPr lang="en-GB" dirty="0"/>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FD1CAA17-1FF4-495D-A4CE-00994BE2C641}" type="slidenum">
              <a:rPr lang="en-GB" altLang="en-US" sz="1800" smtClean="0"/>
              <a:pPr eaLnBrk="1" hangingPunct="1">
                <a:spcBef>
                  <a:spcPct val="0"/>
                </a:spcBef>
                <a:buFontTx/>
                <a:buNone/>
              </a:pPr>
              <a:t>31</a:t>
            </a:fld>
            <a:endParaRPr lang="en-GB" altLang="en-US" sz="1800" dirty="0" smtClean="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defRPr/>
            </a:pPr>
            <a:r>
              <a:rPr lang="en-GB" sz="3200" b="1" dirty="0" smtClean="0">
                <a:solidFill>
                  <a:srgbClr val="3C8C93"/>
                </a:solidFill>
              </a:rPr>
              <a:t/>
            </a:r>
            <a:br>
              <a:rPr lang="en-GB" sz="3200" b="1" dirty="0" smtClean="0">
                <a:solidFill>
                  <a:srgbClr val="3C8C93"/>
                </a:solidFill>
              </a:rPr>
            </a:br>
            <a:r>
              <a:rPr lang="en-GB" sz="3600" b="1" dirty="0" smtClean="0">
                <a:solidFill>
                  <a:srgbClr val="7030A0"/>
                </a:solidFill>
              </a:rPr>
              <a:t>What are the Key Policy Questions </a:t>
            </a:r>
            <a:br>
              <a:rPr lang="en-GB" sz="3600" b="1" dirty="0" smtClean="0">
                <a:solidFill>
                  <a:srgbClr val="7030A0"/>
                </a:solidFill>
              </a:rPr>
            </a:br>
            <a:r>
              <a:rPr lang="en-GB" sz="3600" b="1" dirty="0" smtClean="0">
                <a:solidFill>
                  <a:srgbClr val="7030A0"/>
                </a:solidFill>
              </a:rPr>
              <a:t>for AFCs to Address?</a:t>
            </a:r>
            <a:r>
              <a:rPr lang="en-GB" sz="3600" b="1" dirty="0" smtClean="0">
                <a:solidFill>
                  <a:srgbClr val="7030A0"/>
                </a:solidFill>
                <a:effectLst>
                  <a:outerShdw blurRad="38100" dist="38100" dir="2700000" algn="tl">
                    <a:srgbClr val="C0C0C0"/>
                  </a:outerShdw>
                </a:effectLst>
              </a:rPr>
              <a:t/>
            </a:r>
            <a:br>
              <a:rPr lang="en-GB" sz="3600" b="1" dirty="0" smtClean="0">
                <a:solidFill>
                  <a:srgbClr val="7030A0"/>
                </a:solidFill>
                <a:effectLst>
                  <a:outerShdw blurRad="38100" dist="38100" dir="2700000" algn="tl">
                    <a:srgbClr val="C0C0C0"/>
                  </a:outerShdw>
                </a:effectLst>
              </a:rPr>
            </a:br>
            <a:endParaRPr lang="en-GB" sz="3600" b="1" dirty="0" smtClean="0">
              <a:solidFill>
                <a:srgbClr val="7030A0"/>
              </a:solidFill>
              <a:effectLst>
                <a:outerShdw blurRad="38100" dist="38100" dir="2700000" algn="tl">
                  <a:srgbClr val="C0C0C0"/>
                </a:outerShdw>
              </a:effectLst>
            </a:endParaRPr>
          </a:p>
        </p:txBody>
      </p:sp>
      <p:sp>
        <p:nvSpPr>
          <p:cNvPr id="34819" name="Rectangle 3"/>
          <p:cNvSpPr>
            <a:spLocks noGrp="1" noChangeArrowheads="1"/>
          </p:cNvSpPr>
          <p:nvPr>
            <p:ph type="body" idx="1"/>
          </p:nvPr>
        </p:nvSpPr>
        <p:spPr/>
        <p:txBody>
          <a:bodyPr/>
          <a:lstStyle/>
          <a:p>
            <a:pPr>
              <a:lnSpc>
                <a:spcPct val="90000"/>
              </a:lnSpc>
              <a:defRPr/>
            </a:pPr>
            <a:r>
              <a:rPr lang="en-GB" b="1" dirty="0" smtClean="0"/>
              <a:t>Opportunity to use ‘age-friendly’ model to stimulate linkages between housing, health, and community-based services.</a:t>
            </a:r>
          </a:p>
          <a:p>
            <a:pPr>
              <a:lnSpc>
                <a:spcPct val="90000"/>
              </a:lnSpc>
              <a:defRPr/>
            </a:pPr>
            <a:r>
              <a:rPr lang="en-GB" b="1" dirty="0" smtClean="0"/>
              <a:t>Importance of developing co-ordinated  approach – whose responsibility? Financial incentives? Legislation?</a:t>
            </a:r>
          </a:p>
          <a:p>
            <a:pPr>
              <a:lnSpc>
                <a:spcPct val="90000"/>
              </a:lnSpc>
              <a:defRPr/>
            </a:pPr>
            <a:r>
              <a:rPr lang="en-GB" b="1" dirty="0" smtClean="0"/>
              <a:t>Developing more ambitious targets for </a:t>
            </a:r>
          </a:p>
          <a:p>
            <a:pPr eaLnBrk="1" hangingPunct="1">
              <a:lnSpc>
                <a:spcPct val="90000"/>
              </a:lnSpc>
              <a:buFontTx/>
              <a:buNone/>
              <a:defRPr/>
            </a:pPr>
            <a:r>
              <a:rPr lang="en-GB" b="1" dirty="0" smtClean="0"/>
              <a:t>    age-friendly cities, environments and</a:t>
            </a:r>
          </a:p>
          <a:p>
            <a:pPr eaLnBrk="1" hangingPunct="1">
              <a:lnSpc>
                <a:spcPct val="90000"/>
              </a:lnSpc>
              <a:buFontTx/>
              <a:buNone/>
              <a:defRPr/>
            </a:pPr>
            <a:r>
              <a:rPr lang="en-GB" b="1" dirty="0" smtClean="0"/>
              <a:t>    communities.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Age-friendly movement needs to tackle the ‘big’ issues</a:t>
            </a:r>
            <a:endParaRPr lang="en-GB" sz="3200" b="1"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‘Instead of or perhaps in addition to the multidimensional frameworks that currently organize age-friendly work, it is time to narrow the focus of the work and concentrate </a:t>
            </a:r>
            <a:r>
              <a:rPr lang="en-GB" b="1" dirty="0" smtClean="0"/>
              <a:t>not on all things needed to become age-friendly but the strategic opportunities currently available</a:t>
            </a:r>
            <a:r>
              <a:rPr lang="en-GB" dirty="0" smtClean="0"/>
              <a:t>. It is time to pull “</a:t>
            </a:r>
            <a:r>
              <a:rPr lang="en-GB" b="1" dirty="0" smtClean="0"/>
              <a:t>big levers</a:t>
            </a:r>
            <a:r>
              <a:rPr lang="en-GB" dirty="0" smtClean="0"/>
              <a:t>” (e.g. in housing finance, transportation finance, economic development) that if successful could greatly facilitate age-friendly work’.</a:t>
            </a:r>
          </a:p>
          <a:p>
            <a:pPr marL="0" indent="0">
              <a:buNone/>
            </a:pPr>
            <a:r>
              <a:rPr lang="en-GB" dirty="0" smtClean="0"/>
              <a:t>Lawler, K (2015) Age-friendly communities: go big or go home. </a:t>
            </a:r>
            <a:r>
              <a:rPr lang="en-GB" b="1" i="1" dirty="0" smtClean="0"/>
              <a:t>Public Policy &amp; Aging Report</a:t>
            </a:r>
            <a:r>
              <a:rPr lang="en-GB" dirty="0" smtClean="0"/>
              <a:t>, 25.</a:t>
            </a:r>
            <a:endParaRPr lang="en-GB" dirty="0"/>
          </a:p>
        </p:txBody>
      </p:sp>
    </p:spTree>
    <p:extLst>
      <p:ext uri="{BB962C8B-B14F-4D97-AF65-F5344CB8AC3E}">
        <p14:creationId xmlns:p14="http://schemas.microsoft.com/office/powerpoint/2010/main" val="1335649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SELECTED REFERENCES</a:t>
            </a:r>
            <a:endParaRPr lang="en-GB" sz="3200" dirty="0"/>
          </a:p>
        </p:txBody>
      </p:sp>
      <p:sp>
        <p:nvSpPr>
          <p:cNvPr id="3" name="Content Placeholder 2"/>
          <p:cNvSpPr>
            <a:spLocks noGrp="1"/>
          </p:cNvSpPr>
          <p:nvPr>
            <p:ph idx="1"/>
          </p:nvPr>
        </p:nvSpPr>
        <p:spPr>
          <a:xfrm>
            <a:off x="467544" y="1556792"/>
            <a:ext cx="8229600" cy="4525963"/>
          </a:xfrm>
        </p:spPr>
        <p:txBody>
          <a:bodyPr>
            <a:noAutofit/>
          </a:bodyPr>
          <a:lstStyle/>
          <a:p>
            <a:pPr marL="0" indent="0">
              <a:buNone/>
            </a:pPr>
            <a:r>
              <a:rPr lang="en-GB" sz="2000" dirty="0" err="1"/>
              <a:t>Buffel</a:t>
            </a:r>
            <a:r>
              <a:rPr lang="en-GB" sz="2000" dirty="0"/>
              <a:t>, Phillipson, C. and Scharf, T. 2013. Experiences of neighbourhood exclusion and inclusion among older people living in deprived inner-city areas in Belgium and England. </a:t>
            </a:r>
            <a:r>
              <a:rPr lang="en-GB" sz="2000" i="1" dirty="0"/>
              <a:t>Ageing &amp; Society, 33, 89-109.</a:t>
            </a:r>
            <a:endParaRPr lang="en-GB" sz="2000" dirty="0"/>
          </a:p>
          <a:p>
            <a:pPr marL="0" indent="0">
              <a:buNone/>
            </a:pPr>
            <a:r>
              <a:rPr lang="en-US" sz="2000" dirty="0" err="1" smtClean="0"/>
              <a:t>Buffel</a:t>
            </a:r>
            <a:r>
              <a:rPr lang="en-US" sz="2000" dirty="0" smtClean="0"/>
              <a:t>, T. (2015) Researching Age-Friendly Communities: Stories from Older People as Co-Researchers. Manchester: The University of Manchester Library.</a:t>
            </a:r>
          </a:p>
          <a:p>
            <a:pPr marL="0" indent="0">
              <a:buNone/>
            </a:pPr>
            <a:r>
              <a:rPr lang="en-US" sz="2000" dirty="0" smtClean="0"/>
              <a:t>Caro, F. and Fitzgerald, K. (2016) International Perspective s on age-friendly cities. London: Routledge</a:t>
            </a:r>
            <a:endParaRPr lang="en-US" sz="2000" dirty="0"/>
          </a:p>
          <a:p>
            <a:pPr marL="0" indent="0">
              <a:buNone/>
            </a:pPr>
            <a:r>
              <a:rPr lang="en-GB" sz="2000" dirty="0" smtClean="0"/>
              <a:t>Minton, A. (2009) Ground Control. Penguin Books</a:t>
            </a:r>
          </a:p>
          <a:p>
            <a:pPr marL="0" indent="0">
              <a:buNone/>
            </a:pPr>
            <a:r>
              <a:rPr lang="en-US" sz="2000" dirty="0"/>
              <a:t>New York: Office of the Comptroller (2014) The Growing Gap: New York City’s Housing Affordability Challenge.</a:t>
            </a:r>
            <a:endParaRPr lang="en-GB" sz="2000" dirty="0"/>
          </a:p>
          <a:p>
            <a:pPr marL="0" indent="0">
              <a:buNone/>
            </a:pPr>
            <a:endParaRPr lang="en-GB" sz="2000" dirty="0" smtClean="0"/>
          </a:p>
        </p:txBody>
      </p:sp>
    </p:spTree>
    <p:extLst>
      <p:ext uri="{BB962C8B-B14F-4D97-AF65-F5344CB8AC3E}">
        <p14:creationId xmlns:p14="http://schemas.microsoft.com/office/powerpoint/2010/main" val="1880625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REFERENCES</a:t>
            </a:r>
            <a:endParaRPr lang="en-GB" sz="3200" b="1"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a:t>Phillipson, C. (2013) </a:t>
            </a:r>
            <a:r>
              <a:rPr lang="en-GB" i="1" dirty="0"/>
              <a:t>Ageing</a:t>
            </a:r>
            <a:r>
              <a:rPr lang="en-GB" dirty="0"/>
              <a:t>. Polity Press</a:t>
            </a:r>
          </a:p>
          <a:p>
            <a:pPr marL="0" indent="0">
              <a:buNone/>
            </a:pPr>
            <a:r>
              <a:rPr lang="en-GB" dirty="0"/>
              <a:t>Phillipson, C (2011) Developing age-friendly communities: New approaches to growing old in urban communities. In </a:t>
            </a:r>
            <a:r>
              <a:rPr lang="en-GB" dirty="0" err="1"/>
              <a:t>Settersten</a:t>
            </a:r>
            <a:r>
              <a:rPr lang="en-GB" dirty="0"/>
              <a:t>, R and Angel, J (</a:t>
            </a:r>
            <a:r>
              <a:rPr lang="en-GB" dirty="0" err="1"/>
              <a:t>eds</a:t>
            </a:r>
            <a:r>
              <a:rPr lang="en-GB" dirty="0"/>
              <a:t>) </a:t>
            </a:r>
            <a:r>
              <a:rPr lang="en-GB" i="1" dirty="0"/>
              <a:t>Handbook of Sociology of Aging</a:t>
            </a:r>
            <a:r>
              <a:rPr lang="en-GB" dirty="0"/>
              <a:t>. New York: Springer</a:t>
            </a:r>
          </a:p>
          <a:p>
            <a:pPr marL="0" indent="0">
              <a:buNone/>
            </a:pPr>
            <a:r>
              <a:rPr lang="en-US" dirty="0" smtClean="0"/>
              <a:t>Walsh</a:t>
            </a:r>
            <a:r>
              <a:rPr lang="en-US" dirty="0"/>
              <a:t>, K. (2015) ‘Interrogating the “age-friendly” community in austerity: myths, realities and the influence of place context’. In Walsh, K., Carney, G. and </a:t>
            </a:r>
            <a:r>
              <a:rPr lang="en-US" dirty="0" err="1"/>
              <a:t>Lèime</a:t>
            </a:r>
            <a:r>
              <a:rPr lang="en-US" dirty="0"/>
              <a:t>, Á (</a:t>
            </a:r>
            <a:r>
              <a:rPr lang="en-US" dirty="0" err="1"/>
              <a:t>eds</a:t>
            </a:r>
            <a:r>
              <a:rPr lang="en-US" dirty="0"/>
              <a:t>) Ageing Through Austerity. Bristol: Policy Press.</a:t>
            </a:r>
            <a:endParaRPr lang="en-GB" dirty="0"/>
          </a:p>
          <a:p>
            <a:pPr marL="0" indent="0">
              <a:buNone/>
            </a:pPr>
            <a:r>
              <a:rPr lang="en-US" dirty="0" err="1" smtClean="0"/>
              <a:t>Zukin</a:t>
            </a:r>
            <a:r>
              <a:rPr lang="en-US" dirty="0"/>
              <a:t>, S. 2010. </a:t>
            </a:r>
            <a:r>
              <a:rPr lang="en-US" i="1" dirty="0"/>
              <a:t>The Naked City: The Death and Life of Authentic Urban Places. </a:t>
            </a:r>
            <a:r>
              <a:rPr lang="en-US" dirty="0"/>
              <a:t>New York: Oxford University Press</a:t>
            </a:r>
            <a:endParaRPr lang="en-GB" dirty="0"/>
          </a:p>
          <a:p>
            <a:endParaRPr lang="en-GB" dirty="0"/>
          </a:p>
        </p:txBody>
      </p:sp>
    </p:spTree>
    <p:extLst>
      <p:ext uri="{BB962C8B-B14F-4D97-AF65-F5344CB8AC3E}">
        <p14:creationId xmlns:p14="http://schemas.microsoft.com/office/powerpoint/2010/main" val="3347831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52600" y="567335"/>
            <a:ext cx="6002770" cy="5501410"/>
          </a:xfrm>
          <a:prstGeom prst="rect">
            <a:avLst/>
          </a:prstGeom>
        </p:spPr>
      </p:pic>
    </p:spTree>
    <p:extLst>
      <p:ext uri="{BB962C8B-B14F-4D97-AF65-F5344CB8AC3E}">
        <p14:creationId xmlns:p14="http://schemas.microsoft.com/office/powerpoint/2010/main" val="502232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WHAT MAKES FOR AN AGE-FRIENDLY CITY?</a:t>
            </a:r>
            <a:br>
              <a:rPr lang="en-GB" sz="3200" b="1" dirty="0" smtClean="0">
                <a:solidFill>
                  <a:srgbClr val="7030A0"/>
                </a:solidFill>
              </a:rPr>
            </a:br>
            <a:r>
              <a:rPr lang="en-GB" sz="3200" b="1" dirty="0" smtClean="0">
                <a:solidFill>
                  <a:srgbClr val="7030A0"/>
                </a:solidFill>
              </a:rPr>
              <a:t>WHO GUIDE (2007)</a:t>
            </a:r>
            <a:endParaRPr lang="en-GB" sz="3200" b="1" dirty="0">
              <a:solidFill>
                <a:srgbClr val="7030A0"/>
              </a:solidFill>
            </a:endParaRPr>
          </a:p>
        </p:txBody>
      </p:sp>
      <p:sp>
        <p:nvSpPr>
          <p:cNvPr id="3" name="Content Placeholder 2"/>
          <p:cNvSpPr>
            <a:spLocks noGrp="1"/>
          </p:cNvSpPr>
          <p:nvPr>
            <p:ph idx="1"/>
          </p:nvPr>
        </p:nvSpPr>
        <p:spPr/>
        <p:txBody>
          <a:bodyPr>
            <a:normAutofit/>
          </a:bodyPr>
          <a:lstStyle/>
          <a:p>
            <a:r>
              <a:rPr lang="en-GB" b="1" dirty="0" smtClean="0"/>
              <a:t>Outdoor spaces and buildings (e.g. public toilets, well-maintained pavements)</a:t>
            </a:r>
          </a:p>
          <a:p>
            <a:r>
              <a:rPr lang="en-GB" dirty="0" smtClean="0"/>
              <a:t>Transportation (reliable, frequent)</a:t>
            </a:r>
          </a:p>
          <a:p>
            <a:r>
              <a:rPr lang="en-GB" b="1" dirty="0" smtClean="0"/>
              <a:t>Housing (affordable, support to ‘age in place’)</a:t>
            </a:r>
          </a:p>
          <a:p>
            <a:r>
              <a:rPr lang="en-GB" dirty="0" smtClean="0"/>
              <a:t>Social Participation (outreach for those isolated)</a:t>
            </a:r>
          </a:p>
          <a:p>
            <a:r>
              <a:rPr lang="en-GB" b="1" dirty="0"/>
              <a:t>Respect and social inclusion (anti-discrimination)</a:t>
            </a:r>
          </a:p>
          <a:p>
            <a:endParaRPr lang="en-GB" b="1" dirty="0" smtClean="0"/>
          </a:p>
          <a:p>
            <a:endParaRPr lang="en-GB" b="1" dirty="0" smtClean="0">
              <a:solidFill>
                <a:srgbClr val="FFFF00"/>
              </a:solidFill>
            </a:endParaRPr>
          </a:p>
          <a:p>
            <a:endParaRPr lang="en-GB" b="1" dirty="0" smtClean="0">
              <a:solidFill>
                <a:schemeClr val="accent6"/>
              </a:solidFill>
            </a:endParaRPr>
          </a:p>
          <a:p>
            <a:endParaRPr lang="en-GB" b="1" dirty="0">
              <a:solidFill>
                <a:schemeClr val="accent3"/>
              </a:solidFill>
            </a:endParaRPr>
          </a:p>
        </p:txBody>
      </p:sp>
    </p:spTree>
    <p:extLst>
      <p:ext uri="{BB962C8B-B14F-4D97-AF65-F5344CB8AC3E}">
        <p14:creationId xmlns:p14="http://schemas.microsoft.com/office/powerpoint/2010/main" val="3409632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7030A0"/>
                </a:solidFill>
              </a:rPr>
              <a:t>WHAT MAKES FOR AN AGE-FRIENDLY CITY?</a:t>
            </a:r>
            <a:br>
              <a:rPr lang="en-GB" sz="3200" b="1" dirty="0">
                <a:solidFill>
                  <a:srgbClr val="7030A0"/>
                </a:solidFill>
              </a:rPr>
            </a:br>
            <a:r>
              <a:rPr lang="en-GB" sz="3200" b="1" dirty="0">
                <a:solidFill>
                  <a:srgbClr val="7030A0"/>
                </a:solidFill>
              </a:rPr>
              <a:t>WHO GUIDE (2007)</a:t>
            </a:r>
            <a:endParaRPr lang="en-GB" sz="3200" dirty="0"/>
          </a:p>
        </p:txBody>
      </p:sp>
      <p:sp>
        <p:nvSpPr>
          <p:cNvPr id="3" name="Content Placeholder 2"/>
          <p:cNvSpPr>
            <a:spLocks noGrp="1"/>
          </p:cNvSpPr>
          <p:nvPr>
            <p:ph idx="1"/>
          </p:nvPr>
        </p:nvSpPr>
        <p:spPr/>
        <p:txBody>
          <a:bodyPr>
            <a:normAutofit/>
          </a:bodyPr>
          <a:lstStyle/>
          <a:p>
            <a:r>
              <a:rPr lang="en-GB" b="1" dirty="0" smtClean="0"/>
              <a:t>Civic </a:t>
            </a:r>
            <a:r>
              <a:rPr lang="en-GB" b="1" dirty="0"/>
              <a:t>participation and employment (good quality employment, volunteering)</a:t>
            </a:r>
          </a:p>
          <a:p>
            <a:r>
              <a:rPr lang="en-GB" dirty="0"/>
              <a:t>Communication and information (good access to information about services &amp; activities)</a:t>
            </a:r>
          </a:p>
          <a:p>
            <a:r>
              <a:rPr lang="en-GB" b="1" dirty="0"/>
              <a:t>Community support and health services (good range of services, community emergency plans in place).</a:t>
            </a:r>
          </a:p>
          <a:p>
            <a:pPr marL="0" indent="0">
              <a:buNone/>
            </a:pPr>
            <a:endParaRPr lang="en-GB" b="1" dirty="0"/>
          </a:p>
          <a:p>
            <a:endParaRPr lang="en-GB" b="1" dirty="0">
              <a:solidFill>
                <a:schemeClr val="accent5">
                  <a:lumMod val="60000"/>
                  <a:lumOff val="40000"/>
                </a:schemeClr>
              </a:solidFill>
            </a:endParaRPr>
          </a:p>
          <a:p>
            <a:pPr marL="0" indent="0">
              <a:buNone/>
            </a:pPr>
            <a:endParaRPr lang="en-GB" dirty="0"/>
          </a:p>
        </p:txBody>
      </p:sp>
    </p:spTree>
    <p:extLst>
      <p:ext uri="{BB962C8B-B14F-4D97-AF65-F5344CB8AC3E}">
        <p14:creationId xmlns:p14="http://schemas.microsoft.com/office/powerpoint/2010/main" val="3425187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BACKGROUND TO AFCs</a:t>
            </a:r>
            <a:endParaRPr lang="en-GB" sz="3200" b="1" dirty="0">
              <a:solidFill>
                <a:srgbClr val="7030A0"/>
              </a:solidFill>
            </a:endParaRPr>
          </a:p>
        </p:txBody>
      </p:sp>
      <p:sp>
        <p:nvSpPr>
          <p:cNvPr id="3" name="Content Placeholder 2"/>
          <p:cNvSpPr>
            <a:spLocks noGrp="1"/>
          </p:cNvSpPr>
          <p:nvPr>
            <p:ph idx="1"/>
          </p:nvPr>
        </p:nvSpPr>
        <p:spPr/>
        <p:txBody>
          <a:bodyPr>
            <a:normAutofit fontScale="85000" lnSpcReduction="10000"/>
          </a:bodyPr>
          <a:lstStyle/>
          <a:p>
            <a:pPr>
              <a:buFontTx/>
              <a:buNone/>
            </a:pPr>
            <a:r>
              <a:rPr lang="en-GB" altLang="en-US" dirty="0"/>
              <a:t>2006 ‘</a:t>
            </a:r>
            <a:r>
              <a:rPr lang="en-GB" altLang="en-US" b="1" dirty="0"/>
              <a:t>Global Age-friendly cities project</a:t>
            </a:r>
            <a:r>
              <a:rPr lang="en-GB" altLang="en-US" dirty="0"/>
              <a:t>’ – to identify </a:t>
            </a:r>
            <a:r>
              <a:rPr lang="en-GB" altLang="en-US" dirty="0" smtClean="0"/>
              <a:t>factors which </a:t>
            </a:r>
            <a:r>
              <a:rPr lang="en-GB" altLang="en-US" dirty="0"/>
              <a:t>make urban environments ‘age-friendly’.</a:t>
            </a:r>
          </a:p>
          <a:p>
            <a:pPr>
              <a:buFontTx/>
              <a:buNone/>
            </a:pPr>
            <a:r>
              <a:rPr lang="en-GB" altLang="en-US" dirty="0"/>
              <a:t>2010 </a:t>
            </a:r>
            <a:r>
              <a:rPr lang="en-GB" altLang="en-US" b="1" dirty="0"/>
              <a:t>Launch of Global Network of Age-Friendly </a:t>
            </a:r>
            <a:r>
              <a:rPr lang="en-GB" altLang="en-US" b="1" dirty="0" smtClean="0"/>
              <a:t>Cities </a:t>
            </a:r>
          </a:p>
          <a:p>
            <a:pPr>
              <a:buFontTx/>
              <a:buNone/>
            </a:pPr>
            <a:r>
              <a:rPr lang="en-GB" altLang="en-US" b="1" dirty="0"/>
              <a:t> </a:t>
            </a:r>
            <a:r>
              <a:rPr lang="en-GB" altLang="en-US" b="1" dirty="0" smtClean="0"/>
              <a:t>          </a:t>
            </a:r>
            <a:r>
              <a:rPr lang="en-GB" altLang="en-US" dirty="0" smtClean="0"/>
              <a:t>(320 cities &amp; communities across 80</a:t>
            </a:r>
          </a:p>
          <a:p>
            <a:pPr>
              <a:buFontTx/>
              <a:buNone/>
            </a:pPr>
            <a:r>
              <a:rPr lang="en-GB" altLang="en-US" dirty="0"/>
              <a:t> </a:t>
            </a:r>
            <a:r>
              <a:rPr lang="en-GB" altLang="en-US" dirty="0" smtClean="0"/>
              <a:t>           countries – 2017 figures).</a:t>
            </a:r>
            <a:endParaRPr lang="en-GB" altLang="en-US" dirty="0"/>
          </a:p>
          <a:p>
            <a:pPr>
              <a:buFontTx/>
              <a:buNone/>
            </a:pPr>
            <a:r>
              <a:rPr lang="en-GB" altLang="en-US" dirty="0"/>
              <a:t>2011 </a:t>
            </a:r>
            <a:r>
              <a:rPr lang="en-GB" altLang="en-US" b="1" dirty="0"/>
              <a:t>1</a:t>
            </a:r>
            <a:r>
              <a:rPr lang="en-GB" altLang="en-US" b="1" baseline="30000" dirty="0"/>
              <a:t>st</a:t>
            </a:r>
            <a:r>
              <a:rPr lang="en-GB" altLang="en-US" b="1" dirty="0"/>
              <a:t> International Conference on Age-Friendly Cities </a:t>
            </a:r>
            <a:r>
              <a:rPr lang="en-GB" altLang="en-US" b="1" dirty="0" smtClean="0"/>
              <a:t>   </a:t>
            </a:r>
          </a:p>
          <a:p>
            <a:pPr>
              <a:buFontTx/>
              <a:buNone/>
            </a:pPr>
            <a:r>
              <a:rPr lang="en-GB" altLang="en-US" b="1" dirty="0"/>
              <a:t> </a:t>
            </a:r>
            <a:r>
              <a:rPr lang="en-GB" altLang="en-US" b="1" dirty="0" smtClean="0"/>
              <a:t>          </a:t>
            </a:r>
            <a:r>
              <a:rPr lang="en-GB" altLang="en-US" dirty="0" smtClean="0"/>
              <a:t>(</a:t>
            </a:r>
            <a:r>
              <a:rPr lang="en-GB" altLang="en-US" dirty="0"/>
              <a:t>Dublin)</a:t>
            </a:r>
          </a:p>
          <a:p>
            <a:pPr>
              <a:buFontTx/>
              <a:buNone/>
            </a:pPr>
            <a:r>
              <a:rPr lang="en-GB" altLang="en-US" dirty="0" smtClean="0"/>
              <a:t>2013 </a:t>
            </a:r>
            <a:r>
              <a:rPr lang="en-GB" altLang="en-US" b="1" dirty="0"/>
              <a:t>2</a:t>
            </a:r>
            <a:r>
              <a:rPr lang="en-GB" altLang="en-US" b="1" baseline="30000" dirty="0"/>
              <a:t>nd</a:t>
            </a:r>
            <a:r>
              <a:rPr lang="en-GB" altLang="en-US" b="1" dirty="0"/>
              <a:t> International Conference on AFCs </a:t>
            </a:r>
            <a:r>
              <a:rPr lang="en-GB" altLang="en-US" dirty="0"/>
              <a:t>(Ottawa</a:t>
            </a:r>
            <a:r>
              <a:rPr lang="en-GB" altLang="en-US" dirty="0" smtClean="0"/>
              <a:t>)</a:t>
            </a:r>
          </a:p>
          <a:p>
            <a:pPr marL="0" indent="0">
              <a:buNone/>
            </a:pPr>
            <a:r>
              <a:rPr lang="en-GB" dirty="0" smtClean="0"/>
              <a:t>2016 </a:t>
            </a:r>
            <a:r>
              <a:rPr lang="en-GB" b="1" dirty="0" smtClean="0"/>
              <a:t>International Federation on Ageing</a:t>
            </a:r>
            <a:r>
              <a:rPr lang="en-GB" dirty="0" smtClean="0"/>
              <a:t>, Global </a:t>
            </a:r>
          </a:p>
          <a:p>
            <a:pPr marL="0" indent="0">
              <a:buNone/>
            </a:pPr>
            <a:r>
              <a:rPr lang="en-GB" dirty="0" smtClean="0"/>
              <a:t>           Conference on Ageing, Brisbane.</a:t>
            </a:r>
            <a:endParaRPr lang="en-GB" dirty="0"/>
          </a:p>
        </p:txBody>
      </p:sp>
    </p:spTree>
    <p:extLst>
      <p:ext uri="{BB962C8B-B14F-4D97-AF65-F5344CB8AC3E}">
        <p14:creationId xmlns:p14="http://schemas.microsoft.com/office/powerpoint/2010/main" val="3167186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INFLUENCES ON AGE-FRIENDLY MODEL</a:t>
            </a:r>
            <a:endParaRPr lang="en-GB" sz="3200" b="1" dirty="0">
              <a:solidFill>
                <a:srgbClr val="7030A0"/>
              </a:solidFill>
            </a:endParaRPr>
          </a:p>
        </p:txBody>
      </p:sp>
      <p:sp>
        <p:nvSpPr>
          <p:cNvPr id="3" name="Content Placeholder 2"/>
          <p:cNvSpPr>
            <a:spLocks noGrp="1"/>
          </p:cNvSpPr>
          <p:nvPr>
            <p:ph idx="1"/>
          </p:nvPr>
        </p:nvSpPr>
        <p:spPr/>
        <p:txBody>
          <a:bodyPr>
            <a:normAutofit/>
          </a:bodyPr>
          <a:lstStyle/>
          <a:p>
            <a:r>
              <a:rPr lang="en-GB" dirty="0" smtClean="0"/>
              <a:t>Age-friendly approach emerged from public health context – linked with promotion of ‘</a:t>
            </a:r>
            <a:r>
              <a:rPr lang="en-GB" b="1" dirty="0" smtClean="0"/>
              <a:t>active ageing</a:t>
            </a:r>
            <a:r>
              <a:rPr lang="en-GB" dirty="0" smtClean="0"/>
              <a:t>’ (WHO, 2002)</a:t>
            </a:r>
          </a:p>
          <a:p>
            <a:r>
              <a:rPr lang="en-GB" dirty="0" smtClean="0"/>
              <a:t>Supported also by research in </a:t>
            </a:r>
            <a:r>
              <a:rPr lang="en-GB" b="1" dirty="0" smtClean="0"/>
              <a:t>environmental gerontology </a:t>
            </a:r>
            <a:r>
              <a:rPr lang="en-GB" dirty="0" smtClean="0"/>
              <a:t>– importance of </a:t>
            </a:r>
            <a:r>
              <a:rPr lang="en-GB" i="1" dirty="0" smtClean="0"/>
              <a:t>home</a:t>
            </a:r>
            <a:r>
              <a:rPr lang="en-GB" dirty="0" smtClean="0"/>
              <a:t> and </a:t>
            </a:r>
            <a:r>
              <a:rPr lang="en-GB" i="1" dirty="0" smtClean="0"/>
              <a:t>neighbourhood </a:t>
            </a:r>
            <a:r>
              <a:rPr lang="en-GB" dirty="0" smtClean="0"/>
              <a:t>for identity (Rowles &amp; </a:t>
            </a:r>
            <a:r>
              <a:rPr lang="en-GB" dirty="0" err="1" smtClean="0"/>
              <a:t>Chaudhury</a:t>
            </a:r>
            <a:r>
              <a:rPr lang="en-GB" dirty="0" smtClean="0"/>
              <a:t>, 2005)</a:t>
            </a:r>
          </a:p>
        </p:txBody>
      </p:sp>
    </p:spTree>
    <p:extLst>
      <p:ext uri="{BB962C8B-B14F-4D97-AF65-F5344CB8AC3E}">
        <p14:creationId xmlns:p14="http://schemas.microsoft.com/office/powerpoint/2010/main" val="3412647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7030A0"/>
                </a:solidFill>
              </a:rPr>
              <a:t>INFLUENCES ON AGE-FRIENDLY MODEL</a:t>
            </a:r>
            <a:endParaRPr lang="en-GB" sz="3200" dirty="0"/>
          </a:p>
        </p:txBody>
      </p:sp>
      <p:sp>
        <p:nvSpPr>
          <p:cNvPr id="3" name="Content Placeholder 2"/>
          <p:cNvSpPr>
            <a:spLocks noGrp="1"/>
          </p:cNvSpPr>
          <p:nvPr>
            <p:ph idx="1"/>
          </p:nvPr>
        </p:nvSpPr>
        <p:spPr>
          <a:xfrm>
            <a:off x="395536" y="1556792"/>
            <a:ext cx="8229600" cy="4525963"/>
          </a:xfrm>
        </p:spPr>
        <p:txBody>
          <a:bodyPr>
            <a:normAutofit fontScale="92500" lnSpcReduction="10000"/>
          </a:bodyPr>
          <a:lstStyle/>
          <a:p>
            <a:pPr>
              <a:lnSpc>
                <a:spcPct val="80000"/>
              </a:lnSpc>
              <a:buClr>
                <a:srgbClr val="4597A0"/>
              </a:buClr>
              <a:defRPr/>
            </a:pPr>
            <a:endParaRPr lang="en-GB" b="1" dirty="0"/>
          </a:p>
          <a:p>
            <a:pPr>
              <a:lnSpc>
                <a:spcPct val="80000"/>
              </a:lnSpc>
              <a:buClr>
                <a:srgbClr val="4597A0"/>
              </a:buClr>
              <a:defRPr/>
            </a:pPr>
            <a:r>
              <a:rPr lang="en-GB" b="1" dirty="0" smtClean="0"/>
              <a:t>80</a:t>
            </a:r>
            <a:r>
              <a:rPr lang="en-GB" b="1" dirty="0"/>
              <a:t>% of the time of people aged over 70 is spent at </a:t>
            </a:r>
            <a:r>
              <a:rPr lang="en-GB" b="1" dirty="0" smtClean="0"/>
              <a:t>home and immediate surroundings</a:t>
            </a:r>
            <a:r>
              <a:rPr lang="en-GB" dirty="0" smtClean="0"/>
              <a:t>, </a:t>
            </a:r>
            <a:r>
              <a:rPr lang="en-GB" dirty="0"/>
              <a:t>hence the importance of a high quality physical environment (Wahl et al., 2012</a:t>
            </a:r>
            <a:r>
              <a:rPr lang="en-GB" dirty="0" smtClean="0"/>
              <a:t>).</a:t>
            </a:r>
          </a:p>
          <a:p>
            <a:pPr>
              <a:lnSpc>
                <a:spcPct val="80000"/>
              </a:lnSpc>
              <a:buClr>
                <a:srgbClr val="4597A0"/>
              </a:buClr>
              <a:defRPr/>
            </a:pPr>
            <a:endParaRPr lang="en-GB" dirty="0"/>
          </a:p>
          <a:p>
            <a:r>
              <a:rPr lang="en-GB" dirty="0"/>
              <a:t>Emphasis on ‘</a:t>
            </a:r>
            <a:r>
              <a:rPr lang="en-GB" b="1" dirty="0"/>
              <a:t>ageing in place</a:t>
            </a:r>
            <a:r>
              <a:rPr lang="en-GB" dirty="0"/>
              <a:t>’ in health &amp; social care policy (Wiles et al., 2012</a:t>
            </a:r>
            <a:r>
              <a:rPr lang="en-GB" dirty="0" smtClean="0"/>
              <a:t>) although some concern that the </a:t>
            </a:r>
            <a:r>
              <a:rPr lang="en-GB" b="1" dirty="0" smtClean="0"/>
              <a:t>places in which ageing </a:t>
            </a:r>
            <a:r>
              <a:rPr lang="en-GB" dirty="0" smtClean="0"/>
              <a:t>took place were not fit for purpose (Scharf et al., 2002; </a:t>
            </a:r>
            <a:r>
              <a:rPr lang="en-GB" dirty="0" err="1" smtClean="0"/>
              <a:t>Golant</a:t>
            </a:r>
            <a:r>
              <a:rPr lang="en-GB" dirty="0" smtClean="0"/>
              <a:t>, 2014)</a:t>
            </a:r>
            <a:endParaRPr lang="en-GB" b="1" dirty="0"/>
          </a:p>
          <a:p>
            <a:endParaRPr lang="en-GB" dirty="0" smtClean="0"/>
          </a:p>
          <a:p>
            <a:endParaRPr lang="en-GB" dirty="0"/>
          </a:p>
          <a:p>
            <a:endParaRPr lang="en-GB" dirty="0"/>
          </a:p>
        </p:txBody>
      </p:sp>
    </p:spTree>
    <p:extLst>
      <p:ext uri="{BB962C8B-B14F-4D97-AF65-F5344CB8AC3E}">
        <p14:creationId xmlns:p14="http://schemas.microsoft.com/office/powerpoint/2010/main" val="597535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3379</TotalTime>
  <Words>2234</Words>
  <Application>Microsoft Office PowerPoint</Application>
  <PresentationFormat>On-screen Show (4:3)</PresentationFormat>
  <Paragraphs>328</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RESEARCHING AGE-FRIENDLY CITIES: AN OVERVIEW OF CURRENT RESEARCH ISSUES AND PRIORITIES CHRIS PHILLIPSON</vt:lpstr>
      <vt:lpstr>AREAS FOR DISCUSSION</vt:lpstr>
      <vt:lpstr>Background to AFCs</vt:lpstr>
      <vt:lpstr>PowerPoint Presentation</vt:lpstr>
      <vt:lpstr>WHAT MAKES FOR AN AGE-FRIENDLY CITY? WHO GUIDE (2007)</vt:lpstr>
      <vt:lpstr>WHAT MAKES FOR AN AGE-FRIENDLY CITY? WHO GUIDE (2007)</vt:lpstr>
      <vt:lpstr>BACKGROUND TO AFCs</vt:lpstr>
      <vt:lpstr>INFLUENCES ON AGE-FRIENDLY MODEL</vt:lpstr>
      <vt:lpstr>INFLUENCES ON AGE-FRIENDLY MODEL</vt:lpstr>
      <vt:lpstr>WHY THE DEBATE ON AGE-FRIENDLY CITIES?</vt:lpstr>
      <vt:lpstr>PowerPoint Presentation</vt:lpstr>
      <vt:lpstr>Why the Debate on Age-friendly Cities?  Public Policy Issues</vt:lpstr>
      <vt:lpstr>AFCs as a response to experience of urban life</vt:lpstr>
      <vt:lpstr>Age-friendly cities &amp; the political economy of urban change</vt:lpstr>
      <vt:lpstr>Research questions</vt:lpstr>
      <vt:lpstr>Examples</vt:lpstr>
      <vt:lpstr>Problems facing global age-friendly cities</vt:lpstr>
      <vt:lpstr>Development of AFCs coincided with….</vt:lpstr>
      <vt:lpstr>Developing AFC policies for unequal cities</vt:lpstr>
      <vt:lpstr>PowerPoint Presentation</vt:lpstr>
      <vt:lpstr>PowerPoint Presentation</vt:lpstr>
      <vt:lpstr>Focus on housing </vt:lpstr>
      <vt:lpstr>Housing &amp; neighbourhood networks</vt:lpstr>
      <vt:lpstr>Table 1: Friendships in the neighbourhood: by selected age groups and sex, 2009-2010 (UKHLS): Strongly agree etc. that friendships in neighbourhood are important to me.</vt:lpstr>
      <vt:lpstr>Table 2: Belonging to the neighbourhood: selected age groups and sex, 2009-10 (%) UKHLS (Strongly agree I feel I belong to this neighbourhood)</vt:lpstr>
      <vt:lpstr>Table 3: Attitudes towards the neighbourhood: proportion of older people agreeing or disagreeing with statements relating to neighbourhood (N=600) (%)‏</vt:lpstr>
      <vt:lpstr>Ageing in community: strategies for co-operation and solidarity</vt:lpstr>
      <vt:lpstr>URBAN DEVELOPMENT AND PROMOTING AGE-FRIENDLY CITIES</vt:lpstr>
      <vt:lpstr>DEVELOPING A RADICAL PUBLIC POLICY AGENDA</vt:lpstr>
      <vt:lpstr>What are the key research challenges for AFCs to address?</vt:lpstr>
      <vt:lpstr>What are the Key Policy Questions  for AFCs to Address?</vt:lpstr>
      <vt:lpstr> What are the Key Policy Questions  for AFCs to Address? </vt:lpstr>
      <vt:lpstr>Age-friendly movement needs to tackle the ‘big’ issues</vt:lpstr>
      <vt:lpstr>SELECTED 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Chris</cp:lastModifiedBy>
  <cp:revision>188</cp:revision>
  <cp:lastPrinted>2017-01-13T15:44:18Z</cp:lastPrinted>
  <dcterms:created xsi:type="dcterms:W3CDTF">2013-05-19T08:56:16Z</dcterms:created>
  <dcterms:modified xsi:type="dcterms:W3CDTF">2017-01-15T17:26:32Z</dcterms:modified>
</cp:coreProperties>
</file>