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4" r:id="rId2"/>
    <p:sldId id="257" r:id="rId3"/>
    <p:sldId id="258" r:id="rId4"/>
    <p:sldId id="259" r:id="rId5"/>
    <p:sldId id="261" r:id="rId6"/>
    <p:sldId id="263" r:id="rId7"/>
    <p:sldId id="268" r:id="rId8"/>
    <p:sldId id="262" r:id="rId9"/>
    <p:sldId id="267" r:id="rId10"/>
    <p:sldId id="277" r:id="rId11"/>
    <p:sldId id="278" r:id="rId12"/>
    <p:sldId id="279" r:id="rId13"/>
    <p:sldId id="287" r:id="rId14"/>
    <p:sldId id="284" r:id="rId15"/>
    <p:sldId id="285" r:id="rId16"/>
    <p:sldId id="288" r:id="rId17"/>
    <p:sldId id="270" r:id="rId18"/>
    <p:sldId id="281" r:id="rId19"/>
    <p:sldId id="289" r:id="rId20"/>
    <p:sldId id="290" r:id="rId21"/>
    <p:sldId id="292" r:id="rId22"/>
    <p:sldId id="293" r:id="rId23"/>
    <p:sldId id="296" r:id="rId24"/>
    <p:sldId id="294" r:id="rId25"/>
    <p:sldId id="29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2BEFCF-E28A-4183-9D5B-813ABC5F75F3}">
          <p14:sldIdLst>
            <p14:sldId id="274"/>
            <p14:sldId id="257"/>
            <p14:sldId id="258"/>
            <p14:sldId id="259"/>
            <p14:sldId id="261"/>
            <p14:sldId id="263"/>
            <p14:sldId id="268"/>
            <p14:sldId id="262"/>
            <p14:sldId id="267"/>
            <p14:sldId id="277"/>
            <p14:sldId id="278"/>
            <p14:sldId id="279"/>
            <p14:sldId id="287"/>
            <p14:sldId id="284"/>
            <p14:sldId id="285"/>
            <p14:sldId id="288"/>
            <p14:sldId id="270"/>
            <p14:sldId id="281"/>
            <p14:sldId id="289"/>
            <p14:sldId id="290"/>
            <p14:sldId id="292"/>
            <p14:sldId id="293"/>
            <p14:sldId id="296"/>
            <p14:sldId id="294"/>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344" autoAdjust="0"/>
  </p:normalViewPr>
  <p:slideViewPr>
    <p:cSldViewPr>
      <p:cViewPr>
        <p:scale>
          <a:sx n="50" d="100"/>
          <a:sy n="50" d="100"/>
        </p:scale>
        <p:origin x="-2584" y="-6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8DDFE-33AD-4FD0-9C79-581F5842C758}" type="datetimeFigureOut">
              <a:rPr lang="en-GB" smtClean="0"/>
              <a:t>28/09/17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2E604-BBF4-46F4-BB4E-F95EFE6B59EE}" type="slidenum">
              <a:rPr lang="en-GB" smtClean="0"/>
              <a:t>‹#›</a:t>
            </a:fld>
            <a:endParaRPr lang="en-GB"/>
          </a:p>
        </p:txBody>
      </p:sp>
    </p:spTree>
    <p:extLst>
      <p:ext uri="{BB962C8B-B14F-4D97-AF65-F5344CB8AC3E}">
        <p14:creationId xmlns:p14="http://schemas.microsoft.com/office/powerpoint/2010/main" val="409493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02E604-BBF4-46F4-BB4E-F95EFE6B59EE}" type="slidenum">
              <a:rPr lang="en-GB" smtClean="0"/>
              <a:t>2</a:t>
            </a:fld>
            <a:endParaRPr lang="en-GB"/>
          </a:p>
        </p:txBody>
      </p:sp>
    </p:spTree>
    <p:extLst>
      <p:ext uri="{BB962C8B-B14F-4D97-AF65-F5344CB8AC3E}">
        <p14:creationId xmlns:p14="http://schemas.microsoft.com/office/powerpoint/2010/main" val="101805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Mrs Robinson</a:t>
            </a:r>
            <a:r>
              <a:rPr lang="en-GB" baseline="0" dirty="0" smtClean="0"/>
              <a:t> (Anne Bancroft) Benjamin Braddock (Dustin Hoffman)</a:t>
            </a:r>
            <a:endParaRPr lang="en-GB" dirty="0"/>
          </a:p>
        </p:txBody>
      </p:sp>
      <p:sp>
        <p:nvSpPr>
          <p:cNvPr id="4" name="Slide Number Placeholder 3"/>
          <p:cNvSpPr>
            <a:spLocks noGrp="1"/>
          </p:cNvSpPr>
          <p:nvPr>
            <p:ph type="sldNum" sz="quarter" idx="10"/>
          </p:nvPr>
        </p:nvSpPr>
        <p:spPr/>
        <p:txBody>
          <a:bodyPr/>
          <a:lstStyle/>
          <a:p>
            <a:fld id="{4402E604-BBF4-46F4-BB4E-F95EFE6B59EE}" type="slidenum">
              <a:rPr lang="en-GB" smtClean="0"/>
              <a:t>3</a:t>
            </a:fld>
            <a:endParaRPr lang="en-GB"/>
          </a:p>
        </p:txBody>
      </p:sp>
    </p:spTree>
    <p:extLst>
      <p:ext uri="{BB962C8B-B14F-4D97-AF65-F5344CB8AC3E}">
        <p14:creationId xmlns:p14="http://schemas.microsoft.com/office/powerpoint/2010/main" val="290849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80-90 </a:t>
            </a:r>
            <a:r>
              <a:rPr lang="en-GB" dirty="0" err="1" smtClean="0"/>
              <a:t>gp</a:t>
            </a:r>
            <a:r>
              <a:rPr lang="en-GB" dirty="0" smtClean="0"/>
              <a:t> 4?</a:t>
            </a:r>
          </a:p>
          <a:p>
            <a:r>
              <a:rPr lang="en-GB" dirty="0" smtClean="0"/>
              <a:t>50-60 </a:t>
            </a:r>
            <a:r>
              <a:rPr lang="en-GB" dirty="0" err="1" smtClean="0"/>
              <a:t>gp</a:t>
            </a:r>
            <a:r>
              <a:rPr lang="en-GB" dirty="0" smtClean="0"/>
              <a:t> 1 ?</a:t>
            </a:r>
          </a:p>
          <a:p>
            <a:r>
              <a:rPr lang="en-GB" dirty="0" smtClean="0"/>
              <a:t>60-70 </a:t>
            </a:r>
            <a:r>
              <a:rPr lang="en-GB" dirty="0" err="1" smtClean="0"/>
              <a:t>gp</a:t>
            </a:r>
            <a:r>
              <a:rPr lang="en-GB" dirty="0" smtClean="0"/>
              <a:t> 2?</a:t>
            </a:r>
          </a:p>
          <a:p>
            <a:r>
              <a:rPr lang="en-GB" dirty="0" smtClean="0"/>
              <a:t>70-80 </a:t>
            </a:r>
            <a:r>
              <a:rPr lang="en-GB" dirty="0" err="1" smtClean="0"/>
              <a:t>gp</a:t>
            </a:r>
            <a:r>
              <a:rPr lang="en-GB" dirty="0" smtClean="0"/>
              <a:t> 3?</a:t>
            </a:r>
            <a:endParaRPr lang="en-GB" dirty="0"/>
          </a:p>
        </p:txBody>
      </p:sp>
      <p:sp>
        <p:nvSpPr>
          <p:cNvPr id="4" name="Slide Number Placeholder 3"/>
          <p:cNvSpPr>
            <a:spLocks noGrp="1"/>
          </p:cNvSpPr>
          <p:nvPr>
            <p:ph type="sldNum" sz="quarter" idx="10"/>
          </p:nvPr>
        </p:nvSpPr>
        <p:spPr/>
        <p:txBody>
          <a:bodyPr/>
          <a:lstStyle/>
          <a:p>
            <a:fld id="{4402E604-BBF4-46F4-BB4E-F95EFE6B59EE}" type="slidenum">
              <a:rPr lang="en-GB" smtClean="0"/>
              <a:t>11</a:t>
            </a:fld>
            <a:endParaRPr lang="en-GB"/>
          </a:p>
        </p:txBody>
      </p:sp>
    </p:spTree>
    <p:extLst>
      <p:ext uri="{BB962C8B-B14F-4D97-AF65-F5344CB8AC3E}">
        <p14:creationId xmlns:p14="http://schemas.microsoft.com/office/powerpoint/2010/main" val="183719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F27E744-5E43-4A27-A1AE-D4214D92728C}" type="datetimeFigureOut">
              <a:rPr lang="en-GB" smtClean="0"/>
              <a:t>28/09/17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D02EEE-836D-4732-99A2-0870F0DF98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7D02EEE-836D-4732-99A2-0870F0DF98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7D02EEE-836D-4732-99A2-0870F0DF981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7D02EEE-836D-4732-99A2-0870F0DF9816}"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7D02EEE-836D-4732-99A2-0870F0DF981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7D02EEE-836D-4732-99A2-0870F0DF9816}"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17D02EEE-836D-4732-99A2-0870F0DF98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17D02EEE-836D-4732-99A2-0870F0DF9816}"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27E744-5E43-4A27-A1AE-D4214D92728C}" type="datetimeFigureOut">
              <a:rPr lang="en-GB" smtClean="0"/>
              <a:t>28/09/17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7D02EEE-836D-4732-99A2-0870F0DF98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F27E744-5E43-4A27-A1AE-D4214D92728C}" type="datetimeFigureOut">
              <a:rPr lang="en-GB" smtClean="0"/>
              <a:t>28/09/17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7D02EEE-836D-4732-99A2-0870F0DF98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F27E744-5E43-4A27-A1AE-D4214D92728C}" type="datetimeFigureOut">
              <a:rPr lang="en-GB" smtClean="0"/>
              <a:t>28/09/17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D02EEE-836D-4732-99A2-0870F0DF981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F27E744-5E43-4A27-A1AE-D4214D92728C}" type="datetimeFigureOut">
              <a:rPr lang="en-GB" smtClean="0"/>
              <a:t>28/09/17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D02EEE-836D-4732-99A2-0870F0DF981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f8X3ZfXxwQ" TargetMode="External"/><Relationship Id="rId3" Type="http://schemas.openxmlformats.org/officeDocument/2006/relationships/hyperlink" Target="https://www.youtube.com/watch?feature=youtu.be&amp;v=PWIcttU5BWE&amp;app=deskto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oleObject" Target="../embeddings/oleObject2.bin"/><Relationship Id="rId5" Type="http://schemas.openxmlformats.org/officeDocument/2006/relationships/image" Target="../media/image2.wmf"/><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d.ac.uk/hhs/research/template-analys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2907754"/>
          </a:xfrm>
        </p:spPr>
        <p:txBody>
          <a:bodyPr>
            <a:noAutofit/>
          </a:bodyPr>
          <a:lstStyle/>
          <a:p>
            <a:r>
              <a:rPr lang="en-GB" sz="2800" dirty="0" smtClean="0"/>
              <a:t> </a:t>
            </a:r>
            <a:r>
              <a:rPr lang="en-GB" sz="2800" dirty="0"/>
              <a:t>W</a:t>
            </a:r>
            <a:r>
              <a:rPr lang="en-GB" sz="2800" dirty="0" smtClean="0"/>
              <a:t>hat </a:t>
            </a:r>
            <a:r>
              <a:rPr lang="en-GB" sz="2800" dirty="0"/>
              <a:t>D</a:t>
            </a:r>
            <a:r>
              <a:rPr lang="en-GB" sz="2800" dirty="0" smtClean="0"/>
              <a:t>o </a:t>
            </a:r>
            <a:r>
              <a:rPr lang="en-GB" sz="2800" dirty="0"/>
              <a:t>O</a:t>
            </a:r>
            <a:r>
              <a:rPr lang="en-GB" sz="2800" dirty="0" smtClean="0"/>
              <a:t>lder </a:t>
            </a:r>
            <a:r>
              <a:rPr lang="en-GB" sz="2800" dirty="0"/>
              <a:t>M</a:t>
            </a:r>
            <a:r>
              <a:rPr lang="en-GB" sz="2800" dirty="0" smtClean="0"/>
              <a:t>en </a:t>
            </a:r>
            <a:r>
              <a:rPr lang="en-GB" sz="2800" dirty="0"/>
              <a:t>and W</a:t>
            </a:r>
            <a:r>
              <a:rPr lang="en-GB" sz="2800" dirty="0" smtClean="0"/>
              <a:t>omen </a:t>
            </a:r>
            <a:r>
              <a:rPr lang="en-GB" sz="2800" dirty="0"/>
              <a:t>S</a:t>
            </a:r>
            <a:r>
              <a:rPr lang="en-GB" sz="2800" dirty="0" smtClean="0"/>
              <a:t>ay </a:t>
            </a:r>
            <a:r>
              <a:rPr lang="en-GB" sz="2800" dirty="0"/>
              <a:t>A</a:t>
            </a:r>
            <a:r>
              <a:rPr lang="en-GB" sz="2800" dirty="0" smtClean="0"/>
              <a:t>bout </a:t>
            </a:r>
            <a:r>
              <a:rPr lang="en-GB" sz="2800" dirty="0"/>
              <a:t>T</a:t>
            </a:r>
            <a:r>
              <a:rPr lang="en-GB" sz="2800" dirty="0" smtClean="0"/>
              <a:t>heir Sexual Health and Wellbeing? </a:t>
            </a:r>
            <a:r>
              <a:rPr lang="en-GB" sz="2800" dirty="0"/>
              <a:t>A</a:t>
            </a:r>
            <a:r>
              <a:rPr lang="en-GB" sz="2800" dirty="0" smtClean="0"/>
              <a:t> </a:t>
            </a:r>
            <a:r>
              <a:rPr lang="en-GB" sz="2800" dirty="0"/>
              <a:t>Q</a:t>
            </a:r>
            <a:r>
              <a:rPr lang="en-GB" sz="2800" dirty="0" smtClean="0"/>
              <a:t>ualitative </a:t>
            </a:r>
            <a:r>
              <a:rPr lang="en-GB" sz="2800" dirty="0"/>
              <a:t>A</a:t>
            </a:r>
            <a:r>
              <a:rPr lang="en-GB" sz="2800" dirty="0" smtClean="0"/>
              <a:t>nalysis </a:t>
            </a:r>
            <a:r>
              <a:rPr lang="en-GB" sz="2800" dirty="0"/>
              <a:t>of ELSA Wave 6 data</a:t>
            </a:r>
            <a:r>
              <a:rPr lang="en-GB" sz="3200" dirty="0"/>
              <a:t>. </a:t>
            </a:r>
            <a:br>
              <a:rPr lang="en-GB" sz="3200" dirty="0"/>
            </a:br>
            <a:endParaRPr lang="en-GB" sz="3200" dirty="0"/>
          </a:p>
        </p:txBody>
      </p:sp>
      <p:sp>
        <p:nvSpPr>
          <p:cNvPr id="3" name="Subtitle 2"/>
          <p:cNvSpPr>
            <a:spLocks noGrp="1"/>
          </p:cNvSpPr>
          <p:nvPr>
            <p:ph type="subTitle" idx="1"/>
          </p:nvPr>
        </p:nvSpPr>
        <p:spPr>
          <a:xfrm>
            <a:off x="323528" y="3645024"/>
            <a:ext cx="8337972" cy="1752600"/>
          </a:xfrm>
        </p:spPr>
        <p:txBody>
          <a:bodyPr>
            <a:normAutofit/>
          </a:bodyPr>
          <a:lstStyle/>
          <a:p>
            <a:r>
              <a:rPr lang="en-GB" sz="2200" dirty="0" smtClean="0"/>
              <a:t>Josie Tetley (Manchester Metropolitan University</a:t>
            </a:r>
          </a:p>
          <a:p>
            <a:r>
              <a:rPr lang="en-GB" sz="2200" dirty="0" smtClean="0"/>
              <a:t>David Lee (University of Manchester)</a:t>
            </a:r>
          </a:p>
          <a:p>
            <a:r>
              <a:rPr lang="en-GB" sz="2200" dirty="0" smtClean="0"/>
              <a:t>James </a:t>
            </a:r>
            <a:r>
              <a:rPr lang="en-GB" sz="2200" dirty="0" err="1" smtClean="0"/>
              <a:t>Nazroo</a:t>
            </a:r>
            <a:r>
              <a:rPr lang="en-GB" sz="2200" dirty="0" smtClean="0"/>
              <a:t> (University of Manchester)</a:t>
            </a:r>
          </a:p>
          <a:p>
            <a:r>
              <a:rPr lang="en-GB" sz="2200" dirty="0" smtClean="0"/>
              <a:t>Sharron </a:t>
            </a:r>
            <a:r>
              <a:rPr lang="en-GB" sz="2200" dirty="0" err="1" smtClean="0"/>
              <a:t>Hinchliff</a:t>
            </a:r>
            <a:r>
              <a:rPr lang="en-GB" sz="2200" dirty="0" smtClean="0"/>
              <a:t> (University of Sheffield)</a:t>
            </a:r>
          </a:p>
          <a:p>
            <a:endParaRPr lang="en-GB" dirty="0"/>
          </a:p>
        </p:txBody>
      </p:sp>
      <p:pic>
        <p:nvPicPr>
          <p:cNvPr id="4" name="Picture 2" descr="TUOM_4COL"/>
          <p:cNvPicPr>
            <a:picLocks noChangeAspect="1" noChangeArrowheads="1"/>
          </p:cNvPicPr>
          <p:nvPr/>
        </p:nvPicPr>
        <p:blipFill>
          <a:blip r:embed="rId3" cstate="print"/>
          <a:srcRect/>
          <a:stretch>
            <a:fillRect/>
          </a:stretch>
        </p:blipFill>
        <p:spPr bwMode="auto">
          <a:xfrm>
            <a:off x="194468" y="188640"/>
            <a:ext cx="2073275" cy="1993900"/>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2137016131"/>
              </p:ext>
            </p:extLst>
          </p:nvPr>
        </p:nvGraphicFramePr>
        <p:xfrm>
          <a:off x="7607377" y="0"/>
          <a:ext cx="1200150" cy="1463675"/>
        </p:xfrm>
        <a:graphic>
          <a:graphicData uri="http://schemas.openxmlformats.org/presentationml/2006/ole">
            <mc:AlternateContent xmlns:mc="http://schemas.openxmlformats.org/markup-compatibility/2006">
              <mc:Choice xmlns:v="urn:schemas-microsoft-com:vml" Requires="v">
                <p:oleObj spid="_x0000_s11327" name="Picture" r:id="rId4" imgW="1458000" imgH="1743840" progId="Word.Picture.8">
                  <p:embed/>
                </p:oleObj>
              </mc:Choice>
              <mc:Fallback>
                <p:oleObj name="Picture" r:id="rId4" imgW="1458000" imgH="17438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377" y="0"/>
                        <a:ext cx="1200150"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840" y="6237312"/>
            <a:ext cx="23850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English Longitudinal Study of Ageing wav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5998364"/>
            <a:ext cx="1322682" cy="696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LSA - English Longitudinal Study of Ageing Homepage"/>
          <p:cNvPicPr>
            <a:picLocks noChangeAspect="1" noChangeArrowheads="1"/>
          </p:cNvPicPr>
          <p:nvPr/>
        </p:nvPicPr>
        <p:blipFill>
          <a:blip r:embed="rId8" cstate="print">
            <a:lum bright="-20000" contrast="30000"/>
          </a:blip>
          <a:srcRect l="46036" t="27479"/>
          <a:stretch>
            <a:fillRect/>
          </a:stretch>
        </p:blipFill>
        <p:spPr bwMode="auto">
          <a:xfrm>
            <a:off x="4788024" y="6173747"/>
            <a:ext cx="1372394" cy="345381"/>
          </a:xfrm>
          <a:prstGeom prst="rect">
            <a:avLst/>
          </a:prstGeom>
          <a:noFill/>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5726313"/>
            <a:ext cx="1910814" cy="1053700"/>
          </a:xfrm>
          <a:prstGeom prst="rect">
            <a:avLst/>
          </a:prstGeom>
          <a:noFill/>
          <a:ln>
            <a:noFill/>
          </a:ln>
          <a:extLst/>
        </p:spPr>
      </p:pic>
    </p:spTree>
    <p:extLst>
      <p:ext uri="{BB962C8B-B14F-4D97-AF65-F5344CB8AC3E}">
        <p14:creationId xmlns:p14="http://schemas.microsoft.com/office/powerpoint/2010/main" val="7550595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5040560"/>
          </a:xfrm>
        </p:spPr>
        <p:txBody>
          <a:bodyPr>
            <a:normAutofit fontScale="77500" lnSpcReduction="20000"/>
          </a:bodyPr>
          <a:lstStyle/>
          <a:p>
            <a:r>
              <a:rPr lang="en-GB" dirty="0"/>
              <a:t>How can I solve erectile problems, I suffer from blood pressure and </a:t>
            </a:r>
            <a:r>
              <a:rPr lang="en-GB" dirty="0" err="1"/>
              <a:t>diabeti</a:t>
            </a:r>
            <a:r>
              <a:rPr lang="en-GB" dirty="0"/>
              <a:t>[</a:t>
            </a:r>
            <a:r>
              <a:rPr lang="en-GB" dirty="0" err="1"/>
              <a:t>es</a:t>
            </a:r>
            <a:r>
              <a:rPr lang="en-GB" dirty="0"/>
              <a:t>] </a:t>
            </a:r>
            <a:r>
              <a:rPr lang="en-GB" dirty="0" smtClean="0"/>
              <a:t>(Man aged </a:t>
            </a:r>
            <a:r>
              <a:rPr lang="en-GB" dirty="0"/>
              <a:t>60-70) </a:t>
            </a:r>
          </a:p>
          <a:p>
            <a:pPr marL="109728" indent="0">
              <a:buNone/>
            </a:pPr>
            <a:endParaRPr lang="en-GB" dirty="0"/>
          </a:p>
          <a:p>
            <a:r>
              <a:rPr lang="en-US" dirty="0"/>
              <a:t>…because of the anti-depressant medication I am taking. For six months, while I have been taking this medication I have had no sex drive, (Man aged 50-60)</a:t>
            </a:r>
          </a:p>
          <a:p>
            <a:pPr marL="109728" indent="0">
              <a:buNone/>
            </a:pPr>
            <a:endParaRPr lang="en-GB" dirty="0"/>
          </a:p>
          <a:p>
            <a:r>
              <a:rPr lang="en-GB" dirty="0" smtClean="0"/>
              <a:t>Since going through the menopause and suffering from clinical depression this has all contributed to me not having any sexual desires, (Woman aged 50-60)</a:t>
            </a:r>
          </a:p>
          <a:p>
            <a:endParaRPr lang="en-GB" dirty="0" smtClean="0"/>
          </a:p>
          <a:p>
            <a:r>
              <a:rPr lang="en-US" dirty="0"/>
              <a:t>Breast cancer operations (three) and radiotherapy, left me with painful breast, </a:t>
            </a:r>
            <a:r>
              <a:rPr lang="en-US" dirty="0" smtClean="0"/>
              <a:t>rib area </a:t>
            </a:r>
            <a:r>
              <a:rPr lang="en-US" dirty="0"/>
              <a:t>and shoulders, sexual relations with my husband dropped off </a:t>
            </a:r>
            <a:r>
              <a:rPr lang="en-US" dirty="0" smtClean="0"/>
              <a:t>dreadfully. Although </a:t>
            </a:r>
            <a:r>
              <a:rPr lang="en-US" dirty="0"/>
              <a:t>we feel very close, it’s a concern that we don’t have sex very </a:t>
            </a:r>
            <a:r>
              <a:rPr lang="en-US" dirty="0" smtClean="0"/>
              <a:t>often, (Woman aged 60-70)</a:t>
            </a:r>
            <a:endParaRPr lang="en-GB" dirty="0" smtClean="0"/>
          </a:p>
          <a:p>
            <a:endParaRPr lang="en-GB" dirty="0" smtClean="0"/>
          </a:p>
          <a:p>
            <a:endParaRPr lang="en-GB" dirty="0" smtClean="0"/>
          </a:p>
          <a:p>
            <a:endParaRPr lang="en-GB" dirty="0"/>
          </a:p>
          <a:p>
            <a:endParaRPr lang="en-GB" dirty="0"/>
          </a:p>
        </p:txBody>
      </p:sp>
      <p:sp>
        <p:nvSpPr>
          <p:cNvPr id="3" name="Title 2"/>
          <p:cNvSpPr>
            <a:spLocks noGrp="1"/>
          </p:cNvSpPr>
          <p:nvPr>
            <p:ph type="title"/>
          </p:nvPr>
        </p:nvSpPr>
        <p:spPr/>
        <p:txBody>
          <a:bodyPr>
            <a:normAutofit/>
          </a:bodyPr>
          <a:lstStyle/>
          <a:p>
            <a:pPr algn="ctr"/>
            <a:r>
              <a:rPr lang="en-GB" sz="4000" dirty="0"/>
              <a:t>H</a:t>
            </a:r>
            <a:r>
              <a:rPr lang="en-GB" sz="4000" dirty="0" smtClean="0"/>
              <a:t>ealth</a:t>
            </a:r>
            <a:endParaRPr lang="en-GB" sz="4000" dirty="0"/>
          </a:p>
        </p:txBody>
      </p:sp>
    </p:spTree>
    <p:extLst>
      <p:ext uri="{BB962C8B-B14F-4D97-AF65-F5344CB8AC3E}">
        <p14:creationId xmlns:p14="http://schemas.microsoft.com/office/powerpoint/2010/main" val="4960786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1600" dirty="0"/>
              <a:t> </a:t>
            </a:r>
          </a:p>
          <a:p>
            <a:r>
              <a:rPr lang="en-US" sz="1600" dirty="0"/>
              <a:t>Loss of sexual drive mostly attributable to medication for hypertension and </a:t>
            </a:r>
            <a:r>
              <a:rPr lang="en-US" sz="1600" dirty="0" smtClean="0"/>
              <a:t>prostate problems</a:t>
            </a:r>
            <a:r>
              <a:rPr lang="en-US" sz="1600" dirty="0"/>
              <a:t>. (Man aged </a:t>
            </a:r>
            <a:r>
              <a:rPr lang="en-US" sz="1600" dirty="0" smtClean="0"/>
              <a:t>70-80)</a:t>
            </a:r>
          </a:p>
          <a:p>
            <a:endParaRPr lang="en-US" sz="1600" dirty="0" smtClean="0"/>
          </a:p>
          <a:p>
            <a:r>
              <a:rPr lang="en-US" sz="1600" dirty="0" smtClean="0"/>
              <a:t>During </a:t>
            </a:r>
            <a:r>
              <a:rPr lang="en-US" sz="1600" dirty="0"/>
              <a:t>the last month my husband has been recovering from a hip replacement </a:t>
            </a:r>
            <a:r>
              <a:rPr lang="en-US" sz="1600" dirty="0" smtClean="0"/>
              <a:t>plus prior </a:t>
            </a:r>
            <a:r>
              <a:rPr lang="en-US" sz="1600" dirty="0"/>
              <a:t>to operation the pain did have an effect on our sex life. (Woman aged </a:t>
            </a:r>
            <a:r>
              <a:rPr lang="en-US" sz="1600" dirty="0" smtClean="0"/>
              <a:t>60-70)</a:t>
            </a:r>
            <a:endParaRPr lang="en-GB" sz="1600" dirty="0"/>
          </a:p>
          <a:p>
            <a:endParaRPr lang="en-GB" sz="1600" dirty="0" smtClean="0"/>
          </a:p>
          <a:p>
            <a:r>
              <a:rPr lang="en-US" sz="1600" dirty="0"/>
              <a:t>Sex has become a problem since my wife had a hysterectomy and pelvic floor reconstruction</a:t>
            </a:r>
            <a:r>
              <a:rPr lang="en-US" sz="1600" dirty="0" smtClean="0"/>
              <a:t>, she </a:t>
            </a:r>
            <a:r>
              <a:rPr lang="en-US" sz="1600" dirty="0"/>
              <a:t>finds it uncomfortable. My sex drive has always been higher. (</a:t>
            </a:r>
            <a:r>
              <a:rPr lang="en-US" sz="1600" dirty="0" smtClean="0"/>
              <a:t>Man Aged 70-80)</a:t>
            </a:r>
            <a:endParaRPr lang="en-GB" sz="1600" dirty="0" smtClean="0"/>
          </a:p>
          <a:p>
            <a:endParaRPr lang="en-GB" sz="1600" dirty="0"/>
          </a:p>
          <a:p>
            <a:r>
              <a:rPr lang="en-GB" sz="1600" dirty="0" smtClean="0"/>
              <a:t>No </a:t>
            </a:r>
            <a:r>
              <a:rPr lang="en-GB" sz="1600" dirty="0"/>
              <a:t>sexual activity with my wife for many years due to problems of the 'change' following hysterectomy but we remain a loving couple, </a:t>
            </a:r>
            <a:r>
              <a:rPr lang="en-GB" sz="1600" dirty="0" smtClean="0"/>
              <a:t>(Man aged </a:t>
            </a:r>
            <a:r>
              <a:rPr lang="en-GB" sz="1600" dirty="0"/>
              <a:t>70-80) .</a:t>
            </a:r>
          </a:p>
        </p:txBody>
      </p:sp>
      <p:sp>
        <p:nvSpPr>
          <p:cNvPr id="3" name="Title 2"/>
          <p:cNvSpPr>
            <a:spLocks noGrp="1"/>
          </p:cNvSpPr>
          <p:nvPr>
            <p:ph type="title"/>
          </p:nvPr>
        </p:nvSpPr>
        <p:spPr/>
        <p:txBody>
          <a:bodyPr>
            <a:noAutofit/>
          </a:bodyPr>
          <a:lstStyle/>
          <a:p>
            <a:pPr algn="ctr"/>
            <a:r>
              <a:rPr lang="en-GB" sz="3000" dirty="0" smtClean="0"/>
              <a:t>Individual and partnered perspectives</a:t>
            </a:r>
            <a:br>
              <a:rPr lang="en-GB" sz="3000" dirty="0" smtClean="0"/>
            </a:br>
            <a:r>
              <a:rPr lang="en-GB" sz="3000" dirty="0" smtClean="0"/>
              <a:t>on health</a:t>
            </a:r>
            <a:endParaRPr lang="en-GB" sz="3000" dirty="0"/>
          </a:p>
        </p:txBody>
      </p:sp>
    </p:spTree>
    <p:extLst>
      <p:ext uri="{BB962C8B-B14F-4D97-AF65-F5344CB8AC3E}">
        <p14:creationId xmlns:p14="http://schemas.microsoft.com/office/powerpoint/2010/main" val="2766466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Both men and women commented on factors that impacted on sexual relations and activities in the context of their relationships and identity which included</a:t>
            </a:r>
          </a:p>
          <a:p>
            <a:pPr lvl="1"/>
            <a:r>
              <a:rPr lang="en-GB" dirty="0" smtClean="0"/>
              <a:t>Numbers of sexual partners</a:t>
            </a:r>
          </a:p>
          <a:p>
            <a:pPr lvl="1"/>
            <a:r>
              <a:rPr lang="en-GB" dirty="0" smtClean="0"/>
              <a:t>Relationships at a distance</a:t>
            </a:r>
          </a:p>
          <a:p>
            <a:pPr lvl="1"/>
            <a:r>
              <a:rPr lang="en-GB" dirty="0" smtClean="0"/>
              <a:t>Widowhood</a:t>
            </a:r>
          </a:p>
          <a:p>
            <a:pPr lvl="1"/>
            <a:r>
              <a:rPr lang="en-GB" dirty="0" smtClean="0"/>
              <a:t>Being a carer</a:t>
            </a:r>
          </a:p>
          <a:p>
            <a:pPr lvl="1"/>
            <a:r>
              <a:rPr lang="en-GB" dirty="0" smtClean="0"/>
              <a:t>Having children at home</a:t>
            </a:r>
          </a:p>
          <a:p>
            <a:pPr lvl="1"/>
            <a:r>
              <a:rPr lang="en-GB" dirty="0" smtClean="0"/>
              <a:t>Divorce and remarriage</a:t>
            </a:r>
          </a:p>
          <a:p>
            <a:pPr lvl="1"/>
            <a:r>
              <a:rPr lang="en-GB" dirty="0" smtClean="0"/>
              <a:t>Sexual satisfaction (context of relationship/sexuality)</a:t>
            </a:r>
          </a:p>
          <a:p>
            <a:pPr lvl="1"/>
            <a:endParaRPr lang="en-GB" dirty="0"/>
          </a:p>
        </p:txBody>
      </p:sp>
      <p:sp>
        <p:nvSpPr>
          <p:cNvPr id="3" name="Title 2"/>
          <p:cNvSpPr>
            <a:spLocks noGrp="1"/>
          </p:cNvSpPr>
          <p:nvPr>
            <p:ph type="title"/>
          </p:nvPr>
        </p:nvSpPr>
        <p:spPr>
          <a:xfrm>
            <a:off x="107504" y="332656"/>
            <a:ext cx="8229600" cy="1143000"/>
          </a:xfrm>
        </p:spPr>
        <p:txBody>
          <a:bodyPr/>
          <a:lstStyle/>
          <a:p>
            <a:pPr algn="ctr"/>
            <a:r>
              <a:rPr lang="en-GB" sz="3600" dirty="0" smtClean="0"/>
              <a:t>Relationships</a:t>
            </a:r>
            <a:endParaRPr lang="en-GB" dirty="0"/>
          </a:p>
        </p:txBody>
      </p:sp>
    </p:spTree>
    <p:extLst>
      <p:ext uri="{BB962C8B-B14F-4D97-AF65-F5344CB8AC3E}">
        <p14:creationId xmlns:p14="http://schemas.microsoft.com/office/powerpoint/2010/main" val="20098452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1200"/>
              </a:spcAft>
            </a:pPr>
            <a:r>
              <a:rPr lang="en-US" dirty="0" smtClean="0"/>
              <a:t>I </a:t>
            </a:r>
            <a:r>
              <a:rPr lang="en-US" dirty="0"/>
              <a:t>consider sex to be only part of a caring relationship, and if by taking it gives </a:t>
            </a:r>
            <a:r>
              <a:rPr lang="en-US" dirty="0" smtClean="0"/>
              <a:t>pleasure to </a:t>
            </a:r>
            <a:r>
              <a:rPr lang="en-US" dirty="0"/>
              <a:t>the other, I shall continue as long as </a:t>
            </a:r>
            <a:r>
              <a:rPr lang="en-US" dirty="0" smtClean="0"/>
              <a:t>able, </a:t>
            </a:r>
            <a:r>
              <a:rPr lang="en-US" dirty="0"/>
              <a:t>(Woman </a:t>
            </a:r>
            <a:r>
              <a:rPr lang="en-US" dirty="0" smtClean="0"/>
              <a:t>aged 60-70).</a:t>
            </a:r>
          </a:p>
          <a:p>
            <a:pPr>
              <a:spcAft>
                <a:spcPts val="1200"/>
              </a:spcAft>
            </a:pPr>
            <a:r>
              <a:rPr lang="en-GB" dirty="0"/>
              <a:t>Sex is part of a married partners </a:t>
            </a:r>
            <a:r>
              <a:rPr lang="en-GB" dirty="0" smtClean="0"/>
              <a:t>life, (Man </a:t>
            </a:r>
            <a:r>
              <a:rPr lang="en-GB" dirty="0"/>
              <a:t>aged 80-</a:t>
            </a:r>
            <a:r>
              <a:rPr lang="en-GB" dirty="0" smtClean="0"/>
              <a:t>90).</a:t>
            </a:r>
          </a:p>
          <a:p>
            <a:pPr>
              <a:spcAft>
                <a:spcPts val="1200"/>
              </a:spcAft>
            </a:pPr>
            <a:r>
              <a:rPr lang="en-US" dirty="0"/>
              <a:t>The act of sex does not make you ‘happy’ but having a loving partner does, (Woman aged 50-60)</a:t>
            </a:r>
            <a:r>
              <a:rPr lang="en-US" dirty="0" smtClean="0"/>
              <a:t>.</a:t>
            </a:r>
            <a:endParaRPr lang="en-GB" dirty="0" smtClean="0"/>
          </a:p>
          <a:p>
            <a:pPr>
              <a:spcAft>
                <a:spcPts val="1200"/>
              </a:spcAft>
            </a:pPr>
            <a:r>
              <a:rPr lang="en-US" dirty="0"/>
              <a:t>I don’t feel that sex is the most important thing in a relationship. Commitment </a:t>
            </a:r>
            <a:r>
              <a:rPr lang="en-US" dirty="0" smtClean="0"/>
              <a:t>and care </a:t>
            </a:r>
            <a:r>
              <a:rPr lang="en-US" dirty="0"/>
              <a:t>are more, or as, </a:t>
            </a:r>
            <a:r>
              <a:rPr lang="en-US" dirty="0" smtClean="0"/>
              <a:t>important,  </a:t>
            </a:r>
            <a:r>
              <a:rPr lang="en-US" dirty="0"/>
              <a:t>(Man </a:t>
            </a:r>
            <a:r>
              <a:rPr lang="en-US" dirty="0" smtClean="0"/>
              <a:t>age 60-70)</a:t>
            </a:r>
            <a:endParaRPr lang="en-GB" dirty="0"/>
          </a:p>
          <a:p>
            <a:endParaRPr lang="en-US" dirty="0"/>
          </a:p>
        </p:txBody>
      </p:sp>
      <p:sp>
        <p:nvSpPr>
          <p:cNvPr id="3" name="Title 2"/>
          <p:cNvSpPr>
            <a:spLocks noGrp="1"/>
          </p:cNvSpPr>
          <p:nvPr>
            <p:ph type="title"/>
          </p:nvPr>
        </p:nvSpPr>
        <p:spPr/>
        <p:txBody>
          <a:bodyPr/>
          <a:lstStyle/>
          <a:p>
            <a:pPr algn="ctr"/>
            <a:r>
              <a:rPr lang="en-US" dirty="0" smtClean="0"/>
              <a:t>Relationships</a:t>
            </a:r>
            <a:endParaRPr lang="en-US" dirty="0"/>
          </a:p>
        </p:txBody>
      </p:sp>
    </p:spTree>
    <p:extLst>
      <p:ext uri="{BB962C8B-B14F-4D97-AF65-F5344CB8AC3E}">
        <p14:creationId xmlns:p14="http://schemas.microsoft.com/office/powerpoint/2010/main" val="91826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 just want to say that I would be interested still in a sexual relationship (my husband is not). However, circumstances (adult children still at home) make it difficult even if my husband was interested!! That said, sex has never been the focus of our </a:t>
            </a:r>
            <a:r>
              <a:rPr lang="en-US" dirty="0" smtClean="0"/>
              <a:t>relationship</a:t>
            </a:r>
            <a:r>
              <a:rPr lang="en-US" dirty="0"/>
              <a:t> </a:t>
            </a:r>
            <a:r>
              <a:rPr lang="en-US" dirty="0" smtClean="0"/>
              <a:t>(</a:t>
            </a:r>
            <a:r>
              <a:rPr lang="en-US" dirty="0"/>
              <a:t>W</a:t>
            </a:r>
            <a:r>
              <a:rPr lang="en-US" dirty="0" smtClean="0"/>
              <a:t>oman aged 50-60)</a:t>
            </a:r>
          </a:p>
          <a:p>
            <a:pPr marL="109728" indent="0">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Relationships</a:t>
            </a:r>
            <a:endParaRPr lang="en-US" dirty="0"/>
          </a:p>
        </p:txBody>
      </p:sp>
    </p:spTree>
    <p:extLst>
      <p:ext uri="{BB962C8B-B14F-4D97-AF65-F5344CB8AC3E}">
        <p14:creationId xmlns:p14="http://schemas.microsoft.com/office/powerpoint/2010/main" val="366859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I have never had much of a sex drive and am quite content with it that </a:t>
            </a:r>
            <a:r>
              <a:rPr lang="en-GB" dirty="0" smtClean="0"/>
              <a:t>way, (Woman </a:t>
            </a:r>
            <a:r>
              <a:rPr lang="en-GB" dirty="0"/>
              <a:t>aged 60-</a:t>
            </a:r>
            <a:r>
              <a:rPr lang="en-GB" dirty="0" smtClean="0"/>
              <a:t>70)</a:t>
            </a:r>
            <a:endParaRPr lang="en-GB" dirty="0"/>
          </a:p>
          <a:p>
            <a:pPr marL="109728" indent="0">
              <a:buNone/>
            </a:pPr>
            <a:endParaRPr lang="en-GB" dirty="0" smtClean="0"/>
          </a:p>
          <a:p>
            <a:r>
              <a:rPr lang="en-GB" dirty="0" smtClean="0"/>
              <a:t>Have </a:t>
            </a:r>
            <a:r>
              <a:rPr lang="en-GB" dirty="0"/>
              <a:t>been fully satisfied with the sexual side of marriage and found it pleasurable and </a:t>
            </a:r>
            <a:r>
              <a:rPr lang="en-GB" dirty="0" smtClean="0"/>
              <a:t>rewarding, </a:t>
            </a:r>
            <a:r>
              <a:rPr lang="en-GB" dirty="0"/>
              <a:t>(</a:t>
            </a:r>
            <a:r>
              <a:rPr lang="en-GB" dirty="0" smtClean="0"/>
              <a:t>Woman </a:t>
            </a:r>
            <a:r>
              <a:rPr lang="en-GB" dirty="0"/>
              <a:t>aged 80-</a:t>
            </a:r>
            <a:r>
              <a:rPr lang="en-GB" dirty="0" smtClean="0"/>
              <a:t>90</a:t>
            </a:r>
            <a:r>
              <a:rPr lang="en-GB" dirty="0"/>
              <a:t>)</a:t>
            </a:r>
            <a:endParaRPr lang="en-GB" dirty="0" smtClean="0"/>
          </a:p>
          <a:p>
            <a:endParaRPr lang="en-GB" dirty="0"/>
          </a:p>
          <a:p>
            <a:r>
              <a:rPr lang="en-GB" dirty="0"/>
              <a:t>Sexual orgasm is not as good now as it used to </a:t>
            </a:r>
            <a:r>
              <a:rPr lang="en-GB" dirty="0" smtClean="0"/>
              <a:t>be, (Man </a:t>
            </a:r>
            <a:r>
              <a:rPr lang="en-GB" dirty="0"/>
              <a:t>aged 60-</a:t>
            </a:r>
            <a:r>
              <a:rPr lang="en-GB" dirty="0" smtClean="0"/>
              <a:t>70)</a:t>
            </a:r>
          </a:p>
          <a:p>
            <a:endParaRPr lang="en-GB" dirty="0" smtClean="0"/>
          </a:p>
          <a:p>
            <a:r>
              <a:rPr lang="en-US" dirty="0"/>
              <a:t>I am embarrassed to talk about sex but I want to be honest, I have only had </a:t>
            </a:r>
            <a:r>
              <a:rPr lang="en-US" dirty="0" smtClean="0"/>
              <a:t>one sexual </a:t>
            </a:r>
            <a:r>
              <a:rPr lang="en-US" dirty="0"/>
              <a:t>partner in life and I was not satisfied sexually, I have never had an </a:t>
            </a:r>
            <a:r>
              <a:rPr lang="en-US" dirty="0" smtClean="0"/>
              <a:t>orgasm, (Woman aged 60-70)</a:t>
            </a:r>
            <a:endParaRPr lang="en-GB" dirty="0"/>
          </a:p>
          <a:p>
            <a:endParaRPr lang="en-GB" dirty="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Sexual satisfaction</a:t>
            </a:r>
            <a:endParaRPr lang="en-US" dirty="0"/>
          </a:p>
        </p:txBody>
      </p:sp>
    </p:spTree>
    <p:extLst>
      <p:ext uri="{BB962C8B-B14F-4D97-AF65-F5344CB8AC3E}">
        <p14:creationId xmlns:p14="http://schemas.microsoft.com/office/powerpoint/2010/main" val="295463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have oral sex now, but very infrequent, it may be four months since we did </a:t>
            </a:r>
            <a:r>
              <a:rPr lang="en-US" dirty="0" smtClean="0"/>
              <a:t>it, (</a:t>
            </a:r>
            <a:r>
              <a:rPr lang="en-US" dirty="0"/>
              <a:t>Woman aged </a:t>
            </a:r>
            <a:r>
              <a:rPr lang="en-US" dirty="0" smtClean="0"/>
              <a:t>80-90)</a:t>
            </a:r>
            <a:endParaRPr lang="en-US" dirty="0"/>
          </a:p>
          <a:p>
            <a:endParaRPr lang="en-US" dirty="0"/>
          </a:p>
          <a:p>
            <a:r>
              <a:rPr lang="en-US" dirty="0"/>
              <a:t>Would like other forms of sex e.g. Anal and oral but my wife will not engage in </a:t>
            </a:r>
            <a:r>
              <a:rPr lang="en-US" dirty="0" smtClean="0"/>
              <a:t>them, (</a:t>
            </a:r>
            <a:r>
              <a:rPr lang="en-US" dirty="0"/>
              <a:t>Man aged </a:t>
            </a:r>
            <a:r>
              <a:rPr lang="en-US" dirty="0" smtClean="0"/>
              <a:t>70-80)</a:t>
            </a:r>
            <a:endParaRPr lang="en-US" dirty="0"/>
          </a:p>
        </p:txBody>
      </p:sp>
      <p:sp>
        <p:nvSpPr>
          <p:cNvPr id="3" name="Title 2"/>
          <p:cNvSpPr>
            <a:spLocks noGrp="1"/>
          </p:cNvSpPr>
          <p:nvPr>
            <p:ph type="title"/>
          </p:nvPr>
        </p:nvSpPr>
        <p:spPr/>
        <p:txBody>
          <a:bodyPr/>
          <a:lstStyle/>
          <a:p>
            <a:pPr algn="ctr"/>
            <a:r>
              <a:rPr lang="en-US" dirty="0" smtClean="0"/>
              <a:t>Sexual satisfaction</a:t>
            </a:r>
            <a:endParaRPr lang="en-US" dirty="0"/>
          </a:p>
        </p:txBody>
      </p:sp>
    </p:spTree>
    <p:extLst>
      <p:ext uri="{BB962C8B-B14F-4D97-AF65-F5344CB8AC3E}">
        <p14:creationId xmlns:p14="http://schemas.microsoft.com/office/powerpoint/2010/main" val="1538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smtClean="0"/>
              <a:t>Comments indicated that sexual relationships and activities were affected by:</a:t>
            </a:r>
          </a:p>
          <a:p>
            <a:pPr lvl="1"/>
            <a:r>
              <a:rPr lang="en-GB" sz="2400" dirty="0" smtClean="0"/>
              <a:t>Stereotyping (sex not for older people)</a:t>
            </a:r>
          </a:p>
          <a:p>
            <a:pPr lvl="1"/>
            <a:r>
              <a:rPr lang="en-GB" sz="2400" dirty="0" smtClean="0"/>
              <a:t>Biological ageing (ill health and ageing bodies)</a:t>
            </a:r>
          </a:p>
          <a:p>
            <a:pPr lvl="1"/>
            <a:r>
              <a:rPr lang="en-GB" sz="2400" dirty="0" smtClean="0"/>
              <a:t>The responses of health services (discriminatory, not receptive to talking about sex with older people)</a:t>
            </a:r>
          </a:p>
          <a:p>
            <a:pPr lvl="1"/>
            <a:r>
              <a:rPr lang="en-GB" sz="2400" dirty="0" smtClean="0"/>
              <a:t>Reflections on the past and comparisons with the present (the mind is still 20 even when you get old)</a:t>
            </a:r>
          </a:p>
          <a:p>
            <a:pPr lvl="1"/>
            <a:r>
              <a:rPr lang="en-GB" sz="2400" dirty="0" smtClean="0"/>
              <a:t>Expectations (should it all be about penetrative sex?)</a:t>
            </a:r>
          </a:p>
          <a:p>
            <a:pPr lvl="1"/>
            <a:r>
              <a:rPr lang="en-GB" sz="2400" dirty="0" smtClean="0"/>
              <a:t>Sexual satisfaction (diversity issues)</a:t>
            </a:r>
            <a:endParaRPr lang="en-GB" sz="2400" dirty="0"/>
          </a:p>
        </p:txBody>
      </p:sp>
      <p:sp>
        <p:nvSpPr>
          <p:cNvPr id="2" name="Title 1"/>
          <p:cNvSpPr>
            <a:spLocks noGrp="1"/>
          </p:cNvSpPr>
          <p:nvPr>
            <p:ph type="title"/>
          </p:nvPr>
        </p:nvSpPr>
        <p:spPr/>
        <p:txBody>
          <a:bodyPr/>
          <a:lstStyle/>
          <a:p>
            <a:pPr algn="ctr"/>
            <a:r>
              <a:rPr lang="en-GB" dirty="0" smtClean="0"/>
              <a:t>Ageing</a:t>
            </a:r>
            <a:endParaRPr lang="en-GB" dirty="0"/>
          </a:p>
        </p:txBody>
      </p:sp>
    </p:spTree>
    <p:extLst>
      <p:ext uri="{BB962C8B-B14F-4D97-AF65-F5344CB8AC3E}">
        <p14:creationId xmlns:p14="http://schemas.microsoft.com/office/powerpoint/2010/main" val="29581853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 would like to be more virile but since I am not I accept the situation in view of my </a:t>
            </a:r>
            <a:r>
              <a:rPr lang="en-US" dirty="0" smtClean="0"/>
              <a:t>age, (Male aged 70-80).</a:t>
            </a:r>
          </a:p>
          <a:p>
            <a:endParaRPr lang="en-US" dirty="0" smtClean="0"/>
          </a:p>
          <a:p>
            <a:r>
              <a:rPr lang="en-US" dirty="0"/>
              <a:t>Don’t forget: the mind is still in its 20s even when you get old, (Man 80-90)</a:t>
            </a:r>
            <a:r>
              <a:rPr lang="en-US" dirty="0" smtClean="0"/>
              <a:t>.</a:t>
            </a:r>
          </a:p>
          <a:p>
            <a:endParaRPr lang="en-US" dirty="0" smtClean="0"/>
          </a:p>
          <a:p>
            <a:r>
              <a:rPr lang="en-US" dirty="0"/>
              <a:t>I am 75 and still enjoy sex. I don't see why some people say to me "oh my god sex at your age". If a couple enjoy it then what's the problem. It relaxes </a:t>
            </a:r>
            <a:r>
              <a:rPr lang="en-US" dirty="0" smtClean="0"/>
              <a:t>me, (Female aged 70-80).</a:t>
            </a:r>
            <a:endParaRPr lang="en-US" dirty="0"/>
          </a:p>
        </p:txBody>
      </p:sp>
      <p:sp>
        <p:nvSpPr>
          <p:cNvPr id="3" name="Title 2"/>
          <p:cNvSpPr>
            <a:spLocks noGrp="1"/>
          </p:cNvSpPr>
          <p:nvPr>
            <p:ph type="title"/>
          </p:nvPr>
        </p:nvSpPr>
        <p:spPr/>
        <p:txBody>
          <a:bodyPr/>
          <a:lstStyle/>
          <a:p>
            <a:pPr algn="ctr"/>
            <a:r>
              <a:rPr lang="en-US" dirty="0" smtClean="0"/>
              <a:t>Ageing</a:t>
            </a:r>
            <a:endParaRPr lang="en-US" dirty="0"/>
          </a:p>
        </p:txBody>
      </p:sp>
    </p:spTree>
    <p:extLst>
      <p:ext uri="{BB962C8B-B14F-4D97-AF65-F5344CB8AC3E}">
        <p14:creationId xmlns:p14="http://schemas.microsoft.com/office/powerpoint/2010/main" val="163886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1200"/>
              </a:spcAft>
            </a:pPr>
            <a:r>
              <a:rPr lang="en-US" dirty="0" smtClean="0"/>
              <a:t>Penis </a:t>
            </a:r>
            <a:r>
              <a:rPr lang="en-US" dirty="0"/>
              <a:t>shrunk with </a:t>
            </a:r>
            <a:r>
              <a:rPr lang="en-US" dirty="0" smtClean="0"/>
              <a:t>age, </a:t>
            </a:r>
            <a:r>
              <a:rPr lang="en-US" dirty="0"/>
              <a:t>(Man aged </a:t>
            </a:r>
            <a:r>
              <a:rPr lang="en-US" dirty="0" smtClean="0"/>
              <a:t>70-80).</a:t>
            </a:r>
          </a:p>
          <a:p>
            <a:pPr>
              <a:spcAft>
                <a:spcPts val="1200"/>
              </a:spcAft>
            </a:pPr>
            <a:r>
              <a:rPr lang="en-US" dirty="0"/>
              <a:t>My sexual drive declined after my divorce and my menopause. This, however, has </a:t>
            </a:r>
            <a:r>
              <a:rPr lang="en-US" dirty="0" smtClean="0"/>
              <a:t>not concerned </a:t>
            </a:r>
            <a:r>
              <a:rPr lang="en-US" dirty="0"/>
              <a:t>me. I take care of my appearance and body </a:t>
            </a:r>
            <a:r>
              <a:rPr lang="en-US" dirty="0" smtClean="0"/>
              <a:t>image, </a:t>
            </a:r>
            <a:r>
              <a:rPr lang="en-US" dirty="0"/>
              <a:t>(Woman aged </a:t>
            </a:r>
            <a:r>
              <a:rPr lang="en-US" dirty="0" smtClean="0"/>
              <a:t>50-60).</a:t>
            </a:r>
          </a:p>
          <a:p>
            <a:pPr>
              <a:spcAft>
                <a:spcPts val="1200"/>
              </a:spcAft>
            </a:pPr>
            <a:r>
              <a:rPr lang="en-US" dirty="0"/>
              <a:t>I think it would be enjoyable to still have sex, but I no longer have a partner and </a:t>
            </a:r>
            <a:r>
              <a:rPr lang="en-US" dirty="0" smtClean="0"/>
              <a:t>in any </a:t>
            </a:r>
            <a:r>
              <a:rPr lang="en-US" dirty="0"/>
              <a:t>case as I’ve got older all these lumps and skin tags have appeared and I </a:t>
            </a:r>
            <a:r>
              <a:rPr lang="en-US" dirty="0" smtClean="0"/>
              <a:t>don’t think </a:t>
            </a:r>
            <a:r>
              <a:rPr lang="en-US" dirty="0"/>
              <a:t>I would be appealing any more. (Woman aged </a:t>
            </a:r>
            <a:r>
              <a:rPr lang="en-US" dirty="0" smtClean="0"/>
              <a:t>70-80).</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Ageing body</a:t>
            </a:r>
            <a:endParaRPr lang="en-US" dirty="0"/>
          </a:p>
        </p:txBody>
      </p:sp>
    </p:spTree>
    <p:extLst>
      <p:ext uri="{BB962C8B-B14F-4D97-AF65-F5344CB8AC3E}">
        <p14:creationId xmlns:p14="http://schemas.microsoft.com/office/powerpoint/2010/main" val="121327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09728" indent="0" algn="ctr">
              <a:buNone/>
            </a:pPr>
            <a:r>
              <a:rPr lang="en-GB" sz="2500" dirty="0" smtClean="0"/>
              <a:t>Background</a:t>
            </a:r>
          </a:p>
          <a:p>
            <a:pPr marL="109728" indent="0" algn="ctr">
              <a:buNone/>
            </a:pPr>
            <a:endParaRPr lang="en-GB" sz="2500" dirty="0" smtClean="0"/>
          </a:p>
          <a:p>
            <a:r>
              <a:rPr lang="en-GB" sz="2300" dirty="0" smtClean="0"/>
              <a:t>Focus on decline, dysfunction and dissatisfaction (</a:t>
            </a:r>
            <a:r>
              <a:rPr lang="en-GB" sz="2300" dirty="0" err="1" smtClean="0"/>
              <a:t>Domoney</a:t>
            </a:r>
            <a:r>
              <a:rPr lang="en-GB" sz="2300" dirty="0" smtClean="0"/>
              <a:t>, 2009; </a:t>
            </a:r>
            <a:r>
              <a:rPr lang="en-GB" sz="2300" dirty="0" err="1" smtClean="0"/>
              <a:t>Tiefer</a:t>
            </a:r>
            <a:r>
              <a:rPr lang="en-GB" sz="2300" dirty="0" smtClean="0"/>
              <a:t>, 2007).</a:t>
            </a:r>
          </a:p>
          <a:p>
            <a:r>
              <a:rPr lang="en-GB" sz="2300" dirty="0" smtClean="0"/>
              <a:t>Individualistic models of sexual health.</a:t>
            </a:r>
          </a:p>
          <a:p>
            <a:r>
              <a:rPr lang="en-GB" sz="2300" dirty="0" smtClean="0"/>
              <a:t>Studies of birthday cards show how older people are portrayed as physically weak and a sexual failure (</a:t>
            </a:r>
            <a:r>
              <a:rPr lang="en-GB" sz="2300" dirty="0" err="1"/>
              <a:t>Bytheway</a:t>
            </a:r>
            <a:r>
              <a:rPr lang="en-GB" sz="2300" dirty="0"/>
              <a:t>, </a:t>
            </a:r>
            <a:r>
              <a:rPr lang="en-GB" sz="2300" dirty="0" smtClean="0"/>
              <a:t>1995; Demos and </a:t>
            </a:r>
            <a:r>
              <a:rPr lang="en-GB" sz="2300" dirty="0" err="1" smtClean="0"/>
              <a:t>Jache</a:t>
            </a:r>
            <a:r>
              <a:rPr lang="en-GB" sz="2300" dirty="0" smtClean="0"/>
              <a:t>, 1981; </a:t>
            </a:r>
            <a:r>
              <a:rPr lang="en-GB" sz="2300" dirty="0" err="1"/>
              <a:t>Snellman</a:t>
            </a:r>
            <a:r>
              <a:rPr lang="en-GB" sz="2300" dirty="0"/>
              <a:t>, </a:t>
            </a:r>
            <a:r>
              <a:rPr lang="en-GB" sz="2300" dirty="0" err="1"/>
              <a:t>Johnansson</a:t>
            </a:r>
            <a:r>
              <a:rPr lang="en-GB" sz="2300" dirty="0"/>
              <a:t> &amp; </a:t>
            </a:r>
            <a:r>
              <a:rPr lang="en-GB" sz="2300" dirty="0" err="1"/>
              <a:t>Kalman</a:t>
            </a:r>
            <a:r>
              <a:rPr lang="en-GB" sz="2300" dirty="0"/>
              <a:t>, 2012). </a:t>
            </a:r>
            <a:endParaRPr lang="en-GB" sz="2300" dirty="0" smtClean="0"/>
          </a:p>
          <a:p>
            <a:r>
              <a:rPr lang="en-GB" sz="2300" dirty="0" smtClean="0"/>
              <a:t>Older men and women are also portrayed differently in both negative and positive ways (Rhino versus the Cougar) Lawton and </a:t>
            </a:r>
            <a:r>
              <a:rPr lang="en-GB" sz="2300" dirty="0" err="1" smtClean="0"/>
              <a:t>Callister</a:t>
            </a:r>
            <a:r>
              <a:rPr lang="en-GB" sz="2300" dirty="0" smtClean="0"/>
              <a:t>, 2010.</a:t>
            </a:r>
          </a:p>
          <a:p>
            <a:endParaRPr lang="en-GB" dirty="0"/>
          </a:p>
        </p:txBody>
      </p:sp>
      <p:sp>
        <p:nvSpPr>
          <p:cNvPr id="2" name="Title 1"/>
          <p:cNvSpPr>
            <a:spLocks noGrp="1"/>
          </p:cNvSpPr>
          <p:nvPr>
            <p:ph type="title"/>
          </p:nvPr>
        </p:nvSpPr>
        <p:spPr/>
        <p:txBody>
          <a:bodyPr>
            <a:noAutofit/>
          </a:bodyPr>
          <a:lstStyle/>
          <a:p>
            <a:pPr algn="ctr"/>
            <a:r>
              <a:rPr lang="en-GB" sz="3000" dirty="0" smtClean="0"/>
              <a:t>Sexual relations and activities in later life</a:t>
            </a:r>
            <a:endParaRPr lang="en-GB" sz="3000" dirty="0"/>
          </a:p>
        </p:txBody>
      </p:sp>
    </p:spTree>
    <p:extLst>
      <p:ext uri="{BB962C8B-B14F-4D97-AF65-F5344CB8AC3E}">
        <p14:creationId xmlns:p14="http://schemas.microsoft.com/office/powerpoint/2010/main" val="7762187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Doctors and health care professionals do not seem to give any help re sexual </a:t>
            </a:r>
            <a:r>
              <a:rPr lang="en-US" dirty="0" smtClean="0"/>
              <a:t>health problems</a:t>
            </a:r>
            <a:r>
              <a:rPr lang="en-US" dirty="0"/>
              <a:t>: in my case, erectile </a:t>
            </a:r>
            <a:r>
              <a:rPr lang="en-US" dirty="0" smtClean="0"/>
              <a:t>dysfunction, </a:t>
            </a:r>
            <a:r>
              <a:rPr lang="en-US" dirty="0"/>
              <a:t>(Man aged </a:t>
            </a:r>
            <a:r>
              <a:rPr lang="en-US" dirty="0" smtClean="0"/>
              <a:t>70-80).</a:t>
            </a:r>
          </a:p>
          <a:p>
            <a:endParaRPr lang="en-US" dirty="0"/>
          </a:p>
          <a:p>
            <a:r>
              <a:rPr lang="en-US" dirty="0"/>
              <a:t>Have sought help through GP and privately. Very little help available – often feel </a:t>
            </a:r>
            <a:r>
              <a:rPr lang="en-US" dirty="0" smtClean="0"/>
              <a:t>that you </a:t>
            </a:r>
            <a:r>
              <a:rPr lang="en-US" dirty="0"/>
              <a:t>shouldn’t be concerned ‘at your age’! (Woman aged </a:t>
            </a:r>
            <a:r>
              <a:rPr lang="en-US" dirty="0" smtClean="0"/>
              <a:t>70-80).</a:t>
            </a:r>
          </a:p>
          <a:p>
            <a:endParaRPr lang="en-US" dirty="0" smtClean="0"/>
          </a:p>
          <a:p>
            <a:r>
              <a:rPr lang="en-US" dirty="0" smtClean="0"/>
              <a:t>The </a:t>
            </a:r>
            <a:r>
              <a:rPr lang="en-US" dirty="0"/>
              <a:t>NHS seems reluctant to help with sexual problems in someone of our </a:t>
            </a:r>
            <a:r>
              <a:rPr lang="en-US" dirty="0" smtClean="0"/>
              <a:t>age. Penetrative </a:t>
            </a:r>
            <a:r>
              <a:rPr lang="en-US" dirty="0"/>
              <a:t>sex is incredibly painful and I have been advised it’s due to </a:t>
            </a:r>
            <a:r>
              <a:rPr lang="en-US" dirty="0" smtClean="0"/>
              <a:t>age, (</a:t>
            </a:r>
            <a:r>
              <a:rPr lang="en-US" dirty="0"/>
              <a:t>Woman aged </a:t>
            </a:r>
            <a:r>
              <a:rPr lang="en-US" dirty="0" smtClean="0"/>
              <a:t>70-80).</a:t>
            </a:r>
          </a:p>
          <a:p>
            <a:endParaRPr lang="en-US" dirty="0"/>
          </a:p>
          <a:p>
            <a:endParaRPr lang="en-US" dirty="0"/>
          </a:p>
        </p:txBody>
      </p:sp>
      <p:sp>
        <p:nvSpPr>
          <p:cNvPr id="3" name="Title 2"/>
          <p:cNvSpPr>
            <a:spLocks noGrp="1"/>
          </p:cNvSpPr>
          <p:nvPr>
            <p:ph type="title"/>
          </p:nvPr>
        </p:nvSpPr>
        <p:spPr/>
        <p:txBody>
          <a:bodyPr/>
          <a:lstStyle/>
          <a:p>
            <a:pPr algn="ctr"/>
            <a:r>
              <a:rPr lang="en-US" dirty="0" smtClean="0"/>
              <a:t>Health care responses</a:t>
            </a:r>
            <a:endParaRPr lang="en-US" dirty="0"/>
          </a:p>
        </p:txBody>
      </p:sp>
    </p:spTree>
    <p:extLst>
      <p:ext uri="{BB962C8B-B14F-4D97-AF65-F5344CB8AC3E}">
        <p14:creationId xmlns:p14="http://schemas.microsoft.com/office/powerpoint/2010/main" val="166319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dirty="0" smtClean="0"/>
              <a:t>Findings published in:</a:t>
            </a:r>
          </a:p>
          <a:p>
            <a:pPr marL="109728" indent="0">
              <a:buNone/>
            </a:pPr>
            <a:endParaRPr lang="en-US" dirty="0"/>
          </a:p>
          <a:p>
            <a:pPr marL="109728" indent="0">
              <a:buNone/>
            </a:pPr>
            <a:r>
              <a:rPr lang="en-US" dirty="0" smtClean="0"/>
              <a:t>Archives of Sexual </a:t>
            </a:r>
            <a:r>
              <a:rPr lang="en-US" dirty="0" err="1" smtClean="0"/>
              <a:t>Behaviour</a:t>
            </a:r>
            <a:r>
              <a:rPr lang="en-US" smtClean="0"/>
              <a:t> </a:t>
            </a:r>
            <a:endParaRPr lang="en-US" dirty="0" smtClean="0"/>
          </a:p>
          <a:p>
            <a:pPr marL="109728" indent="0">
              <a:buNone/>
            </a:pPr>
            <a:endParaRPr lang="en-US" dirty="0"/>
          </a:p>
          <a:p>
            <a:pPr marL="109728" indent="0">
              <a:buNone/>
            </a:pPr>
            <a:r>
              <a:rPr lang="en-US" dirty="0" smtClean="0"/>
              <a:t>Ageing and Society </a:t>
            </a:r>
          </a:p>
          <a:p>
            <a:pPr marL="109728" indent="0">
              <a:buNone/>
            </a:pPr>
            <a:endParaRPr lang="en-US" dirty="0"/>
          </a:p>
          <a:p>
            <a:pPr marL="109728" indent="0">
              <a:buNone/>
            </a:pPr>
            <a:r>
              <a:rPr lang="en-US" dirty="0" smtClean="0"/>
              <a:t>How Long Will I love You? Published by the International </a:t>
            </a:r>
            <a:r>
              <a:rPr lang="en-US" dirty="0"/>
              <a:t>Longevity Centre http://</a:t>
            </a:r>
            <a:r>
              <a:rPr lang="en-US" dirty="0" err="1"/>
              <a:t>www.ilcuk.org.uk</a:t>
            </a:r>
            <a:r>
              <a:rPr lang="en-US" dirty="0"/>
              <a:t>/</a:t>
            </a:r>
            <a:r>
              <a:rPr lang="en-US" dirty="0" err="1"/>
              <a:t>index.php</a:t>
            </a:r>
            <a:r>
              <a:rPr lang="en-US" dirty="0"/>
              <a:t>/publications/</a:t>
            </a:r>
            <a:r>
              <a:rPr lang="en-US" dirty="0" err="1"/>
              <a:t>publication_details</a:t>
            </a:r>
            <a:r>
              <a:rPr lang="en-US" dirty="0"/>
              <a:t>/</a:t>
            </a:r>
            <a:r>
              <a:rPr lang="en-US" dirty="0" err="1" smtClean="0"/>
              <a:t>how_long_will_i_love_you_sex_and_intimacy_in_later_life</a:t>
            </a:r>
            <a:endParaRPr lang="en-US" dirty="0" smtClean="0"/>
          </a:p>
          <a:p>
            <a:pPr marL="109728" indent="0">
              <a:buNone/>
            </a:pPr>
            <a:endParaRPr lang="en-US" dirty="0" smtClean="0"/>
          </a:p>
          <a:p>
            <a:pPr marL="109728" indent="0">
              <a:buNone/>
            </a:pPr>
            <a:r>
              <a:rPr lang="en-US" dirty="0" smtClean="0"/>
              <a:t>Journal of Sex Research </a:t>
            </a:r>
          </a:p>
          <a:p>
            <a:pPr marL="109728" indent="0">
              <a:buNone/>
            </a:pPr>
            <a:endParaRPr lang="en-US" dirty="0"/>
          </a:p>
          <a:p>
            <a:pPr marL="109728" indent="0">
              <a:buNone/>
            </a:pPr>
            <a:r>
              <a:rPr lang="en-US" dirty="0" smtClean="0"/>
              <a:t>Chief Medical Officer </a:t>
            </a:r>
            <a:r>
              <a:rPr lang="mr-IN" dirty="0" smtClean="0"/>
              <a:t>–</a:t>
            </a:r>
            <a:r>
              <a:rPr lang="en-US" dirty="0" smtClean="0"/>
              <a:t> annual report 2015 </a:t>
            </a:r>
            <a:r>
              <a:rPr lang="mr-IN" dirty="0" smtClean="0"/>
              <a:t>–</a:t>
            </a:r>
            <a:r>
              <a:rPr lang="en-US" dirty="0" smtClean="0"/>
              <a:t> health of the baby boomer generation</a:t>
            </a:r>
          </a:p>
          <a:p>
            <a:pPr marL="109728" indent="0">
              <a:buNone/>
            </a:pPr>
            <a:endParaRPr lang="en-US" dirty="0"/>
          </a:p>
          <a:p>
            <a:pPr marL="109728" indent="0">
              <a:buNone/>
            </a:pPr>
            <a:r>
              <a:rPr lang="en-US" dirty="0" smtClean="0"/>
              <a:t>ELSA wave 8 </a:t>
            </a:r>
            <a:r>
              <a:rPr lang="mr-IN" dirty="0" smtClean="0"/>
              <a:t>–</a:t>
            </a:r>
            <a:r>
              <a:rPr lang="en-US" dirty="0" smtClean="0"/>
              <a:t> findings out soon!</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dirty="0" smtClean="0"/>
              <a:t>Publications and future work</a:t>
            </a:r>
            <a:endParaRPr lang="en-US" dirty="0"/>
          </a:p>
        </p:txBody>
      </p:sp>
    </p:spTree>
    <p:extLst>
      <p:ext uri="{BB962C8B-B14F-4D97-AF65-F5344CB8AC3E}">
        <p14:creationId xmlns:p14="http://schemas.microsoft.com/office/powerpoint/2010/main" val="185165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Women’s Hour</a:t>
            </a:r>
          </a:p>
          <a:p>
            <a:r>
              <a:rPr lang="en-US" dirty="0" smtClean="0"/>
              <a:t>Print and online press coverage </a:t>
            </a:r>
            <a:r>
              <a:rPr lang="mr-IN" dirty="0" smtClean="0"/>
              <a:t>–</a:t>
            </a:r>
            <a:r>
              <a:rPr lang="en-US" dirty="0" smtClean="0"/>
              <a:t>the Guardian and Daily Mail as examples</a:t>
            </a:r>
          </a:p>
          <a:p>
            <a:r>
              <a:rPr lang="en-US" dirty="0" smtClean="0"/>
              <a:t>Radio 4 news quiz</a:t>
            </a:r>
          </a:p>
          <a:p>
            <a:r>
              <a:rPr lang="en-US" dirty="0" smtClean="0"/>
              <a:t>Loose women</a:t>
            </a:r>
          </a:p>
          <a:p>
            <a:endParaRPr lang="en-US" dirty="0"/>
          </a:p>
          <a:p>
            <a:pPr marL="109728" indent="0">
              <a:buNone/>
            </a:pPr>
            <a:r>
              <a:rPr lang="en-US" dirty="0" smtClean="0"/>
              <a:t>Quotes: a mixture of good, bad, disgusting, laugher and mocking:</a:t>
            </a:r>
          </a:p>
          <a:p>
            <a:r>
              <a:rPr lang="en-US" dirty="0" smtClean="0"/>
              <a:t>You baby boomers sicken me on every single level</a:t>
            </a:r>
          </a:p>
          <a:p>
            <a:r>
              <a:rPr lang="en-US" dirty="0" smtClean="0"/>
              <a:t>What’s nasty, the thought of older people having sex?</a:t>
            </a:r>
          </a:p>
          <a:p>
            <a:endParaRPr lang="en-US" dirty="0"/>
          </a:p>
        </p:txBody>
      </p:sp>
      <p:sp>
        <p:nvSpPr>
          <p:cNvPr id="3" name="Title 2"/>
          <p:cNvSpPr>
            <a:spLocks noGrp="1"/>
          </p:cNvSpPr>
          <p:nvPr>
            <p:ph type="title"/>
          </p:nvPr>
        </p:nvSpPr>
        <p:spPr/>
        <p:txBody>
          <a:bodyPr/>
          <a:lstStyle/>
          <a:p>
            <a:r>
              <a:rPr lang="en-US" dirty="0" smtClean="0"/>
              <a:t>Media response</a:t>
            </a:r>
            <a:endParaRPr lang="en-US" dirty="0"/>
          </a:p>
        </p:txBody>
      </p:sp>
    </p:spTree>
    <p:extLst>
      <p:ext uri="{BB962C8B-B14F-4D97-AF65-F5344CB8AC3E}">
        <p14:creationId xmlns:p14="http://schemas.microsoft.com/office/powerpoint/2010/main" val="1027175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buNone/>
            </a:pPr>
            <a:r>
              <a:rPr lang="en-US" dirty="0" smtClean="0"/>
              <a:t>Lets be honest if your still sleeping in the same bed at 65  </a:t>
            </a:r>
            <a:r>
              <a:rPr lang="en-US" dirty="0" err="1" smtClean="0"/>
              <a:t>your’re</a:t>
            </a:r>
            <a:r>
              <a:rPr lang="en-US" dirty="0" smtClean="0"/>
              <a:t> already onto a winner. Intimacy </a:t>
            </a:r>
            <a:r>
              <a:rPr lang="en-US" dirty="0" err="1" smtClean="0"/>
              <a:t>ontop</a:t>
            </a:r>
            <a:r>
              <a:rPr lang="en-US" dirty="0" smtClean="0"/>
              <a:t> of that you are laughing. 	 </a:t>
            </a:r>
            <a:endParaRPr lang="en-US" dirty="0"/>
          </a:p>
          <a:p>
            <a:endParaRPr lang="en-US" dirty="0" smtClean="0"/>
          </a:p>
          <a:p>
            <a:r>
              <a:rPr lang="en-US" dirty="0" smtClean="0"/>
              <a:t>https</a:t>
            </a:r>
            <a:r>
              <a:rPr lang="en-US" dirty="0"/>
              <a:t>://</a:t>
            </a:r>
            <a:r>
              <a:rPr lang="en-US" dirty="0" err="1"/>
              <a:t>www.theguardian.com</a:t>
            </a:r>
            <a:r>
              <a:rPr lang="en-US" dirty="0"/>
              <a:t>/</a:t>
            </a:r>
            <a:r>
              <a:rPr lang="en-US" dirty="0" err="1"/>
              <a:t>lifeandstyle</a:t>
            </a:r>
            <a:r>
              <a:rPr lang="en-US" dirty="0"/>
              <a:t>/shortcuts/2017/</a:t>
            </a:r>
            <a:r>
              <a:rPr lang="en-US" dirty="0" err="1"/>
              <a:t>feb</a:t>
            </a:r>
            <a:r>
              <a:rPr lang="en-US" dirty="0"/>
              <a:t>/14/lust-for-life-why-sex-is-better-in-your-80s</a:t>
            </a:r>
          </a:p>
        </p:txBody>
      </p:sp>
      <p:sp>
        <p:nvSpPr>
          <p:cNvPr id="3" name="Title 2"/>
          <p:cNvSpPr>
            <a:spLocks noGrp="1"/>
          </p:cNvSpPr>
          <p:nvPr>
            <p:ph type="title"/>
          </p:nvPr>
        </p:nvSpPr>
        <p:spPr/>
        <p:txBody>
          <a:bodyPr/>
          <a:lstStyle/>
          <a:p>
            <a:r>
              <a:rPr lang="en-US" dirty="0" smtClean="0"/>
              <a:t>Public responses</a:t>
            </a:r>
            <a:endParaRPr lang="en-US" dirty="0"/>
          </a:p>
        </p:txBody>
      </p:sp>
    </p:spTree>
    <p:extLst>
      <p:ext uri="{BB962C8B-B14F-4D97-AF65-F5344CB8AC3E}">
        <p14:creationId xmlns:p14="http://schemas.microsoft.com/office/powerpoint/2010/main" val="1949534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hlinkClick r:id="rId2"/>
            </a:endParaRPr>
          </a:p>
          <a:p>
            <a:endParaRPr lang="en-US" dirty="0">
              <a:hlinkClick r:id="rId2"/>
            </a:endParaRPr>
          </a:p>
          <a:p>
            <a:pPr marL="109728" indent="0">
              <a:buNone/>
            </a:pPr>
            <a:r>
              <a:rPr lang="en-US" dirty="0">
                <a:hlinkClick r:id="rId3"/>
              </a:rPr>
              <a:t>https://www.youtube.com/watch?feature=youtu.be&amp;v=PWIcttU5BWE&amp;app=</a:t>
            </a:r>
            <a:r>
              <a:rPr lang="en-US" dirty="0" smtClean="0">
                <a:hlinkClick r:id="rId3"/>
              </a:rPr>
              <a:t>desktop</a:t>
            </a:r>
            <a:endParaRPr lang="en-US" dirty="0" smtClean="0"/>
          </a:p>
          <a:p>
            <a:pPr marL="109728" indent="0">
              <a:buNone/>
            </a:pPr>
            <a:endParaRPr lang="en-US" dirty="0"/>
          </a:p>
          <a:p>
            <a:pPr marL="109728" indent="0">
              <a:buNone/>
            </a:pPr>
            <a:endParaRPr lang="en-US" dirty="0"/>
          </a:p>
          <a:p>
            <a:endParaRPr lang="en-US" dirty="0" smtClean="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Talking about our work</a:t>
            </a:r>
            <a:endParaRPr lang="en-US" dirty="0"/>
          </a:p>
        </p:txBody>
      </p:sp>
    </p:spTree>
    <p:extLst>
      <p:ext uri="{BB962C8B-B14F-4D97-AF65-F5344CB8AC3E}">
        <p14:creationId xmlns:p14="http://schemas.microsoft.com/office/powerpoint/2010/main" val="140319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2907754"/>
          </a:xfrm>
        </p:spPr>
        <p:txBody>
          <a:bodyPr>
            <a:noAutofit/>
          </a:bodyPr>
          <a:lstStyle/>
          <a:p>
            <a:r>
              <a:rPr lang="en-GB" sz="2800" dirty="0" smtClean="0"/>
              <a:t> </a:t>
            </a:r>
            <a:r>
              <a:rPr lang="en-GB" sz="2800" dirty="0"/>
              <a:t>W</a:t>
            </a:r>
            <a:r>
              <a:rPr lang="en-GB" sz="2800" dirty="0" smtClean="0"/>
              <a:t>hat </a:t>
            </a:r>
            <a:r>
              <a:rPr lang="en-GB" sz="2800" dirty="0"/>
              <a:t>D</a:t>
            </a:r>
            <a:r>
              <a:rPr lang="en-GB" sz="2800" dirty="0" smtClean="0"/>
              <a:t>o </a:t>
            </a:r>
            <a:r>
              <a:rPr lang="en-GB" sz="2800" dirty="0"/>
              <a:t>O</a:t>
            </a:r>
            <a:r>
              <a:rPr lang="en-GB" sz="2800" dirty="0" smtClean="0"/>
              <a:t>lder </a:t>
            </a:r>
            <a:r>
              <a:rPr lang="en-GB" sz="2800" dirty="0"/>
              <a:t>M</a:t>
            </a:r>
            <a:r>
              <a:rPr lang="en-GB" sz="2800" dirty="0" smtClean="0"/>
              <a:t>en </a:t>
            </a:r>
            <a:r>
              <a:rPr lang="en-GB" sz="2800" dirty="0"/>
              <a:t>and W</a:t>
            </a:r>
            <a:r>
              <a:rPr lang="en-GB" sz="2800" dirty="0" smtClean="0"/>
              <a:t>omen </a:t>
            </a:r>
            <a:r>
              <a:rPr lang="en-GB" sz="2800" dirty="0"/>
              <a:t>S</a:t>
            </a:r>
            <a:r>
              <a:rPr lang="en-GB" sz="2800" dirty="0" smtClean="0"/>
              <a:t>ay </a:t>
            </a:r>
            <a:r>
              <a:rPr lang="en-GB" sz="2800" dirty="0"/>
              <a:t>A</a:t>
            </a:r>
            <a:r>
              <a:rPr lang="en-GB" sz="2800" dirty="0" smtClean="0"/>
              <a:t>bout </a:t>
            </a:r>
            <a:r>
              <a:rPr lang="en-GB" sz="2800" dirty="0"/>
              <a:t>T</a:t>
            </a:r>
            <a:r>
              <a:rPr lang="en-GB" sz="2800" dirty="0" smtClean="0"/>
              <a:t>heir Sexual Health and Wellbeing? </a:t>
            </a:r>
            <a:r>
              <a:rPr lang="en-GB" sz="2800" dirty="0"/>
              <a:t>A</a:t>
            </a:r>
            <a:r>
              <a:rPr lang="en-GB" sz="2800" dirty="0" smtClean="0"/>
              <a:t> </a:t>
            </a:r>
            <a:r>
              <a:rPr lang="en-GB" sz="2800" dirty="0"/>
              <a:t>Q</a:t>
            </a:r>
            <a:r>
              <a:rPr lang="en-GB" sz="2800" dirty="0" smtClean="0"/>
              <a:t>ualitative </a:t>
            </a:r>
            <a:r>
              <a:rPr lang="en-GB" sz="2800" dirty="0"/>
              <a:t>A</a:t>
            </a:r>
            <a:r>
              <a:rPr lang="en-GB" sz="2800" dirty="0" smtClean="0"/>
              <a:t>nalysis </a:t>
            </a:r>
            <a:r>
              <a:rPr lang="en-GB" sz="2800" dirty="0"/>
              <a:t>of ELSA Wave 6 data</a:t>
            </a:r>
            <a:r>
              <a:rPr lang="en-GB" sz="3200" dirty="0"/>
              <a:t>. </a:t>
            </a:r>
            <a:br>
              <a:rPr lang="en-GB" sz="3200" dirty="0"/>
            </a:br>
            <a:endParaRPr lang="en-GB" sz="3200" dirty="0"/>
          </a:p>
        </p:txBody>
      </p:sp>
      <p:sp>
        <p:nvSpPr>
          <p:cNvPr id="3" name="Subtitle 2"/>
          <p:cNvSpPr>
            <a:spLocks noGrp="1"/>
          </p:cNvSpPr>
          <p:nvPr>
            <p:ph type="subTitle" idx="1"/>
          </p:nvPr>
        </p:nvSpPr>
        <p:spPr>
          <a:xfrm>
            <a:off x="323528" y="3645024"/>
            <a:ext cx="8337972" cy="1752600"/>
          </a:xfrm>
        </p:spPr>
        <p:txBody>
          <a:bodyPr>
            <a:normAutofit/>
          </a:bodyPr>
          <a:lstStyle/>
          <a:p>
            <a:r>
              <a:rPr lang="en-GB" sz="2200" dirty="0" smtClean="0"/>
              <a:t>Josie Tetley (Manchester Metropolitan University</a:t>
            </a:r>
          </a:p>
          <a:p>
            <a:r>
              <a:rPr lang="en-GB" sz="2200" dirty="0" smtClean="0"/>
              <a:t>David Lee (University of Manchester)</a:t>
            </a:r>
          </a:p>
          <a:p>
            <a:r>
              <a:rPr lang="en-GB" sz="2200" dirty="0" smtClean="0"/>
              <a:t>James </a:t>
            </a:r>
            <a:r>
              <a:rPr lang="en-GB" sz="2200" dirty="0" err="1" smtClean="0"/>
              <a:t>Nazroo</a:t>
            </a:r>
            <a:r>
              <a:rPr lang="en-GB" sz="2200" dirty="0" smtClean="0"/>
              <a:t> (University of Manchester)</a:t>
            </a:r>
          </a:p>
          <a:p>
            <a:r>
              <a:rPr lang="en-GB" sz="2200" dirty="0" smtClean="0"/>
              <a:t>Sharron </a:t>
            </a:r>
            <a:r>
              <a:rPr lang="en-GB" sz="2200" dirty="0" err="1" smtClean="0"/>
              <a:t>Hinchliff</a:t>
            </a:r>
            <a:r>
              <a:rPr lang="en-GB" sz="2200" dirty="0" smtClean="0"/>
              <a:t> (University of Sheffield)</a:t>
            </a:r>
          </a:p>
          <a:p>
            <a:endParaRPr lang="en-GB" dirty="0"/>
          </a:p>
        </p:txBody>
      </p:sp>
      <p:pic>
        <p:nvPicPr>
          <p:cNvPr id="4" name="Picture 2" descr="TUOM_4COL"/>
          <p:cNvPicPr>
            <a:picLocks noChangeAspect="1" noChangeArrowheads="1"/>
          </p:cNvPicPr>
          <p:nvPr/>
        </p:nvPicPr>
        <p:blipFill>
          <a:blip r:embed="rId3" cstate="print"/>
          <a:srcRect/>
          <a:stretch>
            <a:fillRect/>
          </a:stretch>
        </p:blipFill>
        <p:spPr bwMode="auto">
          <a:xfrm>
            <a:off x="194468" y="188640"/>
            <a:ext cx="2073275" cy="1993900"/>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2436275684"/>
              </p:ext>
            </p:extLst>
          </p:nvPr>
        </p:nvGraphicFramePr>
        <p:xfrm>
          <a:off x="7607377" y="0"/>
          <a:ext cx="1200150" cy="1463675"/>
        </p:xfrm>
        <a:graphic>
          <a:graphicData uri="http://schemas.openxmlformats.org/presentationml/2006/ole">
            <mc:AlternateContent xmlns:mc="http://schemas.openxmlformats.org/markup-compatibility/2006">
              <mc:Choice xmlns:v="urn:schemas-microsoft-com:vml" Requires="v">
                <p:oleObj spid="_x0000_s12304" name="Picture" r:id="rId4" imgW="1458000" imgH="1743840" progId="Word.Picture.8">
                  <p:embed/>
                </p:oleObj>
              </mc:Choice>
              <mc:Fallback>
                <p:oleObj name="Picture" r:id="rId4" imgW="1458000" imgH="17438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377" y="0"/>
                        <a:ext cx="1200150"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840" y="6237312"/>
            <a:ext cx="23850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English Longitudinal Study of Ageing wav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5998364"/>
            <a:ext cx="1322682" cy="696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LSA - English Longitudinal Study of Ageing Homepage"/>
          <p:cNvPicPr>
            <a:picLocks noChangeAspect="1" noChangeArrowheads="1"/>
          </p:cNvPicPr>
          <p:nvPr/>
        </p:nvPicPr>
        <p:blipFill>
          <a:blip r:embed="rId8" cstate="print">
            <a:lum bright="-20000" contrast="30000"/>
          </a:blip>
          <a:srcRect l="46036" t="27479"/>
          <a:stretch>
            <a:fillRect/>
          </a:stretch>
        </p:blipFill>
        <p:spPr bwMode="auto">
          <a:xfrm>
            <a:off x="4788024" y="6173747"/>
            <a:ext cx="1372394" cy="345381"/>
          </a:xfrm>
          <a:prstGeom prst="rect">
            <a:avLst/>
          </a:prstGeom>
          <a:noFill/>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5726313"/>
            <a:ext cx="1910814" cy="1053700"/>
          </a:xfrm>
          <a:prstGeom prst="rect">
            <a:avLst/>
          </a:prstGeom>
          <a:noFill/>
          <a:ln>
            <a:noFill/>
          </a:ln>
          <a:extLst/>
        </p:spPr>
      </p:pic>
    </p:spTree>
    <p:extLst>
      <p:ext uri="{BB962C8B-B14F-4D97-AF65-F5344CB8AC3E}">
        <p14:creationId xmlns:p14="http://schemas.microsoft.com/office/powerpoint/2010/main" val="1053316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620688"/>
            <a:ext cx="4017601" cy="567190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692697"/>
            <a:ext cx="3776389" cy="5328592"/>
          </a:xfrm>
          <a:prstGeom prst="rect">
            <a:avLst/>
          </a:prstGeom>
        </p:spPr>
      </p:pic>
    </p:spTree>
    <p:extLst>
      <p:ext uri="{BB962C8B-B14F-4D97-AF65-F5344CB8AC3E}">
        <p14:creationId xmlns:p14="http://schemas.microsoft.com/office/powerpoint/2010/main" val="930202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256584"/>
          </a:xfrm>
        </p:spPr>
        <p:txBody>
          <a:bodyPr>
            <a:normAutofit fontScale="92500" lnSpcReduction="20000"/>
          </a:bodyPr>
          <a:lstStyle/>
          <a:p>
            <a:r>
              <a:rPr lang="en-GB" sz="2600" dirty="0" smtClean="0"/>
              <a:t>ELSA wave 6 Sexual Relationships and Activities questionnaire.</a:t>
            </a:r>
          </a:p>
          <a:p>
            <a:r>
              <a:rPr lang="en-GB" sz="2600" dirty="0" smtClean="0"/>
              <a:t>Primary mode of data collection was a tick box response to a series of questions. However, at the end of the questionnaire an open comment box was provided, which asked respondents whether there was anything else that they would like to say. </a:t>
            </a:r>
          </a:p>
          <a:p>
            <a:endParaRPr lang="en-GB" sz="2600" dirty="0"/>
          </a:p>
          <a:p>
            <a:endParaRPr lang="en-GB" sz="2400" dirty="0" smtClean="0"/>
          </a:p>
          <a:p>
            <a:endParaRPr lang="en-GB" sz="2400" dirty="0"/>
          </a:p>
          <a:p>
            <a:endParaRPr lang="en-GB" sz="2400" dirty="0" smtClean="0"/>
          </a:p>
          <a:p>
            <a:endParaRPr lang="en-GB" sz="2400" dirty="0"/>
          </a:p>
          <a:p>
            <a:endParaRPr lang="en-GB" sz="2400" dirty="0" smtClean="0"/>
          </a:p>
          <a:p>
            <a:r>
              <a:rPr lang="en-GB" sz="2600" dirty="0" smtClean="0"/>
              <a:t>Over 1000 respondents provided additional information (681 women and 405 men)</a:t>
            </a:r>
            <a:endParaRPr lang="en-GB" sz="2600" dirty="0"/>
          </a:p>
        </p:txBody>
      </p:sp>
      <p:sp>
        <p:nvSpPr>
          <p:cNvPr id="2" name="Title 1"/>
          <p:cNvSpPr>
            <a:spLocks noGrp="1"/>
          </p:cNvSpPr>
          <p:nvPr>
            <p:ph type="title"/>
          </p:nvPr>
        </p:nvSpPr>
        <p:spPr/>
        <p:txBody>
          <a:bodyPr>
            <a:normAutofit/>
          </a:bodyPr>
          <a:lstStyle/>
          <a:p>
            <a:pPr algn="ctr"/>
            <a:r>
              <a:rPr lang="en-GB" sz="4000" dirty="0" smtClean="0"/>
              <a:t>Understanding the reality</a:t>
            </a:r>
            <a:endParaRPr lang="en-GB" sz="4000" dirty="0"/>
          </a:p>
        </p:txBody>
      </p:sp>
      <p:pic>
        <p:nvPicPr>
          <p:cNvPr id="2050" name="Picture 2" descr="C:\Users\55111412\Dropbox\Camera Uploads\2014-08-31 15.47.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13994" r="8181" b="54521"/>
          <a:stretch/>
        </p:blipFill>
        <p:spPr bwMode="auto">
          <a:xfrm>
            <a:off x="611560" y="3573016"/>
            <a:ext cx="8243455" cy="161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66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Template  (King, 2004; Brooks and King, 2012; </a:t>
            </a:r>
            <a:r>
              <a:rPr lang="en-GB" sz="1800" dirty="0" smtClean="0">
                <a:solidFill>
                  <a:schemeClr val="accent1">
                    <a:lumMod val="75000"/>
                  </a:schemeClr>
                </a:solidFill>
                <a:hlinkClick r:id="rId2"/>
              </a:rPr>
              <a:t>http</a:t>
            </a:r>
            <a:r>
              <a:rPr lang="en-GB" sz="1800" dirty="0">
                <a:solidFill>
                  <a:schemeClr val="accent1">
                    <a:lumMod val="75000"/>
                  </a:schemeClr>
                </a:solidFill>
                <a:hlinkClick r:id="rId2"/>
              </a:rPr>
              <a:t>://www.hud.ac.uk/hhs/research/template-analysis</a:t>
            </a:r>
            <a:r>
              <a:rPr lang="en-GB" sz="1800" dirty="0" smtClean="0">
                <a:solidFill>
                  <a:schemeClr val="accent1">
                    <a:lumMod val="75000"/>
                  </a:schemeClr>
                </a:solidFill>
                <a:hlinkClick r:id="rId2"/>
              </a:rPr>
              <a:t>/</a:t>
            </a:r>
            <a:r>
              <a:rPr lang="en-GB" sz="2800" dirty="0" smtClean="0"/>
              <a:t>)</a:t>
            </a:r>
            <a:endParaRPr lang="en-GB" dirty="0" smtClean="0"/>
          </a:p>
          <a:p>
            <a:pPr marL="109728" indent="0">
              <a:buNone/>
            </a:pPr>
            <a:endParaRPr lang="en-GB" dirty="0" smtClean="0"/>
          </a:p>
          <a:p>
            <a:r>
              <a:rPr lang="en-GB" dirty="0" smtClean="0"/>
              <a:t>Why</a:t>
            </a:r>
          </a:p>
          <a:p>
            <a:pPr lvl="1"/>
            <a:r>
              <a:rPr lang="en-GB" dirty="0" smtClean="0"/>
              <a:t>flexible use, </a:t>
            </a:r>
            <a:r>
              <a:rPr lang="en-GB" dirty="0"/>
              <a:t>including open ended question responses on a written </a:t>
            </a:r>
            <a:r>
              <a:rPr lang="en-GB" dirty="0" smtClean="0"/>
              <a:t>questionnaire</a:t>
            </a:r>
          </a:p>
          <a:p>
            <a:pPr lvl="1"/>
            <a:r>
              <a:rPr lang="en-GB" dirty="0"/>
              <a:t>a</a:t>
            </a:r>
            <a:r>
              <a:rPr lang="en-GB" dirty="0" smtClean="0"/>
              <a:t>llows for coding template on subset of data</a:t>
            </a:r>
          </a:p>
          <a:p>
            <a:pPr lvl="1"/>
            <a:r>
              <a:rPr lang="en-GB" dirty="0"/>
              <a:t>f</a:t>
            </a:r>
            <a:r>
              <a:rPr lang="en-GB" dirty="0" smtClean="0"/>
              <a:t>lexible and iterative approach</a:t>
            </a:r>
          </a:p>
          <a:p>
            <a:pPr lvl="1"/>
            <a:r>
              <a:rPr lang="en-GB" dirty="0"/>
              <a:t>a</a:t>
            </a:r>
            <a:r>
              <a:rPr lang="en-GB" dirty="0" smtClean="0"/>
              <a:t>llows for more than one person to be involved in the analysis</a:t>
            </a:r>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Method of analysis</a:t>
            </a:r>
            <a:endParaRPr lang="en-GB" dirty="0"/>
          </a:p>
        </p:txBody>
      </p:sp>
    </p:spTree>
    <p:extLst>
      <p:ext uri="{BB962C8B-B14F-4D97-AF65-F5344CB8AC3E}">
        <p14:creationId xmlns:p14="http://schemas.microsoft.com/office/powerpoint/2010/main" val="3512509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GB" dirty="0" smtClean="0"/>
              <a:t>Initial template</a:t>
            </a:r>
            <a:endParaRPr lang="en-GB" dirty="0"/>
          </a:p>
        </p:txBody>
      </p:sp>
      <p:pic>
        <p:nvPicPr>
          <p:cNvPr id="6" name="Picture 5"/>
          <p:cNvPicPr/>
          <p:nvPr/>
        </p:nvPicPr>
        <p:blipFill rotWithShape="1">
          <a:blip r:embed="rId2"/>
          <a:srcRect l="22866" t="20715" r="22721" b="9267"/>
          <a:stretch/>
        </p:blipFill>
        <p:spPr bwMode="auto">
          <a:xfrm>
            <a:off x="827584" y="1196752"/>
            <a:ext cx="7704856"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3107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Our approach</a:t>
            </a:r>
            <a:endParaRPr lang="en-GB" dirty="0"/>
          </a:p>
        </p:txBody>
      </p:sp>
      <p:pic>
        <p:nvPicPr>
          <p:cNvPr id="4098" name="Picture 2" descr="C:\Users\55111412\Dropbox\Camera Uploads\2014-07-22 17.29.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283272"/>
            <a:ext cx="6480720" cy="48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2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Four main categories</a:t>
            </a:r>
          </a:p>
          <a:p>
            <a:pPr marL="0" indent="0" algn="ctr">
              <a:buNone/>
            </a:pPr>
            <a:endParaRPr lang="en-GB" dirty="0" smtClean="0"/>
          </a:p>
          <a:p>
            <a:r>
              <a:rPr lang="en-GB" dirty="0" smtClean="0"/>
              <a:t>Health (long term conditions, medications, partner health, gendered sexual health)</a:t>
            </a:r>
          </a:p>
          <a:p>
            <a:r>
              <a:rPr lang="en-GB" dirty="0" smtClean="0"/>
              <a:t>Relationships (gendered difference, sexual satisfaction and identity)</a:t>
            </a:r>
          </a:p>
          <a:p>
            <a:r>
              <a:rPr lang="en-GB" dirty="0" smtClean="0"/>
              <a:t>Sexual satisfaction and sexual activity</a:t>
            </a:r>
          </a:p>
          <a:p>
            <a:r>
              <a:rPr lang="en-GB" dirty="0" smtClean="0"/>
              <a:t>Ageing (stereotyping, ageism and reflection)</a:t>
            </a:r>
          </a:p>
        </p:txBody>
      </p:sp>
      <p:sp>
        <p:nvSpPr>
          <p:cNvPr id="2" name="Title 1"/>
          <p:cNvSpPr>
            <a:spLocks noGrp="1"/>
          </p:cNvSpPr>
          <p:nvPr>
            <p:ph type="title"/>
          </p:nvPr>
        </p:nvSpPr>
        <p:spPr/>
        <p:txBody>
          <a:bodyPr/>
          <a:lstStyle/>
          <a:p>
            <a:pPr algn="ctr"/>
            <a:r>
              <a:rPr lang="en-GB" dirty="0" smtClean="0"/>
              <a:t>Findings</a:t>
            </a:r>
            <a:endParaRPr lang="en-GB" dirty="0"/>
          </a:p>
        </p:txBody>
      </p:sp>
    </p:spTree>
    <p:extLst>
      <p:ext uri="{BB962C8B-B14F-4D97-AF65-F5344CB8AC3E}">
        <p14:creationId xmlns:p14="http://schemas.microsoft.com/office/powerpoint/2010/main" val="18204206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Men were more likely to make comments about the impact of long-term conditions, or medications that they were prescribed to treat long-term conditions.</a:t>
            </a:r>
          </a:p>
          <a:p>
            <a:endParaRPr lang="en-GB" dirty="0"/>
          </a:p>
          <a:p>
            <a:r>
              <a:rPr lang="en-GB" dirty="0" smtClean="0"/>
              <a:t>Comments were specifically made about:</a:t>
            </a:r>
          </a:p>
          <a:p>
            <a:pPr lvl="1"/>
            <a:r>
              <a:rPr lang="en-GB" dirty="0" smtClean="0"/>
              <a:t>Diabetes</a:t>
            </a:r>
          </a:p>
          <a:p>
            <a:pPr lvl="1"/>
            <a:r>
              <a:rPr lang="en-GB" dirty="0" smtClean="0"/>
              <a:t>Depression</a:t>
            </a:r>
          </a:p>
          <a:p>
            <a:pPr lvl="1"/>
            <a:r>
              <a:rPr lang="en-GB" dirty="0" smtClean="0"/>
              <a:t>Cancer</a:t>
            </a:r>
          </a:p>
          <a:p>
            <a:pPr lvl="1"/>
            <a:r>
              <a:rPr lang="en-GB" dirty="0" smtClean="0"/>
              <a:t>Cardio vascular disease and high blood pressure</a:t>
            </a:r>
          </a:p>
        </p:txBody>
      </p:sp>
      <p:sp>
        <p:nvSpPr>
          <p:cNvPr id="2" name="Title 1"/>
          <p:cNvSpPr>
            <a:spLocks noGrp="1"/>
          </p:cNvSpPr>
          <p:nvPr>
            <p:ph type="title"/>
          </p:nvPr>
        </p:nvSpPr>
        <p:spPr/>
        <p:txBody>
          <a:bodyPr/>
          <a:lstStyle/>
          <a:p>
            <a:pPr algn="ctr"/>
            <a:r>
              <a:rPr lang="en-GB" dirty="0" smtClean="0"/>
              <a:t>Health</a:t>
            </a:r>
            <a:endParaRPr lang="en-GB" dirty="0"/>
          </a:p>
        </p:txBody>
      </p:sp>
    </p:spTree>
    <p:extLst>
      <p:ext uri="{BB962C8B-B14F-4D97-AF65-F5344CB8AC3E}">
        <p14:creationId xmlns:p14="http://schemas.microsoft.com/office/powerpoint/2010/main" val="39232428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5303</TotalTime>
  <Words>1593</Words>
  <Application>Microsoft Macintosh PowerPoint</Application>
  <PresentationFormat>On-screen Show (4:3)</PresentationFormat>
  <Paragraphs>171</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Concourse</vt:lpstr>
      <vt:lpstr>Picture</vt:lpstr>
      <vt:lpstr> What Do Older Men and Women Say About Their Sexual Health and Wellbeing? A Qualitative Analysis of ELSA Wave 6 data.  </vt:lpstr>
      <vt:lpstr>Sexual relations and activities in later life</vt:lpstr>
      <vt:lpstr>PowerPoint Presentation</vt:lpstr>
      <vt:lpstr>Understanding the reality</vt:lpstr>
      <vt:lpstr>Method of analysis</vt:lpstr>
      <vt:lpstr>Initial template</vt:lpstr>
      <vt:lpstr>Our approach</vt:lpstr>
      <vt:lpstr>Findings</vt:lpstr>
      <vt:lpstr>Health</vt:lpstr>
      <vt:lpstr>Health</vt:lpstr>
      <vt:lpstr>Individual and partnered perspectives on health</vt:lpstr>
      <vt:lpstr>Relationships</vt:lpstr>
      <vt:lpstr>Relationships</vt:lpstr>
      <vt:lpstr>Relationships</vt:lpstr>
      <vt:lpstr>Sexual satisfaction</vt:lpstr>
      <vt:lpstr>Sexual satisfaction</vt:lpstr>
      <vt:lpstr>Ageing</vt:lpstr>
      <vt:lpstr>Ageing</vt:lpstr>
      <vt:lpstr>Ageing body</vt:lpstr>
      <vt:lpstr>Health care responses</vt:lpstr>
      <vt:lpstr>Publications and future work</vt:lpstr>
      <vt:lpstr>Media response</vt:lpstr>
      <vt:lpstr>Public responses</vt:lpstr>
      <vt:lpstr>Talking about our work</vt:lpstr>
      <vt:lpstr> What Do Older Men and Women Say About Their Sexual Health and Wellbeing? A Qualitative Analysis of ELSA Wave 6 data.  </vt:lpstr>
    </vt:vector>
  </TitlesOfParts>
  <Company>MMU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sex – what do older men and women say about their sexual relations and sexual activities – a qualitative analysis of ELSA Wave 6 data.</dc:title>
  <dc:creator>MMU JWT</dc:creator>
  <cp:lastModifiedBy>Josephine Tetley</cp:lastModifiedBy>
  <cp:revision>79</cp:revision>
  <dcterms:created xsi:type="dcterms:W3CDTF">2014-08-29T09:24:23Z</dcterms:created>
  <dcterms:modified xsi:type="dcterms:W3CDTF">2017-09-28T11:09:30Z</dcterms:modified>
</cp:coreProperties>
</file>