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0" r:id="rId3"/>
    <p:sldId id="281" r:id="rId4"/>
    <p:sldId id="282" r:id="rId5"/>
    <p:sldId id="266" r:id="rId6"/>
    <p:sldId id="279" r:id="rId7"/>
    <p:sldId id="284" r:id="rId8"/>
    <p:sldId id="268" r:id="rId9"/>
    <p:sldId id="269" r:id="rId10"/>
    <p:sldId id="270" r:id="rId11"/>
    <p:sldId id="272" r:id="rId12"/>
    <p:sldId id="283"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528"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F16A9-5DED-AE40-A203-83BBB7562717}" type="datetimeFigureOut">
              <a:rPr lang="en-US" smtClean="0"/>
              <a:t>23/03/17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40F22-9DBB-EF4D-A6F4-8A249BF41803}" type="slidenum">
              <a:rPr lang="en-US" smtClean="0"/>
              <a:t>‹#›</a:t>
            </a:fld>
            <a:endParaRPr lang="en-US"/>
          </a:p>
        </p:txBody>
      </p:sp>
    </p:spTree>
    <p:extLst>
      <p:ext uri="{BB962C8B-B14F-4D97-AF65-F5344CB8AC3E}">
        <p14:creationId xmlns:p14="http://schemas.microsoft.com/office/powerpoint/2010/main" val="2515694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a:t>
            </a:r>
            <a:r>
              <a:rPr lang="en-US" dirty="0" smtClean="0"/>
              <a:t>self</a:t>
            </a:r>
          </a:p>
          <a:p>
            <a:r>
              <a:rPr lang="en-US" dirty="0" smtClean="0"/>
              <a:t>Collaborative project between the Health </a:t>
            </a:r>
            <a:r>
              <a:rPr lang="en-US" dirty="0" err="1" smtClean="0"/>
              <a:t>eResearch</a:t>
            </a:r>
            <a:r>
              <a:rPr lang="en-US" dirty="0" smtClean="0"/>
              <a:t> Centre – </a:t>
            </a:r>
            <a:r>
              <a:rPr lang="en-US" dirty="0" err="1" smtClean="0"/>
              <a:t>Herc</a:t>
            </a:r>
            <a:r>
              <a:rPr lang="en-US" baseline="0" dirty="0" smtClean="0"/>
              <a:t> at the </a:t>
            </a:r>
            <a:r>
              <a:rPr lang="en-US" baseline="0" dirty="0" err="1" smtClean="0"/>
              <a:t>UoM</a:t>
            </a:r>
            <a:r>
              <a:rPr lang="en-US" baseline="0" dirty="0" smtClean="0"/>
              <a:t>, Inspiring Communities together Salford, and AgeUK Manchester </a:t>
            </a:r>
            <a:r>
              <a:rPr lang="en-US" baseline="0" dirty="0" err="1" smtClean="0"/>
              <a:t>Crossacres</a:t>
            </a:r>
            <a:r>
              <a:rPr lang="en-US" baseline="0" dirty="0" smtClean="0"/>
              <a:t> Community Centre</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1</a:t>
            </a:fld>
            <a:endParaRPr lang="en-US"/>
          </a:p>
        </p:txBody>
      </p:sp>
    </p:spTree>
    <p:extLst>
      <p:ext uri="{BB962C8B-B14F-4D97-AF65-F5344CB8AC3E}">
        <p14:creationId xmlns:p14="http://schemas.microsoft.com/office/powerpoint/2010/main" val="267422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dashboard you see when you </a:t>
            </a:r>
            <a:r>
              <a:rPr lang="en-US" baseline="0" dirty="0" err="1" smtClean="0"/>
              <a:t>syncronise</a:t>
            </a:r>
            <a:r>
              <a:rPr lang="en-US" baseline="0" dirty="0" smtClean="0"/>
              <a:t> your watch with the app</a:t>
            </a:r>
          </a:p>
          <a:p>
            <a:r>
              <a:rPr lang="en-US" baseline="0" dirty="0" smtClean="0"/>
              <a:t>As you can see, this gives you much more in depth information about your activity for the day</a:t>
            </a:r>
          </a:p>
          <a:p>
            <a:r>
              <a:rPr lang="en-US" baseline="0" dirty="0" smtClean="0"/>
              <a:t>This is a pretty </a:t>
            </a:r>
            <a:r>
              <a:rPr lang="en-US" baseline="0" dirty="0" err="1" smtClean="0"/>
              <a:t>stardard</a:t>
            </a:r>
            <a:r>
              <a:rPr lang="en-US" baseline="0" dirty="0" smtClean="0"/>
              <a:t> application for activity tracking devices, as you can </a:t>
            </a:r>
            <a:r>
              <a:rPr lang="en-US" baseline="0" dirty="0" smtClean="0"/>
              <a:t>probable </a:t>
            </a:r>
            <a:r>
              <a:rPr lang="en-US" baseline="0" dirty="0" smtClean="0"/>
              <a:t>appreciate, it is really geared towards a healthy, normally functioning group of people</a:t>
            </a:r>
          </a:p>
          <a:p>
            <a:r>
              <a:rPr lang="en-US" dirty="0" smtClean="0"/>
              <a:t>Also monitors sleep, can be set to</a:t>
            </a:r>
            <a:r>
              <a:rPr lang="en-US" baseline="0" dirty="0" smtClean="0"/>
              <a:t> measure BP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10</a:t>
            </a:fld>
            <a:endParaRPr lang="en-US"/>
          </a:p>
        </p:txBody>
      </p:sp>
    </p:spTree>
    <p:extLst>
      <p:ext uri="{BB962C8B-B14F-4D97-AF65-F5344CB8AC3E}">
        <p14:creationId xmlns:p14="http://schemas.microsoft.com/office/powerpoint/2010/main" val="177157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Jennifer/Gordon</a:t>
            </a:r>
            <a:r>
              <a:rPr lang="en-US" baseline="0" dirty="0" smtClean="0"/>
              <a:t> – we see some of the participants talking about the pros and cons of the smart watches, what did you think were the main </a:t>
            </a:r>
            <a:r>
              <a:rPr lang="en-US" baseline="0" dirty="0" err="1" smtClean="0"/>
              <a:t>benifts</a:t>
            </a:r>
            <a:r>
              <a:rPr lang="en-US" baseline="0" dirty="0" smtClean="0"/>
              <a:t>? And the main downsides?</a:t>
            </a:r>
          </a:p>
          <a:p>
            <a:r>
              <a:rPr lang="en-US" dirty="0" smtClean="0"/>
              <a:t>Jennifer/Gordon</a:t>
            </a:r>
            <a:r>
              <a:rPr lang="en-US" baseline="0" dirty="0" smtClean="0"/>
              <a:t> – some participants talk about feeling a bit overwhelmed with the app, how important do you think it is to </a:t>
            </a:r>
            <a:r>
              <a:rPr lang="en-US" baseline="0" dirty="0" err="1" smtClean="0"/>
              <a:t>personalise</a:t>
            </a:r>
            <a:r>
              <a:rPr lang="en-US" baseline="0" dirty="0" smtClean="0"/>
              <a:t> the settlings on the app? Or perhaps even use an app specifically designed for older people?</a:t>
            </a:r>
          </a:p>
          <a:p>
            <a:r>
              <a:rPr lang="en-US" dirty="0" smtClean="0"/>
              <a:t>Jennifer/Gordon</a:t>
            </a:r>
            <a:r>
              <a:rPr lang="en-US" baseline="0" dirty="0" smtClean="0"/>
              <a:t> – would you wear an activity tracker in the future?</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11</a:t>
            </a:fld>
            <a:endParaRPr lang="en-US"/>
          </a:p>
        </p:txBody>
      </p:sp>
    </p:spTree>
    <p:extLst>
      <p:ext uri="{BB962C8B-B14F-4D97-AF65-F5344CB8AC3E}">
        <p14:creationId xmlns:p14="http://schemas.microsoft.com/office/powerpoint/2010/main" val="2758447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a:t>
            </a:r>
            <a:r>
              <a:rPr lang="en-US" baseline="0" dirty="0" smtClean="0"/>
              <a:t> our participants created 25 videos – all of which hare available online to be viewed</a:t>
            </a:r>
          </a:p>
          <a:p>
            <a:r>
              <a:rPr lang="en-US" dirty="0" smtClean="0"/>
              <a:t>Jennifer/Gordon</a:t>
            </a:r>
            <a:r>
              <a:rPr lang="en-US" baseline="0" dirty="0" smtClean="0"/>
              <a:t> – what did you think about the community reporter training?</a:t>
            </a:r>
          </a:p>
          <a:p>
            <a:r>
              <a:rPr lang="en-US" dirty="0" smtClean="0"/>
              <a:t>Jennifer/Gordon</a:t>
            </a:r>
            <a:r>
              <a:rPr lang="en-US" baseline="0" dirty="0" smtClean="0"/>
              <a:t> – did you enjoy the project?</a:t>
            </a:r>
          </a:p>
          <a:p>
            <a:r>
              <a:rPr lang="en-US" dirty="0" smtClean="0"/>
              <a:t>Jennifer/Gordon</a:t>
            </a:r>
            <a:r>
              <a:rPr lang="en-US" baseline="0" dirty="0" smtClean="0"/>
              <a:t> – what would motivate you to participate in research projects in the future involving health technologies?</a:t>
            </a:r>
          </a:p>
          <a:p>
            <a:r>
              <a:rPr lang="en-US" baseline="0" dirty="0" smtClean="0"/>
              <a:t>Matt – do you think CR could be used as a useful tool for public engagement with research?</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12</a:t>
            </a:fld>
            <a:endParaRPr lang="en-US"/>
          </a:p>
        </p:txBody>
      </p:sp>
    </p:spTree>
    <p:extLst>
      <p:ext uri="{BB962C8B-B14F-4D97-AF65-F5344CB8AC3E}">
        <p14:creationId xmlns:p14="http://schemas.microsoft.com/office/powerpoint/2010/main" val="1513379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Stay </a:t>
            </a:r>
            <a:r>
              <a:rPr lang="en-US" dirty="0" smtClean="0"/>
              <a:t>on stage</a:t>
            </a:r>
          </a:p>
          <a:p>
            <a:r>
              <a:rPr lang="en-US" dirty="0" smtClean="0"/>
              <a:t>More on to panel</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13</a:t>
            </a:fld>
            <a:endParaRPr lang="en-US"/>
          </a:p>
        </p:txBody>
      </p:sp>
    </p:spTree>
    <p:extLst>
      <p:ext uri="{BB962C8B-B14F-4D97-AF65-F5344CB8AC3E}">
        <p14:creationId xmlns:p14="http://schemas.microsoft.com/office/powerpoint/2010/main" val="58836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did we undertake this public engagement project?</a:t>
            </a:r>
          </a:p>
          <a:p>
            <a:r>
              <a:rPr lang="en-US" dirty="0" smtClean="0"/>
              <a:t>We</a:t>
            </a:r>
            <a:r>
              <a:rPr lang="en-US" baseline="0" dirty="0" smtClean="0"/>
              <a:t> were interested in the ways health data, and heath data technologies could improve the lives of older people</a:t>
            </a:r>
          </a:p>
          <a:p>
            <a:r>
              <a:rPr lang="en-US" baseline="0" dirty="0" smtClean="0"/>
              <a:t>I think its fair to say that….</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2</a:t>
            </a:fld>
            <a:endParaRPr lang="en-US"/>
          </a:p>
        </p:txBody>
      </p:sp>
    </p:spTree>
    <p:extLst>
      <p:ext uri="{BB962C8B-B14F-4D97-AF65-F5344CB8AC3E}">
        <p14:creationId xmlns:p14="http://schemas.microsoft.com/office/powerpoint/2010/main" val="163593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engagement</a:t>
            </a:r>
            <a:r>
              <a:rPr lang="en-US" baseline="0" dirty="0" smtClean="0"/>
              <a:t> is nothing new, however, we thought it would be interesting to do things a bit differently.</a:t>
            </a:r>
          </a:p>
          <a:p>
            <a:r>
              <a:rPr lang="en-US" baseline="0" dirty="0" smtClean="0"/>
              <a:t>Standard methods of public engagement tend to be….</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3</a:t>
            </a:fld>
            <a:endParaRPr lang="en-US"/>
          </a:p>
        </p:txBody>
      </p:sp>
    </p:spTree>
    <p:extLst>
      <p:ext uri="{BB962C8B-B14F-4D97-AF65-F5344CB8AC3E}">
        <p14:creationId xmlns:p14="http://schemas.microsoft.com/office/powerpoint/2010/main" val="32627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reporters is an initiative which trains people</a:t>
            </a:r>
            <a:r>
              <a:rPr lang="en-US" baseline="0" dirty="0" smtClean="0"/>
              <a:t> to create video recording, and upload them onto the CR website – a free, open forum where people can share their personal stories. The ethos of CR is to encourage members of the public to share experiences about issues in their local area. CR runs certified training programmes, at the end of which you become an official ‘reporter’ for the website. Videos are tagged by subject and locality, allowing you to search for similar </a:t>
            </a:r>
            <a:r>
              <a:rPr lang="en-US" baseline="0" dirty="0" smtClean="0"/>
              <a:t>videos </a:t>
            </a:r>
            <a:r>
              <a:rPr lang="en-US" baseline="0" dirty="0" smtClean="0"/>
              <a:t>online.</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4</a:t>
            </a:fld>
            <a:endParaRPr lang="en-US"/>
          </a:p>
        </p:txBody>
      </p:sp>
    </p:spTree>
    <p:extLst>
      <p:ext uri="{BB962C8B-B14F-4D97-AF65-F5344CB8AC3E}">
        <p14:creationId xmlns:p14="http://schemas.microsoft.com/office/powerpoint/2010/main" val="273356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p>
          <a:p>
            <a:r>
              <a:rPr lang="en-US" dirty="0" smtClean="0"/>
              <a:t>We</a:t>
            </a:r>
            <a:r>
              <a:rPr lang="en-US" baseline="0" dirty="0" smtClean="0"/>
              <a:t> used smart watches as activity trackers in this project, which are small sensors which measure step count. I will explain in more detail in a moment</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5</a:t>
            </a:fld>
            <a:endParaRPr lang="en-US"/>
          </a:p>
        </p:txBody>
      </p:sp>
    </p:spTree>
    <p:extLst>
      <p:ext uri="{BB962C8B-B14F-4D97-AF65-F5344CB8AC3E}">
        <p14:creationId xmlns:p14="http://schemas.microsoft.com/office/powerpoint/2010/main" val="174180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collaborative project involving:</a:t>
            </a:r>
          </a:p>
          <a:p>
            <a:pPr marL="228600" indent="-228600">
              <a:buAutoNum type="arabicPeriod"/>
            </a:pPr>
            <a:r>
              <a:rPr lang="en-US" dirty="0" smtClean="0"/>
              <a:t>Health </a:t>
            </a:r>
            <a:r>
              <a:rPr lang="en-US" dirty="0" err="1" smtClean="0"/>
              <a:t>eResearch</a:t>
            </a:r>
            <a:r>
              <a:rPr lang="en-US" baseline="0" dirty="0" smtClean="0"/>
              <a:t> Centre</a:t>
            </a:r>
          </a:p>
          <a:p>
            <a:pPr marL="228600" indent="-228600">
              <a:buAutoNum type="arabicPeriod"/>
            </a:pPr>
            <a:r>
              <a:rPr lang="en-US" baseline="0" dirty="0" smtClean="0"/>
              <a:t>MICRA</a:t>
            </a:r>
          </a:p>
          <a:p>
            <a:pPr marL="228600" indent="-228600">
              <a:buAutoNum type="arabicPeriod"/>
            </a:pPr>
            <a:r>
              <a:rPr lang="en-US" baseline="0" dirty="0" smtClean="0"/>
              <a:t>Manchester AgeUK, </a:t>
            </a:r>
            <a:r>
              <a:rPr lang="en-US" baseline="0" dirty="0" err="1" smtClean="0"/>
              <a:t>Crossacres</a:t>
            </a:r>
            <a:r>
              <a:rPr lang="en-US" baseline="0" dirty="0" smtClean="0"/>
              <a:t> in </a:t>
            </a:r>
            <a:r>
              <a:rPr lang="en-US" baseline="0" dirty="0" err="1" smtClean="0"/>
              <a:t>Wythenshaw</a:t>
            </a:r>
            <a:endParaRPr lang="en-US" baseline="0" dirty="0" smtClean="0"/>
          </a:p>
          <a:p>
            <a:pPr marL="228600" indent="-228600">
              <a:buAutoNum type="arabicPeriod"/>
            </a:pPr>
            <a:r>
              <a:rPr lang="en-US" baseline="0" dirty="0" smtClean="0"/>
              <a:t>Inspiring Communities Together, Salford</a:t>
            </a:r>
          </a:p>
          <a:p>
            <a:pPr marL="228600" indent="-228600">
              <a:buAutoNum type="arabicPeriod"/>
            </a:pPr>
            <a:r>
              <a:rPr lang="en-US" baseline="0" dirty="0" err="1" smtClean="0"/>
              <a:t>Macc</a:t>
            </a:r>
            <a:r>
              <a:rPr lang="en-US" baseline="0" dirty="0" smtClean="0"/>
              <a:t> – </a:t>
            </a:r>
            <a:r>
              <a:rPr lang="en-US" baseline="0" dirty="0" err="1" smtClean="0"/>
              <a:t>Mancheste’rs</a:t>
            </a:r>
            <a:r>
              <a:rPr lang="en-US" baseline="0" dirty="0" smtClean="0"/>
              <a:t> voluntary </a:t>
            </a:r>
            <a:r>
              <a:rPr lang="en-US" baseline="0" dirty="0" err="1" smtClean="0"/>
              <a:t>organIsation</a:t>
            </a:r>
            <a:r>
              <a:rPr lang="en-US" baseline="0" dirty="0" smtClean="0"/>
              <a:t> which runs community reporter training in MCR</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6</a:t>
            </a:fld>
            <a:endParaRPr lang="en-US"/>
          </a:p>
        </p:txBody>
      </p:sp>
    </p:spTree>
    <p:extLst>
      <p:ext uri="{BB962C8B-B14F-4D97-AF65-F5344CB8AC3E}">
        <p14:creationId xmlns:p14="http://schemas.microsoft.com/office/powerpoint/2010/main" val="428737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 this is what we did:</a:t>
            </a:r>
          </a:p>
          <a:p>
            <a:pPr marL="228600" indent="-228600">
              <a:buAutoNum type="arabicPeriod"/>
            </a:pPr>
            <a:r>
              <a:rPr lang="en-US" sz="1200" dirty="0" smtClean="0"/>
              <a:t>We</a:t>
            </a:r>
            <a:r>
              <a:rPr lang="en-US" sz="1200" baseline="0" dirty="0" smtClean="0"/>
              <a:t> t</a:t>
            </a:r>
            <a:r>
              <a:rPr lang="en-US" sz="1200" dirty="0" smtClean="0"/>
              <a:t>rained up to 20 people aged 50+ how to become a Community Reporter over 3-5 weeks</a:t>
            </a:r>
          </a:p>
          <a:p>
            <a:pPr marL="228600" indent="-228600">
              <a:buAutoNum type="arabicPeriod"/>
            </a:pPr>
            <a:r>
              <a:rPr lang="en-US" sz="1200" dirty="0" smtClean="0"/>
              <a:t>Used ‘health data’ as the theme for their videos and interviews</a:t>
            </a:r>
          </a:p>
          <a:p>
            <a:pPr marL="228600" indent="-228600">
              <a:buAutoNum type="arabicPeriod"/>
            </a:pPr>
            <a:r>
              <a:rPr lang="en-US" sz="1200" dirty="0" smtClean="0"/>
              <a:t>Asked</a:t>
            </a:r>
            <a:r>
              <a:rPr lang="en-US" sz="1200" baseline="0" dirty="0" smtClean="0"/>
              <a:t> the CR trainees to t</a:t>
            </a:r>
            <a:r>
              <a:rPr lang="en-US" sz="1200" dirty="0" smtClean="0"/>
              <a:t>est out smart watches (activity</a:t>
            </a:r>
            <a:r>
              <a:rPr lang="en-US" sz="1200" baseline="0" dirty="0" smtClean="0"/>
              <a:t> trackers) </a:t>
            </a:r>
            <a:r>
              <a:rPr lang="en-US" sz="1200" dirty="0" smtClean="0"/>
              <a:t>during training period and video record their experiences</a:t>
            </a:r>
          </a:p>
          <a:p>
            <a:pPr marL="228600" indent="-228600">
              <a:buAutoNum type="arabicPeriod"/>
            </a:pPr>
            <a:r>
              <a:rPr lang="en-US" sz="1200" dirty="0" smtClean="0"/>
              <a:t>Asked</a:t>
            </a:r>
            <a:r>
              <a:rPr lang="en-US" sz="1200" baseline="0" dirty="0" smtClean="0"/>
              <a:t> the CR trainees to i</a:t>
            </a:r>
            <a:r>
              <a:rPr lang="en-US" sz="1200" dirty="0" smtClean="0"/>
              <a:t>nterview exercise class volunteers who were also asked to test the trackers </a:t>
            </a:r>
          </a:p>
          <a:p>
            <a:pPr marL="228600" indent="-228600">
              <a:buAutoNum type="arabicPeriod"/>
            </a:pPr>
            <a:r>
              <a:rPr lang="en-US" sz="1200" dirty="0" smtClean="0"/>
              <a:t>Upload videos onto the Community Reporters website</a:t>
            </a:r>
            <a:endParaRPr lang="en-US" sz="1200" dirty="0" smtClean="0"/>
          </a:p>
        </p:txBody>
      </p:sp>
      <p:sp>
        <p:nvSpPr>
          <p:cNvPr id="4" name="Slide Number Placeholder 3"/>
          <p:cNvSpPr>
            <a:spLocks noGrp="1"/>
          </p:cNvSpPr>
          <p:nvPr>
            <p:ph type="sldNum" sz="quarter" idx="10"/>
          </p:nvPr>
        </p:nvSpPr>
        <p:spPr/>
        <p:txBody>
          <a:bodyPr/>
          <a:lstStyle/>
          <a:p>
            <a:fld id="{5F740F22-9DBB-EF4D-A6F4-8A249BF41803}" type="slidenum">
              <a:rPr lang="en-US" smtClean="0"/>
              <a:t>7</a:t>
            </a:fld>
            <a:endParaRPr lang="en-US"/>
          </a:p>
        </p:txBody>
      </p:sp>
    </p:spTree>
    <p:extLst>
      <p:ext uri="{BB962C8B-B14F-4D97-AF65-F5344CB8AC3E}">
        <p14:creationId xmlns:p14="http://schemas.microsoft.com/office/powerpoint/2010/main" val="382755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r>
              <a:rPr lang="en-US" baseline="0" dirty="0" smtClean="0"/>
              <a:t> – before this project, were you familiar with term ‘health data’? </a:t>
            </a:r>
          </a:p>
          <a:p>
            <a:r>
              <a:rPr lang="en-US" dirty="0" smtClean="0"/>
              <a:t>Jennifer/Gordon</a:t>
            </a:r>
            <a:r>
              <a:rPr lang="en-US" baseline="0" dirty="0" smtClean="0"/>
              <a:t> – how did you find interviewing other people about ‘health data’?</a:t>
            </a:r>
          </a:p>
          <a:p>
            <a:r>
              <a:rPr lang="en-US" baseline="0" dirty="0" smtClean="0"/>
              <a:t>Jennifer – you talk about using phone apps in the video, what do you think about using apps as a way to collect health data from older people? </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8</a:t>
            </a:fld>
            <a:endParaRPr lang="en-US"/>
          </a:p>
        </p:txBody>
      </p:sp>
    </p:spTree>
    <p:extLst>
      <p:ext uri="{BB962C8B-B14F-4D97-AF65-F5344CB8AC3E}">
        <p14:creationId xmlns:p14="http://schemas.microsoft.com/office/powerpoint/2010/main" val="346890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Designed to look like a normal watch</a:t>
            </a:r>
          </a:p>
          <a:p>
            <a:r>
              <a:rPr lang="en-US" dirty="0" smtClean="0"/>
              <a:t>Set up with a</a:t>
            </a:r>
            <a:r>
              <a:rPr lang="en-US" baseline="0" dirty="0" smtClean="0"/>
              <a:t>n app – phone, </a:t>
            </a:r>
            <a:r>
              <a:rPr lang="en-US" baseline="0" dirty="0" err="1" smtClean="0"/>
              <a:t>ipad</a:t>
            </a:r>
            <a:r>
              <a:rPr lang="en-US" baseline="0" dirty="0" smtClean="0"/>
              <a:t>, computer</a:t>
            </a:r>
          </a:p>
          <a:p>
            <a:r>
              <a:rPr lang="en-US" baseline="0" dirty="0" smtClean="0"/>
              <a:t>Set up </a:t>
            </a:r>
            <a:r>
              <a:rPr lang="en-US" baseline="0" dirty="0" err="1" smtClean="0"/>
              <a:t>personalised</a:t>
            </a:r>
            <a:r>
              <a:rPr lang="en-US" baseline="0" dirty="0" smtClean="0"/>
              <a:t> step count target</a:t>
            </a:r>
            <a:endParaRPr lang="en-US" dirty="0" smtClean="0"/>
          </a:p>
          <a:p>
            <a:r>
              <a:rPr lang="en-US" dirty="0" smtClean="0"/>
              <a:t>Sub-dial keeps track of your daily step count – and buzzes</a:t>
            </a:r>
            <a:r>
              <a:rPr lang="en-US" baseline="0" dirty="0" smtClean="0"/>
              <a:t> when you hit your target</a:t>
            </a:r>
            <a:endParaRPr lang="en-US" dirty="0"/>
          </a:p>
        </p:txBody>
      </p:sp>
      <p:sp>
        <p:nvSpPr>
          <p:cNvPr id="4" name="Slide Number Placeholder 3"/>
          <p:cNvSpPr>
            <a:spLocks noGrp="1"/>
          </p:cNvSpPr>
          <p:nvPr>
            <p:ph type="sldNum" sz="quarter" idx="10"/>
          </p:nvPr>
        </p:nvSpPr>
        <p:spPr/>
        <p:txBody>
          <a:bodyPr/>
          <a:lstStyle/>
          <a:p>
            <a:fld id="{5F740F22-9DBB-EF4D-A6F4-8A249BF41803}" type="slidenum">
              <a:rPr lang="en-US" smtClean="0"/>
              <a:t>9</a:t>
            </a:fld>
            <a:endParaRPr lang="en-US"/>
          </a:p>
        </p:txBody>
      </p:sp>
    </p:spTree>
    <p:extLst>
      <p:ext uri="{BB962C8B-B14F-4D97-AF65-F5344CB8AC3E}">
        <p14:creationId xmlns:p14="http://schemas.microsoft.com/office/powerpoint/2010/main" val="181896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A55CD6-1876-47CE-B44E-8FB1322FB683}" type="datetimeFigureOut">
              <a:rPr lang="en-GB" smtClean="0"/>
              <a:t>23/03/17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363809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55CD6-1876-47CE-B44E-8FB1322FB683}" type="datetimeFigureOut">
              <a:rPr lang="en-GB" smtClean="0"/>
              <a:t>23/03/17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358342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55CD6-1876-47CE-B44E-8FB1322FB683}" type="datetimeFigureOut">
              <a:rPr lang="en-GB" smtClean="0"/>
              <a:t>23/03/17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326857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55CD6-1876-47CE-B44E-8FB1322FB683}" type="datetimeFigureOut">
              <a:rPr lang="en-GB" smtClean="0"/>
              <a:t>23/03/17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72877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55CD6-1876-47CE-B44E-8FB1322FB683}" type="datetimeFigureOut">
              <a:rPr lang="en-GB" smtClean="0"/>
              <a:t>23/03/17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74489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A55CD6-1876-47CE-B44E-8FB1322FB683}" type="datetimeFigureOut">
              <a:rPr lang="en-GB" smtClean="0"/>
              <a:t>23/03/17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160565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A55CD6-1876-47CE-B44E-8FB1322FB683}" type="datetimeFigureOut">
              <a:rPr lang="en-GB" smtClean="0"/>
              <a:t>23/03/17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281393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A55CD6-1876-47CE-B44E-8FB1322FB683}" type="datetimeFigureOut">
              <a:rPr lang="en-GB" smtClean="0"/>
              <a:t>23/03/17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6056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55CD6-1876-47CE-B44E-8FB1322FB683}" type="datetimeFigureOut">
              <a:rPr lang="en-GB" smtClean="0"/>
              <a:t>23/03/17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379848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55CD6-1876-47CE-B44E-8FB1322FB683}" type="datetimeFigureOut">
              <a:rPr lang="en-GB" smtClean="0"/>
              <a:t>23/03/17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298838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55CD6-1876-47CE-B44E-8FB1322FB683}" type="datetimeFigureOut">
              <a:rPr lang="en-GB" smtClean="0"/>
              <a:t>23/03/17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D0E86E-6A38-405D-9EE5-C2C019707C12}" type="slidenum">
              <a:rPr lang="en-GB" smtClean="0"/>
              <a:t>‹#›</a:t>
            </a:fld>
            <a:endParaRPr lang="en-GB"/>
          </a:p>
        </p:txBody>
      </p:sp>
    </p:spTree>
    <p:extLst>
      <p:ext uri="{BB962C8B-B14F-4D97-AF65-F5344CB8AC3E}">
        <p14:creationId xmlns:p14="http://schemas.microsoft.com/office/powerpoint/2010/main" val="12113655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55CD6-1876-47CE-B44E-8FB1322FB683}" type="datetimeFigureOut">
              <a:rPr lang="en-GB" smtClean="0"/>
              <a:t>23/03/17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0E86E-6A38-405D-9EE5-C2C019707C12}" type="slidenum">
              <a:rPr lang="en-GB" smtClean="0"/>
              <a:t>‹#›</a:t>
            </a:fld>
            <a:endParaRPr lang="en-GB"/>
          </a:p>
        </p:txBody>
      </p:sp>
    </p:spTree>
    <p:extLst>
      <p:ext uri="{BB962C8B-B14F-4D97-AF65-F5344CB8AC3E}">
        <p14:creationId xmlns:p14="http://schemas.microsoft.com/office/powerpoint/2010/main" val="984220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9" Type="http://schemas.openxmlformats.org/officeDocument/2006/relationships/hyperlink" Target="https://communityreporter.net/story/olivia-and-jennifer-discussion-about-watches" TargetMode="External"/><Relationship Id="rId20" Type="http://schemas.openxmlformats.org/officeDocument/2006/relationships/hyperlink" Target="https://communityreporter.net/story/data-saves-lives" TargetMode="External"/><Relationship Id="rId21" Type="http://schemas.openxmlformats.org/officeDocument/2006/relationships/hyperlink" Target="https://communityreporter.net/story/kaths-blood-pressure" TargetMode="External"/><Relationship Id="rId22" Type="http://schemas.openxmlformats.org/officeDocument/2006/relationships/hyperlink" Target="https://communityreporter.net/story/fitness-trackers-do-they-encourage-exercise" TargetMode="External"/><Relationship Id="rId23" Type="http://schemas.openxmlformats.org/officeDocument/2006/relationships/hyperlink" Target="https://communityreporter.net/story/martine" TargetMode="External"/><Relationship Id="rId24" Type="http://schemas.openxmlformats.org/officeDocument/2006/relationships/hyperlink" Target="https://communityreporter.net/story/health-no-smoking" TargetMode="External"/><Relationship Id="rId25" Type="http://schemas.openxmlformats.org/officeDocument/2006/relationships/hyperlink" Target="https://communityreporter.net/story/health-cafe" TargetMode="External"/><Relationship Id="rId26" Type="http://schemas.openxmlformats.org/officeDocument/2006/relationships/hyperlink" Target="https://communityreporter.net/story/health-more-physical" TargetMode="External"/><Relationship Id="rId27" Type="http://schemas.openxmlformats.org/officeDocument/2006/relationships/hyperlink" Target="https://communityreporter.net/story/health-keeping-fit" TargetMode="External"/><Relationship Id="rId28" Type="http://schemas.openxmlformats.org/officeDocument/2006/relationships/hyperlink" Target="https://communityreporter.net/story/health-helping-others" TargetMode="External"/><Relationship Id="rId29" Type="http://schemas.openxmlformats.org/officeDocument/2006/relationships/image" Target="../media/image5.png"/><Relationship Id="rId30" Type="http://schemas.openxmlformats.org/officeDocument/2006/relationships/image" Target="../media/image1.png"/><Relationship Id="rId31" Type="http://schemas.openxmlformats.org/officeDocument/2006/relationships/hyperlink" Target="https://communityreporter.net/data-saves-lives" TargetMode="External"/><Relationship Id="rId10" Type="http://schemas.openxmlformats.org/officeDocument/2006/relationships/hyperlink" Target="https://communityreporter.net/story/olivia-using-watch" TargetMode="External"/><Relationship Id="rId11" Type="http://schemas.openxmlformats.org/officeDocument/2006/relationships/hyperlink" Target="https://communityreporter.net/story/geoff-and-linda-discussing-watch" TargetMode="External"/><Relationship Id="rId12" Type="http://schemas.openxmlformats.org/officeDocument/2006/relationships/hyperlink" Target="https://communityreporter.net/story/geoffs-experience-using-his-watch" TargetMode="External"/><Relationship Id="rId13" Type="http://schemas.openxmlformats.org/officeDocument/2006/relationships/hyperlink" Target="https://communityreporter.net/story/gordon-using-watch" TargetMode="External"/><Relationship Id="rId14" Type="http://schemas.openxmlformats.org/officeDocument/2006/relationships/hyperlink" Target="https://communityreporter.net/story/overview-experience-using-watches" TargetMode="External"/><Relationship Id="rId15" Type="http://schemas.openxmlformats.org/officeDocument/2006/relationships/hyperlink" Target="https://communityreporter.net/story/jennifer-using-eyesight-apps" TargetMode="External"/><Relationship Id="rId16" Type="http://schemas.openxmlformats.org/officeDocument/2006/relationships/hyperlink" Target="https://communityreporter.net/story/sandra-using-pilates-apps" TargetMode="External"/><Relationship Id="rId17" Type="http://schemas.openxmlformats.org/officeDocument/2006/relationships/hyperlink" Target="https://communityreporter.net/story/robert-healthy-eating-apps" TargetMode="External"/><Relationship Id="rId18" Type="http://schemas.openxmlformats.org/officeDocument/2006/relationships/hyperlink" Target="https://communityreporter.net/story/jackie-using-health-apps" TargetMode="External"/><Relationship Id="rId19" Type="http://schemas.openxmlformats.org/officeDocument/2006/relationships/hyperlink" Target="https://communityreporter.net/story/junes-story"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communityreporter.net/story/malcs-film-health-data" TargetMode="External"/><Relationship Id="rId4" Type="http://schemas.openxmlformats.org/officeDocument/2006/relationships/hyperlink" Target="https://communityreporter.net/story/lunching-ladies" TargetMode="External"/><Relationship Id="rId5" Type="http://schemas.openxmlformats.org/officeDocument/2006/relationships/hyperlink" Target="https://communityreporter.net/story/eileens-cafe-interview-re-health-data" TargetMode="External"/><Relationship Id="rId6" Type="http://schemas.openxmlformats.org/officeDocument/2006/relationships/hyperlink" Target="https://communityreporter.net/story/geoffs-story-using-watch" TargetMode="External"/><Relationship Id="rId7" Type="http://schemas.openxmlformats.org/officeDocument/2006/relationships/hyperlink" Target="https://communityreporter.net/story/marks-story-health-technology" TargetMode="External"/><Relationship Id="rId8" Type="http://schemas.openxmlformats.org/officeDocument/2006/relationships/hyperlink" Target="https://communityreporter.net/story/daves-story-health-technolog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hyperlink" Target="https://www.herc.ac.uk/research_project/community-reporters/"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68144" y="188640"/>
            <a:ext cx="3096344" cy="742448"/>
          </a:xfrm>
          <a:prstGeom prst="rect">
            <a:avLst/>
          </a:prstGeom>
        </p:spPr>
      </p:pic>
      <p:sp>
        <p:nvSpPr>
          <p:cNvPr id="7" name="Title 6"/>
          <p:cNvSpPr>
            <a:spLocks noGrp="1"/>
          </p:cNvSpPr>
          <p:nvPr>
            <p:ph type="ctrTitle"/>
          </p:nvPr>
        </p:nvSpPr>
        <p:spPr>
          <a:xfrm>
            <a:off x="683568" y="1556792"/>
            <a:ext cx="7772400" cy="1470025"/>
          </a:xfrm>
        </p:spPr>
        <p:txBody>
          <a:bodyPr>
            <a:normAutofit fontScale="90000"/>
          </a:bodyPr>
          <a:lstStyle/>
          <a:p>
            <a:r>
              <a:rPr lang="en-US" dirty="0" smtClean="0"/>
              <a:t>♯</a:t>
            </a:r>
            <a:r>
              <a:rPr lang="en-US" dirty="0" err="1" smtClean="0"/>
              <a:t>datasaves</a:t>
            </a:r>
            <a:r>
              <a:rPr lang="en-US" dirty="0" err="1"/>
              <a:t>l</a:t>
            </a:r>
            <a:r>
              <a:rPr lang="en-US" dirty="0" err="1" smtClean="0"/>
              <a:t>ives</a:t>
            </a:r>
            <a:r>
              <a:rPr lang="en-US" dirty="0" smtClean="0"/>
              <a:t/>
            </a:r>
            <a:br>
              <a:rPr lang="en-US" dirty="0" smtClean="0"/>
            </a:br>
            <a:r>
              <a:rPr lang="en-US" dirty="0" smtClean="0"/>
              <a:t>Community Reporters Public Engagement Project</a:t>
            </a:r>
            <a:endParaRPr lang="en-US" dirty="0"/>
          </a:p>
        </p:txBody>
      </p:sp>
      <p:pic>
        <p:nvPicPr>
          <p:cNvPr id="9" name="Picture 8"/>
          <p:cNvPicPr>
            <a:picLocks noChangeAspect="1"/>
          </p:cNvPicPr>
          <p:nvPr/>
        </p:nvPicPr>
        <p:blipFill>
          <a:blip r:embed="rId4"/>
          <a:stretch>
            <a:fillRect/>
          </a:stretch>
        </p:blipFill>
        <p:spPr>
          <a:xfrm>
            <a:off x="107504" y="3573016"/>
            <a:ext cx="4234849" cy="2448272"/>
          </a:xfrm>
          <a:prstGeom prst="rect">
            <a:avLst/>
          </a:prstGeom>
        </p:spPr>
      </p:pic>
      <p:pic>
        <p:nvPicPr>
          <p:cNvPr id="10" name="Picture 9"/>
          <p:cNvPicPr>
            <a:picLocks noChangeAspect="1"/>
          </p:cNvPicPr>
          <p:nvPr/>
        </p:nvPicPr>
        <p:blipFill>
          <a:blip r:embed="rId5"/>
          <a:stretch>
            <a:fillRect/>
          </a:stretch>
        </p:blipFill>
        <p:spPr>
          <a:xfrm>
            <a:off x="4499992" y="3573016"/>
            <a:ext cx="4015395" cy="2678237"/>
          </a:xfrm>
          <a:prstGeom prst="rect">
            <a:avLst/>
          </a:prstGeom>
        </p:spPr>
      </p:pic>
      <p:pic>
        <p:nvPicPr>
          <p:cNvPr id="2" name="Picture 1"/>
          <p:cNvPicPr>
            <a:picLocks noChangeAspect="1"/>
          </p:cNvPicPr>
          <p:nvPr/>
        </p:nvPicPr>
        <p:blipFill>
          <a:blip r:embed="rId6"/>
          <a:stretch>
            <a:fillRect/>
          </a:stretch>
        </p:blipFill>
        <p:spPr>
          <a:xfrm>
            <a:off x="251521" y="188640"/>
            <a:ext cx="2232248" cy="1349270"/>
          </a:xfrm>
          <a:prstGeom prst="rect">
            <a:avLst/>
          </a:prstGeom>
        </p:spPr>
      </p:pic>
    </p:spTree>
    <p:extLst>
      <p:ext uri="{BB962C8B-B14F-4D97-AF65-F5344CB8AC3E}">
        <p14:creationId xmlns:p14="http://schemas.microsoft.com/office/powerpoint/2010/main" val="2046905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sp>
        <p:nvSpPr>
          <p:cNvPr id="3" name="Title 2"/>
          <p:cNvSpPr>
            <a:spLocks noGrp="1"/>
          </p:cNvSpPr>
          <p:nvPr>
            <p:ph type="title"/>
          </p:nvPr>
        </p:nvSpPr>
        <p:spPr/>
        <p:txBody>
          <a:bodyPr/>
          <a:lstStyle/>
          <a:p>
            <a:r>
              <a:rPr lang="en-US" dirty="0" smtClean="0"/>
              <a:t>App Dashboard</a:t>
            </a:r>
            <a:endParaRPr lang="en-US" dirty="0"/>
          </a:p>
        </p:txBody>
      </p:sp>
      <p:sp>
        <p:nvSpPr>
          <p:cNvPr id="4" name="Content Placeholder 3"/>
          <p:cNvSpPr>
            <a:spLocks noGrp="1"/>
          </p:cNvSpPr>
          <p:nvPr>
            <p:ph idx="1"/>
          </p:nvPr>
        </p:nvSpPr>
        <p:spPr/>
        <p:txBody>
          <a:bodyPr>
            <a:normAutofit/>
          </a:bodyPr>
          <a:lstStyle/>
          <a:p>
            <a:pPr lvl="1"/>
            <a:endParaRPr lang="en-US" dirty="0"/>
          </a:p>
        </p:txBody>
      </p:sp>
      <p:pic>
        <p:nvPicPr>
          <p:cNvPr id="6" name="Picture 5" descr="Screen Shot 2017-03-09 at 16.59.3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484784"/>
            <a:ext cx="8460432" cy="4791317"/>
          </a:xfrm>
          <a:prstGeom prst="rect">
            <a:avLst/>
          </a:prstGeom>
        </p:spPr>
      </p:pic>
    </p:spTree>
    <p:extLst>
      <p:ext uri="{BB962C8B-B14F-4D97-AF65-F5344CB8AC3E}">
        <p14:creationId xmlns:p14="http://schemas.microsoft.com/office/powerpoint/2010/main" val="18511844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sp>
        <p:nvSpPr>
          <p:cNvPr id="3" name="Title 2"/>
          <p:cNvSpPr>
            <a:spLocks noGrp="1"/>
          </p:cNvSpPr>
          <p:nvPr>
            <p:ph type="ctrTitle"/>
          </p:nvPr>
        </p:nvSpPr>
        <p:spPr/>
        <p:txBody>
          <a:bodyPr/>
          <a:lstStyle/>
          <a:p>
            <a:r>
              <a:rPr lang="en-US" dirty="0" smtClean="0"/>
              <a:t>Smart Watch Video</a:t>
            </a:r>
            <a:endParaRPr lang="en-US" dirty="0"/>
          </a:p>
        </p:txBody>
      </p:sp>
    </p:spTree>
    <p:extLst>
      <p:ext uri="{BB962C8B-B14F-4D97-AF65-F5344CB8AC3E}">
        <p14:creationId xmlns:p14="http://schemas.microsoft.com/office/powerpoint/2010/main" val="34770234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Reports</a:t>
            </a:r>
            <a:endParaRPr lang="en-US" dirty="0"/>
          </a:p>
        </p:txBody>
      </p:sp>
      <p:sp>
        <p:nvSpPr>
          <p:cNvPr id="3" name="Content Placeholder 2"/>
          <p:cNvSpPr>
            <a:spLocks noGrp="1"/>
          </p:cNvSpPr>
          <p:nvPr>
            <p:ph sz="half" idx="1"/>
          </p:nvPr>
        </p:nvSpPr>
        <p:spPr/>
        <p:txBody>
          <a:bodyPr>
            <a:normAutofit fontScale="62500" lnSpcReduction="20000"/>
          </a:bodyPr>
          <a:lstStyle/>
          <a:p>
            <a:r>
              <a:rPr lang="en-US" b="1" dirty="0" smtClean="0">
                <a:hlinkClick r:id="rId3"/>
              </a:rPr>
              <a:t>Malc's </a:t>
            </a:r>
            <a:r>
              <a:rPr lang="en-US" b="1" dirty="0">
                <a:hlinkClick r:id="rId3"/>
              </a:rPr>
              <a:t>film on health </a:t>
            </a:r>
            <a:r>
              <a:rPr lang="en-US" b="1" dirty="0" smtClean="0">
                <a:hlinkClick r:id="rId3"/>
              </a:rPr>
              <a:t>data</a:t>
            </a:r>
            <a:endParaRPr lang="en-US" dirty="0"/>
          </a:p>
          <a:p>
            <a:r>
              <a:rPr lang="en-US" b="1" dirty="0" smtClean="0">
                <a:hlinkClick r:id="rId4"/>
              </a:rPr>
              <a:t>Lunching ladies</a:t>
            </a:r>
            <a:endParaRPr lang="en-US" dirty="0"/>
          </a:p>
          <a:p>
            <a:r>
              <a:rPr lang="en-US" b="1" dirty="0">
                <a:hlinkClick r:id="rId5"/>
              </a:rPr>
              <a:t>Eileen's cafe interview re health </a:t>
            </a:r>
            <a:r>
              <a:rPr lang="en-US" b="1" dirty="0" smtClean="0">
                <a:hlinkClick r:id="rId5"/>
              </a:rPr>
              <a:t>data</a:t>
            </a:r>
            <a:endParaRPr lang="en-US" dirty="0"/>
          </a:p>
          <a:p>
            <a:r>
              <a:rPr lang="en-US" b="1" dirty="0">
                <a:hlinkClick r:id="rId6"/>
              </a:rPr>
              <a:t>Geoff's Story - Using the </a:t>
            </a:r>
            <a:r>
              <a:rPr lang="en-US" b="1" dirty="0" smtClean="0">
                <a:hlinkClick r:id="rId6"/>
              </a:rPr>
              <a:t>watch</a:t>
            </a:r>
            <a:endParaRPr lang="en-US" dirty="0"/>
          </a:p>
          <a:p>
            <a:r>
              <a:rPr lang="en-US" b="1" dirty="0">
                <a:hlinkClick r:id="rId7"/>
              </a:rPr>
              <a:t>Mark's story - health technology</a:t>
            </a:r>
            <a:endParaRPr lang="en-US" b="1" dirty="0"/>
          </a:p>
          <a:p>
            <a:r>
              <a:rPr lang="en-US" b="1" dirty="0" smtClean="0">
                <a:hlinkClick r:id="rId8"/>
              </a:rPr>
              <a:t>Dave's </a:t>
            </a:r>
            <a:r>
              <a:rPr lang="en-US" b="1" dirty="0">
                <a:hlinkClick r:id="rId8"/>
              </a:rPr>
              <a:t>Story - Health Technology</a:t>
            </a:r>
            <a:endParaRPr lang="en-US" b="1" dirty="0"/>
          </a:p>
          <a:p>
            <a:r>
              <a:rPr lang="en-US" b="1" dirty="0" smtClean="0">
                <a:hlinkClick r:id="rId9"/>
              </a:rPr>
              <a:t>Olivia </a:t>
            </a:r>
            <a:r>
              <a:rPr lang="en-US" b="1" dirty="0">
                <a:hlinkClick r:id="rId9"/>
              </a:rPr>
              <a:t>and Jennifer - discussion about the watches</a:t>
            </a:r>
            <a:endParaRPr lang="en-US" b="1" dirty="0"/>
          </a:p>
          <a:p>
            <a:r>
              <a:rPr lang="en-US" b="1" dirty="0" smtClean="0">
                <a:hlinkClick r:id="rId10"/>
              </a:rPr>
              <a:t>Olivia </a:t>
            </a:r>
            <a:r>
              <a:rPr lang="en-US" b="1" dirty="0">
                <a:hlinkClick r:id="rId10"/>
              </a:rPr>
              <a:t>- using the watch</a:t>
            </a:r>
            <a:endParaRPr lang="en-US" b="1" dirty="0"/>
          </a:p>
          <a:p>
            <a:r>
              <a:rPr lang="en-US" b="1" dirty="0" smtClean="0">
                <a:hlinkClick r:id="rId11"/>
              </a:rPr>
              <a:t>Geoff </a:t>
            </a:r>
            <a:r>
              <a:rPr lang="en-US" b="1" dirty="0">
                <a:hlinkClick r:id="rId11"/>
              </a:rPr>
              <a:t>and Linda - discussing the watch</a:t>
            </a:r>
            <a:endParaRPr lang="en-US" b="1" dirty="0"/>
          </a:p>
          <a:p>
            <a:r>
              <a:rPr lang="en-US" b="1" dirty="0" smtClean="0">
                <a:hlinkClick r:id="rId12"/>
              </a:rPr>
              <a:t>Geoff's </a:t>
            </a:r>
            <a:r>
              <a:rPr lang="en-US" b="1" dirty="0">
                <a:hlinkClick r:id="rId12"/>
              </a:rPr>
              <a:t>experience of using his watch</a:t>
            </a:r>
            <a:endParaRPr lang="en-US" b="1" dirty="0"/>
          </a:p>
          <a:p>
            <a:r>
              <a:rPr lang="en-US" b="1" dirty="0" smtClean="0">
                <a:hlinkClick r:id="rId13"/>
              </a:rPr>
              <a:t>Gordon </a:t>
            </a:r>
            <a:r>
              <a:rPr lang="en-US" b="1" dirty="0">
                <a:hlinkClick r:id="rId13"/>
              </a:rPr>
              <a:t>- Using the watch</a:t>
            </a:r>
            <a:endParaRPr lang="en-US" b="1" dirty="0"/>
          </a:p>
          <a:p>
            <a:r>
              <a:rPr lang="en-US" b="1" dirty="0" smtClean="0">
                <a:hlinkClick r:id="rId14"/>
              </a:rPr>
              <a:t>Overview </a:t>
            </a:r>
            <a:r>
              <a:rPr lang="en-US" b="1" dirty="0">
                <a:hlinkClick r:id="rId14"/>
              </a:rPr>
              <a:t>of experience of using </a:t>
            </a:r>
            <a:r>
              <a:rPr lang="en-US" b="1" dirty="0" smtClean="0">
                <a:hlinkClick r:id="rId14"/>
              </a:rPr>
              <a:t>watches</a:t>
            </a:r>
            <a:endParaRPr lang="en-US" b="1" dirty="0"/>
          </a:p>
        </p:txBody>
      </p:sp>
      <p:sp>
        <p:nvSpPr>
          <p:cNvPr id="6" name="Content Placeholder 5"/>
          <p:cNvSpPr>
            <a:spLocks noGrp="1"/>
          </p:cNvSpPr>
          <p:nvPr>
            <p:ph sz="half" idx="2"/>
          </p:nvPr>
        </p:nvSpPr>
        <p:spPr/>
        <p:txBody>
          <a:bodyPr>
            <a:normAutofit fontScale="62500" lnSpcReduction="20000"/>
          </a:bodyPr>
          <a:lstStyle/>
          <a:p>
            <a:r>
              <a:rPr lang="en-US" b="1" dirty="0">
                <a:hlinkClick r:id="rId15"/>
              </a:rPr>
              <a:t>Jennifer - using eyesight apps</a:t>
            </a:r>
            <a:endParaRPr lang="en-US" b="1" dirty="0"/>
          </a:p>
          <a:p>
            <a:r>
              <a:rPr lang="en-US" b="1" dirty="0" smtClean="0">
                <a:hlinkClick r:id="rId16"/>
              </a:rPr>
              <a:t>sandra </a:t>
            </a:r>
            <a:r>
              <a:rPr lang="en-US" b="1" dirty="0">
                <a:hlinkClick r:id="rId16"/>
              </a:rPr>
              <a:t>- using pilates apps</a:t>
            </a:r>
            <a:endParaRPr lang="en-US" b="1" dirty="0"/>
          </a:p>
          <a:p>
            <a:r>
              <a:rPr lang="en-US" b="1" dirty="0">
                <a:hlinkClick r:id="rId17"/>
              </a:rPr>
              <a:t>Robert - Healthy eating apps</a:t>
            </a:r>
            <a:endParaRPr lang="en-US" b="1" dirty="0"/>
          </a:p>
          <a:p>
            <a:r>
              <a:rPr lang="en-US" b="1" dirty="0" smtClean="0">
                <a:hlinkClick r:id="rId18"/>
              </a:rPr>
              <a:t>Jackie </a:t>
            </a:r>
            <a:r>
              <a:rPr lang="en-US" b="1" dirty="0">
                <a:hlinkClick r:id="rId18"/>
              </a:rPr>
              <a:t>- Using health apps</a:t>
            </a:r>
            <a:endParaRPr lang="en-US" b="1" dirty="0"/>
          </a:p>
          <a:p>
            <a:r>
              <a:rPr lang="en-US" b="1" dirty="0" smtClean="0">
                <a:hlinkClick r:id="rId19"/>
              </a:rPr>
              <a:t>June's </a:t>
            </a:r>
            <a:r>
              <a:rPr lang="en-US" b="1" dirty="0">
                <a:hlinkClick r:id="rId19"/>
              </a:rPr>
              <a:t>Story</a:t>
            </a:r>
            <a:endParaRPr lang="en-US" b="1" dirty="0"/>
          </a:p>
          <a:p>
            <a:r>
              <a:rPr lang="en-US" b="1" dirty="0" smtClean="0">
                <a:hlinkClick r:id="rId20"/>
              </a:rPr>
              <a:t>data </a:t>
            </a:r>
            <a:r>
              <a:rPr lang="en-US" b="1" dirty="0">
                <a:hlinkClick r:id="rId20"/>
              </a:rPr>
              <a:t>saves lives</a:t>
            </a:r>
            <a:endParaRPr lang="en-US" b="1" dirty="0"/>
          </a:p>
          <a:p>
            <a:r>
              <a:rPr lang="en-US" b="1" dirty="0" smtClean="0">
                <a:hlinkClick r:id="rId21"/>
              </a:rPr>
              <a:t>Kath's </a:t>
            </a:r>
            <a:r>
              <a:rPr lang="en-US" b="1" dirty="0">
                <a:hlinkClick r:id="rId21"/>
              </a:rPr>
              <a:t>Blood Pressure</a:t>
            </a:r>
            <a:endParaRPr lang="en-US" b="1" dirty="0"/>
          </a:p>
          <a:p>
            <a:r>
              <a:rPr lang="en-US" b="1" dirty="0" smtClean="0">
                <a:hlinkClick r:id="rId22"/>
              </a:rPr>
              <a:t>Fitness </a:t>
            </a:r>
            <a:r>
              <a:rPr lang="en-US" b="1" dirty="0">
                <a:hlinkClick r:id="rId22"/>
              </a:rPr>
              <a:t>Trackers- Do they encourage exercise?</a:t>
            </a:r>
            <a:endParaRPr lang="en-US" b="1" dirty="0"/>
          </a:p>
          <a:p>
            <a:r>
              <a:rPr lang="en-US" b="1" dirty="0" smtClean="0">
                <a:hlinkClick r:id="rId23"/>
              </a:rPr>
              <a:t>Martine</a:t>
            </a:r>
            <a:endParaRPr lang="en-US" b="1" dirty="0"/>
          </a:p>
          <a:p>
            <a:r>
              <a:rPr lang="en-US" b="1" dirty="0" smtClean="0">
                <a:hlinkClick r:id="rId24"/>
              </a:rPr>
              <a:t>Health </a:t>
            </a:r>
            <a:r>
              <a:rPr lang="en-US" b="1" dirty="0">
                <a:hlinkClick r:id="rId24"/>
              </a:rPr>
              <a:t>- No Smoking</a:t>
            </a:r>
            <a:endParaRPr lang="en-US" b="1" dirty="0"/>
          </a:p>
          <a:p>
            <a:r>
              <a:rPr lang="en-US" b="1" dirty="0" smtClean="0">
                <a:hlinkClick r:id="rId25"/>
              </a:rPr>
              <a:t>Health </a:t>
            </a:r>
            <a:r>
              <a:rPr lang="en-US" b="1" dirty="0" smtClean="0">
                <a:hlinkClick r:id="rId26"/>
              </a:rPr>
              <a:t>–</a:t>
            </a:r>
            <a:r>
              <a:rPr lang="en-US" b="1" dirty="0" smtClean="0">
                <a:hlinkClick r:id="rId25"/>
              </a:rPr>
              <a:t> Caf</a:t>
            </a:r>
            <a:r>
              <a:rPr lang="en-US" b="1" dirty="0" smtClean="0">
                <a:hlinkClick r:id="rId26"/>
              </a:rPr>
              <a:t>é</a:t>
            </a:r>
            <a:endParaRPr lang="en-US" b="1" dirty="0"/>
          </a:p>
          <a:p>
            <a:r>
              <a:rPr lang="en-US" b="1" dirty="0" smtClean="0">
                <a:hlinkClick r:id="rId26"/>
              </a:rPr>
              <a:t>Health </a:t>
            </a:r>
            <a:r>
              <a:rPr lang="en-US" b="1" dirty="0">
                <a:hlinkClick r:id="rId26"/>
              </a:rPr>
              <a:t>- More than physical</a:t>
            </a:r>
            <a:endParaRPr lang="en-US" b="1" dirty="0"/>
          </a:p>
          <a:p>
            <a:r>
              <a:rPr lang="en-US" b="1" dirty="0" smtClean="0">
                <a:hlinkClick r:id="rId27"/>
              </a:rPr>
              <a:t>Health </a:t>
            </a:r>
            <a:r>
              <a:rPr lang="en-US" b="1" dirty="0">
                <a:hlinkClick r:id="rId27"/>
              </a:rPr>
              <a:t>- Keeping Fit</a:t>
            </a:r>
            <a:endParaRPr lang="en-US" b="1" dirty="0"/>
          </a:p>
          <a:p>
            <a:r>
              <a:rPr lang="en-US" b="1" dirty="0" smtClean="0">
                <a:hlinkClick r:id="rId28"/>
              </a:rPr>
              <a:t>Health </a:t>
            </a:r>
            <a:r>
              <a:rPr lang="en-US" b="1" dirty="0">
                <a:hlinkClick r:id="rId28"/>
              </a:rPr>
              <a:t>- helping </a:t>
            </a:r>
            <a:r>
              <a:rPr lang="en-US" b="1" dirty="0" smtClean="0">
                <a:hlinkClick r:id="rId28"/>
              </a:rPr>
              <a:t>others</a:t>
            </a:r>
            <a:endParaRPr lang="en-US" b="1" dirty="0"/>
          </a:p>
        </p:txBody>
      </p:sp>
      <p:pic>
        <p:nvPicPr>
          <p:cNvPr id="4" name="Picture 2" descr="\\nask.man.ac.uk\home$\Desktop\UoM logo.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0"/>
          <a:stretch>
            <a:fillRect/>
          </a:stretch>
        </p:blipFill>
        <p:spPr>
          <a:xfrm>
            <a:off x="6660232" y="188640"/>
            <a:ext cx="2304255" cy="552519"/>
          </a:xfrm>
          <a:prstGeom prst="rect">
            <a:avLst/>
          </a:prstGeom>
        </p:spPr>
      </p:pic>
      <p:sp>
        <p:nvSpPr>
          <p:cNvPr id="7" name="TextBox 6"/>
          <p:cNvSpPr txBox="1"/>
          <p:nvPr/>
        </p:nvSpPr>
        <p:spPr>
          <a:xfrm>
            <a:off x="611560" y="6093296"/>
            <a:ext cx="7704856" cy="369332"/>
          </a:xfrm>
          <a:prstGeom prst="rect">
            <a:avLst/>
          </a:prstGeom>
          <a:noFill/>
        </p:spPr>
        <p:txBody>
          <a:bodyPr wrap="square" rtlCol="0">
            <a:spAutoFit/>
          </a:bodyPr>
          <a:lstStyle/>
          <a:p>
            <a:r>
              <a:rPr lang="en-US" dirty="0" smtClean="0"/>
              <a:t>All available </a:t>
            </a:r>
            <a:r>
              <a:rPr lang="en-US" dirty="0"/>
              <a:t>at: </a:t>
            </a:r>
            <a:r>
              <a:rPr lang="en-US" dirty="0">
                <a:hlinkClick r:id="rId31"/>
              </a:rPr>
              <a:t>https://</a:t>
            </a:r>
            <a:r>
              <a:rPr lang="en-US" dirty="0" err="1">
                <a:hlinkClick r:id="rId31"/>
              </a:rPr>
              <a:t>communityreporter.net</a:t>
            </a:r>
            <a:r>
              <a:rPr lang="en-US" dirty="0">
                <a:hlinkClick r:id="rId31"/>
              </a:rPr>
              <a:t>/data-saves-</a:t>
            </a:r>
            <a:r>
              <a:rPr lang="en-US" dirty="0" smtClean="0">
                <a:hlinkClick r:id="rId31"/>
              </a:rPr>
              <a:t>lives</a:t>
            </a:r>
            <a:endParaRPr lang="en-US" dirty="0" smtClean="0"/>
          </a:p>
        </p:txBody>
      </p:sp>
    </p:spTree>
    <p:extLst>
      <p:ext uri="{BB962C8B-B14F-4D97-AF65-F5344CB8AC3E}">
        <p14:creationId xmlns:p14="http://schemas.microsoft.com/office/powerpoint/2010/main" val="32310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sp>
        <p:nvSpPr>
          <p:cNvPr id="6" name="Title 5"/>
          <p:cNvSpPr>
            <a:spLocks noGrp="1"/>
          </p:cNvSpPr>
          <p:nvPr>
            <p:ph type="ctrTitle"/>
          </p:nvPr>
        </p:nvSpPr>
        <p:spPr/>
        <p:txBody>
          <a:bodyPr/>
          <a:lstStyle/>
          <a:p>
            <a:r>
              <a:rPr lang="en-US" dirty="0" smtClean="0"/>
              <a:t>Thank you for listening!</a:t>
            </a:r>
            <a:endParaRPr lang="en-US" dirty="0"/>
          </a:p>
        </p:txBody>
      </p:sp>
      <p:sp>
        <p:nvSpPr>
          <p:cNvPr id="4" name="Content Placeholder 3"/>
          <p:cNvSpPr>
            <a:spLocks noGrp="1"/>
          </p:cNvSpPr>
          <p:nvPr>
            <p:ph type="subTitle" idx="1"/>
          </p:nvPr>
        </p:nvSpPr>
        <p:spPr>
          <a:xfrm>
            <a:off x="1403648" y="3501008"/>
            <a:ext cx="6400800" cy="1752600"/>
          </a:xfrm>
        </p:spPr>
        <p:txBody>
          <a:bodyPr>
            <a:normAutofit/>
          </a:bodyPr>
          <a:lstStyle/>
          <a:p>
            <a:pPr lvl="1"/>
            <a:r>
              <a:rPr lang="en-US" dirty="0" smtClean="0"/>
              <a:t>This project was funded </a:t>
            </a:r>
            <a:r>
              <a:rPr lang="en-US" dirty="0"/>
              <a:t>by Health </a:t>
            </a:r>
            <a:r>
              <a:rPr lang="en-US" dirty="0" err="1"/>
              <a:t>eResearch</a:t>
            </a:r>
            <a:r>
              <a:rPr lang="en-US" dirty="0"/>
              <a:t> Centre Public Involvement Small Projects Scheme </a:t>
            </a:r>
          </a:p>
          <a:p>
            <a:pPr lvl="1"/>
            <a:endParaRPr lang="en-US" dirty="0"/>
          </a:p>
        </p:txBody>
      </p:sp>
      <p:sp>
        <p:nvSpPr>
          <p:cNvPr id="2" name="TextBox 1"/>
          <p:cNvSpPr txBox="1"/>
          <p:nvPr/>
        </p:nvSpPr>
        <p:spPr>
          <a:xfrm>
            <a:off x="0" y="5661248"/>
            <a:ext cx="9144000" cy="738664"/>
          </a:xfrm>
          <a:prstGeom prst="rect">
            <a:avLst/>
          </a:prstGeom>
          <a:noFill/>
        </p:spPr>
        <p:txBody>
          <a:bodyPr wrap="square" rtlCol="0">
            <a:spAutoFit/>
          </a:bodyPr>
          <a:lstStyle/>
          <a:p>
            <a:pPr algn="ctr"/>
            <a:r>
              <a:rPr lang="en-US" sz="2400" dirty="0">
                <a:hlinkClick r:id="rId5"/>
              </a:rPr>
              <a:t>https://www.herc.ac.uk/research_project/community-reporters</a:t>
            </a:r>
            <a:r>
              <a:rPr lang="en-US" sz="2400" dirty="0" smtClean="0">
                <a:hlinkClick r:id="rId5"/>
              </a:rPr>
              <a:t>/</a:t>
            </a:r>
            <a:endParaRPr lang="en-US" sz="2400" dirty="0" smtClean="0"/>
          </a:p>
          <a:p>
            <a:endParaRPr lang="en-US" dirty="0"/>
          </a:p>
        </p:txBody>
      </p:sp>
    </p:spTree>
    <p:extLst>
      <p:ext uri="{BB962C8B-B14F-4D97-AF65-F5344CB8AC3E}">
        <p14:creationId xmlns:p14="http://schemas.microsoft.com/office/powerpoint/2010/main" val="34770234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Technologies to facilitate self-collected health data tend to be focused on the younger population</a:t>
            </a:r>
          </a:p>
          <a:p>
            <a:pPr marL="0" indent="0">
              <a:buNone/>
            </a:pPr>
            <a:r>
              <a:rPr lang="en-US" i="1" dirty="0" smtClean="0"/>
              <a:t>However….</a:t>
            </a:r>
          </a:p>
          <a:p>
            <a:r>
              <a:rPr lang="en-US" dirty="0" smtClean="0"/>
              <a:t>Chronic conditions which require long-term monitoring are more common in later life</a:t>
            </a:r>
          </a:p>
          <a:p>
            <a:pPr marL="0" indent="0">
              <a:buNone/>
            </a:pPr>
            <a:r>
              <a:rPr lang="en-US" i="1" dirty="0" smtClean="0"/>
              <a:t>Therefore….</a:t>
            </a:r>
          </a:p>
          <a:p>
            <a:r>
              <a:rPr lang="en-US" dirty="0" smtClean="0"/>
              <a:t>Older people </a:t>
            </a:r>
            <a:r>
              <a:rPr lang="en-US" i="1" dirty="0" smtClean="0"/>
              <a:t>potentially</a:t>
            </a:r>
            <a:r>
              <a:rPr lang="en-US" dirty="0" smtClean="0"/>
              <a:t> have the most to gain from collecting health data themselves in their own homes</a:t>
            </a:r>
          </a:p>
          <a:p>
            <a:endParaRPr lang="en-US" dirty="0"/>
          </a:p>
          <a:p>
            <a:r>
              <a:rPr lang="en-US" dirty="0"/>
              <a:t>There is a perception that older people are less likely to engage with health data technologies</a:t>
            </a:r>
          </a:p>
          <a:p>
            <a:r>
              <a:rPr lang="en-US" dirty="0"/>
              <a:t>Research </a:t>
            </a:r>
            <a:r>
              <a:rPr lang="en-US" dirty="0" smtClean="0"/>
              <a:t>involving older people and health technologies is lacking</a:t>
            </a:r>
            <a:endParaRPr lang="en-US" dirty="0"/>
          </a:p>
        </p:txBody>
      </p:sp>
      <p:pic>
        <p:nvPicPr>
          <p:cNvPr id="4"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spTree>
    <p:extLst>
      <p:ext uri="{BB962C8B-B14F-4D97-AF65-F5344CB8AC3E}">
        <p14:creationId xmlns:p14="http://schemas.microsoft.com/office/powerpoint/2010/main" val="74464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Engagement</a:t>
            </a:r>
            <a:endParaRPr lang="en-US" dirty="0"/>
          </a:p>
        </p:txBody>
      </p:sp>
      <p:sp>
        <p:nvSpPr>
          <p:cNvPr id="3" name="Content Placeholder 2"/>
          <p:cNvSpPr>
            <a:spLocks noGrp="1"/>
          </p:cNvSpPr>
          <p:nvPr>
            <p:ph idx="1"/>
          </p:nvPr>
        </p:nvSpPr>
        <p:spPr/>
        <p:txBody>
          <a:bodyPr>
            <a:normAutofit/>
          </a:bodyPr>
          <a:lstStyle/>
          <a:p>
            <a:r>
              <a:rPr lang="en-US" dirty="0" smtClean="0"/>
              <a:t>Usual method: interviews, group discussions</a:t>
            </a:r>
          </a:p>
          <a:p>
            <a:endParaRPr lang="en-US" dirty="0"/>
          </a:p>
          <a:p>
            <a:r>
              <a:rPr lang="en-US" dirty="0" smtClean="0"/>
              <a:t>Researcher-led</a:t>
            </a:r>
          </a:p>
          <a:p>
            <a:r>
              <a:rPr lang="en-US" dirty="0" smtClean="0"/>
              <a:t>No/little benefit for participants</a:t>
            </a:r>
          </a:p>
          <a:p>
            <a:r>
              <a:rPr lang="en-US" dirty="0" smtClean="0"/>
              <a:t>Always need to consider that researchers/environment may influence what people say</a:t>
            </a:r>
          </a:p>
          <a:p>
            <a:r>
              <a:rPr lang="en-US" dirty="0" smtClean="0"/>
              <a:t>Not very exciting!</a:t>
            </a:r>
          </a:p>
        </p:txBody>
      </p:sp>
      <p:pic>
        <p:nvPicPr>
          <p:cNvPr id="4"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spTree>
    <p:extLst>
      <p:ext uri="{BB962C8B-B14F-4D97-AF65-F5344CB8AC3E}">
        <p14:creationId xmlns:p14="http://schemas.microsoft.com/office/powerpoint/2010/main" val="134852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sp>
        <p:nvSpPr>
          <p:cNvPr id="3" name="Title 2"/>
          <p:cNvSpPr>
            <a:spLocks noGrp="1"/>
          </p:cNvSpPr>
          <p:nvPr>
            <p:ph type="title"/>
          </p:nvPr>
        </p:nvSpPr>
        <p:spPr/>
        <p:txBody>
          <a:bodyPr/>
          <a:lstStyle/>
          <a:p>
            <a:r>
              <a:rPr lang="en-US" dirty="0" smtClean="0"/>
              <a:t>Community Reporters</a:t>
            </a:r>
            <a:endParaRPr lang="en-US" dirty="0"/>
          </a:p>
        </p:txBody>
      </p:sp>
      <p:pic>
        <p:nvPicPr>
          <p:cNvPr id="6" name="Content Placeholder 5" descr="Screen Shot 2017-03-09 at 17.01.29.png"/>
          <p:cNvPicPr>
            <a:picLocks noGrp="1" noChangeAspect="1"/>
          </p:cNvPicPr>
          <p:nvPr>
            <p:ph idx="1"/>
          </p:nvPr>
        </p:nvPicPr>
        <p:blipFill>
          <a:blip r:embed="rId5" cstate="print">
            <a:extLst>
              <a:ext uri="{28A0092B-C50C-407E-A947-70E740481C1C}">
                <a14:useLocalDpi xmlns:a14="http://schemas.microsoft.com/office/drawing/2010/main" val="0"/>
              </a:ext>
            </a:extLst>
          </a:blip>
          <a:srcRect l="1357" r="1357"/>
          <a:stretch>
            <a:fillRect/>
          </a:stretch>
        </p:blipFill>
        <p:spPr>
          <a:prstGeom prst="rect">
            <a:avLst/>
          </a:prstGeom>
        </p:spPr>
      </p:pic>
    </p:spTree>
    <p:extLst>
      <p:ext uri="{BB962C8B-B14F-4D97-AF65-F5344CB8AC3E}">
        <p14:creationId xmlns:p14="http://schemas.microsoft.com/office/powerpoint/2010/main" val="3291372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sp>
        <p:nvSpPr>
          <p:cNvPr id="3" name="Title 2"/>
          <p:cNvSpPr>
            <a:spLocks noGrp="1"/>
          </p:cNvSpPr>
          <p:nvPr>
            <p:ph type="title"/>
          </p:nvPr>
        </p:nvSpPr>
        <p:spPr/>
        <p:txBody>
          <a:bodyPr/>
          <a:lstStyle/>
          <a:p>
            <a:r>
              <a:rPr lang="en-US" dirty="0" smtClean="0"/>
              <a:t>Aims</a:t>
            </a:r>
            <a:endParaRPr lang="en-US" dirty="0"/>
          </a:p>
        </p:txBody>
      </p:sp>
      <p:sp>
        <p:nvSpPr>
          <p:cNvPr id="4" name="Content Placeholder 3"/>
          <p:cNvSpPr>
            <a:spLocks noGrp="1"/>
          </p:cNvSpPr>
          <p:nvPr>
            <p:ph idx="1"/>
          </p:nvPr>
        </p:nvSpPr>
        <p:spPr/>
        <p:txBody>
          <a:bodyPr>
            <a:normAutofit/>
          </a:bodyPr>
          <a:lstStyle/>
          <a:p>
            <a:r>
              <a:rPr lang="en-US" dirty="0"/>
              <a:t>To </a:t>
            </a:r>
            <a:r>
              <a:rPr lang="en-US" dirty="0" smtClean="0"/>
              <a:t>capture older peoples views on health data and technology</a:t>
            </a:r>
          </a:p>
          <a:p>
            <a:pPr marL="0" indent="0">
              <a:buNone/>
            </a:pPr>
            <a:endParaRPr lang="en-US" dirty="0"/>
          </a:p>
          <a:p>
            <a:r>
              <a:rPr lang="en-US" dirty="0"/>
              <a:t>To identify motivators and barriers to engagement in research using activity </a:t>
            </a:r>
            <a:r>
              <a:rPr lang="en-US" dirty="0" smtClean="0"/>
              <a:t>trackers</a:t>
            </a:r>
          </a:p>
          <a:p>
            <a:pPr marL="0" indent="0">
              <a:buNone/>
            </a:pPr>
            <a:endParaRPr lang="en-US" dirty="0"/>
          </a:p>
          <a:p>
            <a:r>
              <a:rPr lang="en-US" dirty="0"/>
              <a:t>To </a:t>
            </a:r>
            <a:r>
              <a:rPr lang="en-US" dirty="0" smtClean="0"/>
              <a:t> explore </a:t>
            </a:r>
            <a:r>
              <a:rPr lang="en-US" dirty="0"/>
              <a:t>‘Community Reporters’ as a public engagement technique</a:t>
            </a:r>
          </a:p>
          <a:p>
            <a:pPr lvl="1"/>
            <a:endParaRPr lang="en-US" dirty="0"/>
          </a:p>
        </p:txBody>
      </p:sp>
    </p:spTree>
    <p:extLst>
      <p:ext uri="{BB962C8B-B14F-4D97-AF65-F5344CB8AC3E}">
        <p14:creationId xmlns:p14="http://schemas.microsoft.com/office/powerpoint/2010/main" val="18511844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pic>
        <p:nvPicPr>
          <p:cNvPr id="4"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pic>
        <p:nvPicPr>
          <p:cNvPr id="6" name="Picture 5"/>
          <p:cNvPicPr>
            <a:picLocks noChangeAspect="1"/>
          </p:cNvPicPr>
          <p:nvPr/>
        </p:nvPicPr>
        <p:blipFill>
          <a:blip r:embed="rId4"/>
          <a:stretch>
            <a:fillRect/>
          </a:stretch>
        </p:blipFill>
        <p:spPr>
          <a:xfrm>
            <a:off x="395536" y="5661248"/>
            <a:ext cx="4357302" cy="1044803"/>
          </a:xfrm>
          <a:prstGeom prst="rect">
            <a:avLst/>
          </a:prstGeom>
        </p:spPr>
      </p:pic>
      <p:pic>
        <p:nvPicPr>
          <p:cNvPr id="7" name="Picture 6"/>
          <p:cNvPicPr>
            <a:picLocks noChangeAspect="1"/>
          </p:cNvPicPr>
          <p:nvPr/>
        </p:nvPicPr>
        <p:blipFill>
          <a:blip r:embed="rId5"/>
          <a:stretch>
            <a:fillRect/>
          </a:stretch>
        </p:blipFill>
        <p:spPr>
          <a:xfrm>
            <a:off x="5796136" y="4149080"/>
            <a:ext cx="3168352" cy="2402304"/>
          </a:xfrm>
          <a:prstGeom prst="rect">
            <a:avLst/>
          </a:prstGeom>
        </p:spPr>
      </p:pic>
      <p:pic>
        <p:nvPicPr>
          <p:cNvPr id="9" name="Picture 8"/>
          <p:cNvPicPr>
            <a:picLocks noChangeAspect="1"/>
          </p:cNvPicPr>
          <p:nvPr/>
        </p:nvPicPr>
        <p:blipFill rotWithShape="1">
          <a:blip r:embed="rId6"/>
          <a:srcRect t="19515" r="5397" b="23706"/>
          <a:stretch/>
        </p:blipFill>
        <p:spPr>
          <a:xfrm>
            <a:off x="251520" y="1412776"/>
            <a:ext cx="4159173" cy="1872208"/>
          </a:xfrm>
          <a:prstGeom prst="rect">
            <a:avLst/>
          </a:prstGeom>
        </p:spPr>
      </p:pic>
      <p:pic>
        <p:nvPicPr>
          <p:cNvPr id="10" name="Picture 9"/>
          <p:cNvPicPr>
            <a:picLocks noChangeAspect="1"/>
          </p:cNvPicPr>
          <p:nvPr/>
        </p:nvPicPr>
        <p:blipFill>
          <a:blip r:embed="rId7"/>
          <a:stretch>
            <a:fillRect/>
          </a:stretch>
        </p:blipFill>
        <p:spPr>
          <a:xfrm>
            <a:off x="2123728" y="3501008"/>
            <a:ext cx="2882967" cy="1742594"/>
          </a:xfrm>
          <a:prstGeom prst="rect">
            <a:avLst/>
          </a:prstGeom>
        </p:spPr>
      </p:pic>
      <p:pic>
        <p:nvPicPr>
          <p:cNvPr id="11" name="Picture 10"/>
          <p:cNvPicPr>
            <a:picLocks noChangeAspect="1"/>
          </p:cNvPicPr>
          <p:nvPr/>
        </p:nvPicPr>
        <p:blipFill>
          <a:blip r:embed="rId8"/>
          <a:stretch>
            <a:fillRect/>
          </a:stretch>
        </p:blipFill>
        <p:spPr>
          <a:xfrm>
            <a:off x="5113318" y="1340768"/>
            <a:ext cx="3742649" cy="2520280"/>
          </a:xfrm>
          <a:prstGeom prst="rect">
            <a:avLst/>
          </a:prstGeom>
        </p:spPr>
      </p:pic>
    </p:spTree>
    <p:extLst>
      <p:ext uri="{BB962C8B-B14F-4D97-AF65-F5344CB8AC3E}">
        <p14:creationId xmlns:p14="http://schemas.microsoft.com/office/powerpoint/2010/main" val="306165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sp>
        <p:nvSpPr>
          <p:cNvPr id="3" name="Title 2"/>
          <p:cNvSpPr>
            <a:spLocks noGrp="1"/>
          </p:cNvSpPr>
          <p:nvPr>
            <p:ph type="title"/>
          </p:nvPr>
        </p:nvSpPr>
        <p:spPr/>
        <p:txBody>
          <a:bodyPr/>
          <a:lstStyle/>
          <a:p>
            <a:r>
              <a:rPr lang="en-US" dirty="0" smtClean="0"/>
              <a:t>Project Overview</a:t>
            </a:r>
            <a:endParaRPr lang="en-US" dirty="0"/>
          </a:p>
        </p:txBody>
      </p:sp>
      <p:sp>
        <p:nvSpPr>
          <p:cNvPr id="6" name="TextBox 5"/>
          <p:cNvSpPr txBox="1"/>
          <p:nvPr/>
        </p:nvSpPr>
        <p:spPr>
          <a:xfrm>
            <a:off x="611560" y="1628800"/>
            <a:ext cx="3960440" cy="1477328"/>
          </a:xfrm>
          <a:prstGeom prst="rect">
            <a:avLst/>
          </a:prstGeom>
          <a:noFill/>
          <a:ln>
            <a:solidFill>
              <a:schemeClr val="tx1"/>
            </a:solidFill>
          </a:ln>
        </p:spPr>
        <p:txBody>
          <a:bodyPr wrap="square" rtlCol="0">
            <a:spAutoFit/>
          </a:bodyPr>
          <a:lstStyle/>
          <a:p>
            <a:r>
              <a:rPr lang="en-US" b="1" dirty="0" smtClean="0"/>
              <a:t>Community Reporter Training</a:t>
            </a:r>
          </a:p>
          <a:p>
            <a:pPr marL="285750" indent="-285750">
              <a:buFont typeface="Arial"/>
              <a:buChar char="•"/>
            </a:pPr>
            <a:r>
              <a:rPr lang="en-US" dirty="0" smtClean="0"/>
              <a:t>Up to 20 participants over 2 sites</a:t>
            </a:r>
          </a:p>
          <a:p>
            <a:pPr marL="285750" indent="-285750">
              <a:buFont typeface="Arial"/>
              <a:buChar char="•"/>
            </a:pPr>
            <a:r>
              <a:rPr lang="en-US" dirty="0" smtClean="0"/>
              <a:t>3-5 x group training sessions</a:t>
            </a:r>
          </a:p>
          <a:p>
            <a:pPr marL="285750" indent="-285750">
              <a:buFont typeface="Arial"/>
              <a:buChar char="•"/>
            </a:pPr>
            <a:r>
              <a:rPr lang="en-US" dirty="0" smtClean="0"/>
              <a:t>Test out smart watches for duration of training (3-5 weeks)</a:t>
            </a:r>
            <a:endParaRPr lang="en-US" dirty="0"/>
          </a:p>
        </p:txBody>
      </p:sp>
      <p:sp>
        <p:nvSpPr>
          <p:cNvPr id="8" name="TextBox 7"/>
          <p:cNvSpPr txBox="1"/>
          <p:nvPr/>
        </p:nvSpPr>
        <p:spPr>
          <a:xfrm>
            <a:off x="1187624" y="3429000"/>
            <a:ext cx="2520280" cy="646331"/>
          </a:xfrm>
          <a:prstGeom prst="rect">
            <a:avLst/>
          </a:prstGeom>
          <a:noFill/>
          <a:ln>
            <a:solidFill>
              <a:schemeClr val="tx1"/>
            </a:solidFill>
          </a:ln>
        </p:spPr>
        <p:txBody>
          <a:bodyPr wrap="square" rtlCol="0">
            <a:spAutoFit/>
          </a:bodyPr>
          <a:lstStyle/>
          <a:p>
            <a:r>
              <a:rPr lang="en-US" b="1" dirty="0" smtClean="0"/>
              <a:t>Health Data</a:t>
            </a:r>
          </a:p>
          <a:p>
            <a:r>
              <a:rPr lang="en-US" dirty="0" smtClean="0"/>
              <a:t>videos/interviews</a:t>
            </a:r>
            <a:endParaRPr lang="en-US" dirty="0"/>
          </a:p>
        </p:txBody>
      </p:sp>
      <p:sp>
        <p:nvSpPr>
          <p:cNvPr id="9" name="TextBox 8"/>
          <p:cNvSpPr txBox="1"/>
          <p:nvPr/>
        </p:nvSpPr>
        <p:spPr>
          <a:xfrm>
            <a:off x="1187624" y="4293096"/>
            <a:ext cx="2520280" cy="646331"/>
          </a:xfrm>
          <a:prstGeom prst="rect">
            <a:avLst/>
          </a:prstGeom>
          <a:noFill/>
          <a:ln>
            <a:solidFill>
              <a:schemeClr val="tx1"/>
            </a:solidFill>
          </a:ln>
        </p:spPr>
        <p:txBody>
          <a:bodyPr wrap="square" rtlCol="0">
            <a:spAutoFit/>
          </a:bodyPr>
          <a:lstStyle/>
          <a:p>
            <a:r>
              <a:rPr lang="en-US" b="1" dirty="0" smtClean="0"/>
              <a:t>Smart Watch Data</a:t>
            </a:r>
          </a:p>
          <a:p>
            <a:r>
              <a:rPr lang="en-US" dirty="0" smtClean="0"/>
              <a:t>videos/interviews</a:t>
            </a:r>
            <a:endParaRPr lang="en-US" dirty="0"/>
          </a:p>
        </p:txBody>
      </p:sp>
      <p:sp>
        <p:nvSpPr>
          <p:cNvPr id="10" name="TextBox 9"/>
          <p:cNvSpPr txBox="1"/>
          <p:nvPr/>
        </p:nvSpPr>
        <p:spPr>
          <a:xfrm>
            <a:off x="4572000" y="3429000"/>
            <a:ext cx="4248472" cy="1477328"/>
          </a:xfrm>
          <a:prstGeom prst="rect">
            <a:avLst/>
          </a:prstGeom>
          <a:noFill/>
          <a:ln>
            <a:solidFill>
              <a:schemeClr val="tx1"/>
            </a:solidFill>
          </a:ln>
        </p:spPr>
        <p:txBody>
          <a:bodyPr wrap="square" rtlCol="0">
            <a:spAutoFit/>
          </a:bodyPr>
          <a:lstStyle/>
          <a:p>
            <a:r>
              <a:rPr lang="en-US" b="1" dirty="0" smtClean="0"/>
              <a:t>Exercise Group Smart Watch Testers</a:t>
            </a:r>
          </a:p>
          <a:p>
            <a:pPr marL="285750" indent="-285750">
              <a:buFont typeface="Arial"/>
              <a:buChar char="•"/>
            </a:pPr>
            <a:r>
              <a:rPr lang="en-US" dirty="0" smtClean="0"/>
              <a:t>15 exercise class attendees recruited to test smart watches for 1 week</a:t>
            </a:r>
          </a:p>
          <a:p>
            <a:pPr marL="285750" indent="-285750">
              <a:buFont typeface="Arial"/>
              <a:buChar char="•"/>
            </a:pPr>
            <a:r>
              <a:rPr lang="en-US" dirty="0" smtClean="0"/>
              <a:t>either </a:t>
            </a:r>
            <a:r>
              <a:rPr lang="en-US" dirty="0"/>
              <a:t>‘50+ class’, or ‘step-up’ falls prevention class) </a:t>
            </a:r>
          </a:p>
        </p:txBody>
      </p:sp>
      <p:sp>
        <p:nvSpPr>
          <p:cNvPr id="11" name="TextBox 10"/>
          <p:cNvSpPr txBox="1"/>
          <p:nvPr/>
        </p:nvSpPr>
        <p:spPr>
          <a:xfrm>
            <a:off x="2771800" y="5517232"/>
            <a:ext cx="3600400" cy="923330"/>
          </a:xfrm>
          <a:prstGeom prst="rect">
            <a:avLst/>
          </a:prstGeom>
          <a:noFill/>
          <a:ln>
            <a:solidFill>
              <a:schemeClr val="tx1"/>
            </a:solidFill>
          </a:ln>
        </p:spPr>
        <p:txBody>
          <a:bodyPr wrap="square" rtlCol="0">
            <a:spAutoFit/>
          </a:bodyPr>
          <a:lstStyle/>
          <a:p>
            <a:r>
              <a:rPr lang="en-US" b="1" dirty="0" smtClean="0"/>
              <a:t>Smart Watch Data</a:t>
            </a:r>
          </a:p>
          <a:p>
            <a:pPr marL="285750" indent="-285750">
              <a:buFont typeface="Arial"/>
              <a:buChar char="•"/>
            </a:pPr>
            <a:r>
              <a:rPr lang="en-US" dirty="0" smtClean="0"/>
              <a:t>videos/interviews by community reporter trainees</a:t>
            </a:r>
            <a:endParaRPr lang="en-US" dirty="0"/>
          </a:p>
        </p:txBody>
      </p:sp>
      <p:cxnSp>
        <p:nvCxnSpPr>
          <p:cNvPr id="12" name="Straight Arrow Connector 11"/>
          <p:cNvCxnSpPr/>
          <p:nvPr/>
        </p:nvCxnSpPr>
        <p:spPr>
          <a:xfrm>
            <a:off x="2339752" y="3140968"/>
            <a:ext cx="0" cy="28803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339752" y="4005064"/>
            <a:ext cx="0" cy="28803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72000" y="5229200"/>
            <a:ext cx="0" cy="28803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339752" y="5229200"/>
            <a:ext cx="432048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339752" y="5013176"/>
            <a:ext cx="0" cy="21602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660232" y="5013176"/>
            <a:ext cx="0" cy="21602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9658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sp>
        <p:nvSpPr>
          <p:cNvPr id="4" name="Title 3"/>
          <p:cNvSpPr>
            <a:spLocks noGrp="1"/>
          </p:cNvSpPr>
          <p:nvPr>
            <p:ph type="ctrTitle"/>
          </p:nvPr>
        </p:nvSpPr>
        <p:spPr/>
        <p:txBody>
          <a:bodyPr/>
          <a:lstStyle/>
          <a:p>
            <a:r>
              <a:rPr lang="en-US" dirty="0"/>
              <a:t>Health Data video</a:t>
            </a:r>
          </a:p>
        </p:txBody>
      </p:sp>
    </p:spTree>
    <p:extLst>
      <p:ext uri="{BB962C8B-B14F-4D97-AF65-F5344CB8AC3E}">
        <p14:creationId xmlns:p14="http://schemas.microsoft.com/office/powerpoint/2010/main" val="18511844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k.man.ac.uk\home$\Desktop\U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3150"/>
            <a:ext cx="1589424" cy="67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60232" y="188640"/>
            <a:ext cx="2304255" cy="552519"/>
          </a:xfrm>
          <a:prstGeom prst="rect">
            <a:avLst/>
          </a:prstGeom>
        </p:spPr>
      </p:pic>
      <p:sp>
        <p:nvSpPr>
          <p:cNvPr id="6" name="Title 2"/>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Smart Watch</a:t>
            </a:r>
            <a:endParaRPr lang="en-US" dirty="0"/>
          </a:p>
        </p:txBody>
      </p:sp>
      <p:pic>
        <p:nvPicPr>
          <p:cNvPr id="2" name="Picture 1"/>
          <p:cNvPicPr>
            <a:picLocks noChangeAspect="1"/>
          </p:cNvPicPr>
          <p:nvPr/>
        </p:nvPicPr>
        <p:blipFill>
          <a:blip r:embed="rId5"/>
          <a:stretch>
            <a:fillRect/>
          </a:stretch>
        </p:blipFill>
        <p:spPr>
          <a:xfrm>
            <a:off x="899592" y="1556792"/>
            <a:ext cx="6946987" cy="4628632"/>
          </a:xfrm>
          <a:prstGeom prst="rect">
            <a:avLst/>
          </a:prstGeom>
        </p:spPr>
      </p:pic>
    </p:spTree>
    <p:extLst>
      <p:ext uri="{BB962C8B-B14F-4D97-AF65-F5344CB8AC3E}">
        <p14:creationId xmlns:p14="http://schemas.microsoft.com/office/powerpoint/2010/main" val="18511844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1237</TotalTime>
  <Words>1135</Words>
  <Application>Microsoft Macintosh PowerPoint</Application>
  <PresentationFormat>On-screen Show (4:3)</PresentationFormat>
  <Paragraphs>130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♯datasaveslives Community Reporters Public Engagement Project</vt:lpstr>
      <vt:lpstr>Background</vt:lpstr>
      <vt:lpstr>Public Engagement</vt:lpstr>
      <vt:lpstr>Community Reporters</vt:lpstr>
      <vt:lpstr>Aims</vt:lpstr>
      <vt:lpstr>Team Members</vt:lpstr>
      <vt:lpstr>Project Overview</vt:lpstr>
      <vt:lpstr>Health Data video</vt:lpstr>
      <vt:lpstr>PowerPoint Presentation</vt:lpstr>
      <vt:lpstr>App Dashboard</vt:lpstr>
      <vt:lpstr>Smart Watch Video</vt:lpstr>
      <vt:lpstr>Community Reports</vt:lpstr>
      <vt:lpstr>Thank you for listening!</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Faculty of Biology, Medicine and Health</dc:title>
  <dc:creator>Helen Grew</dc:creator>
  <cp:lastModifiedBy>Joanne Taylor</cp:lastModifiedBy>
  <cp:revision>31</cp:revision>
  <dcterms:created xsi:type="dcterms:W3CDTF">2016-09-14T11:20:18Z</dcterms:created>
  <dcterms:modified xsi:type="dcterms:W3CDTF">2017-03-23T16:46:38Z</dcterms:modified>
</cp:coreProperties>
</file>