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  <p:sldMasterId id="2147483721" r:id="rId2"/>
    <p:sldMasterId id="2147483745" r:id="rId3"/>
    <p:sldMasterId id="2147483757" r:id="rId4"/>
  </p:sldMasterIdLst>
  <p:notesMasterIdLst>
    <p:notesMasterId r:id="rId27"/>
  </p:notesMasterIdLst>
  <p:handoutMasterIdLst>
    <p:handoutMasterId r:id="rId28"/>
  </p:handoutMasterIdLst>
  <p:sldIdLst>
    <p:sldId id="429" r:id="rId5"/>
    <p:sldId id="430" r:id="rId6"/>
    <p:sldId id="359" r:id="rId7"/>
    <p:sldId id="368" r:id="rId8"/>
    <p:sldId id="428" r:id="rId9"/>
    <p:sldId id="371" r:id="rId10"/>
    <p:sldId id="380" r:id="rId11"/>
    <p:sldId id="390" r:id="rId12"/>
    <p:sldId id="395" r:id="rId13"/>
    <p:sldId id="432" r:id="rId14"/>
    <p:sldId id="433" r:id="rId15"/>
    <p:sldId id="434" r:id="rId16"/>
    <p:sldId id="413" r:id="rId17"/>
    <p:sldId id="436" r:id="rId18"/>
    <p:sldId id="441" r:id="rId19"/>
    <p:sldId id="442" r:id="rId20"/>
    <p:sldId id="443" r:id="rId21"/>
    <p:sldId id="444" r:id="rId22"/>
    <p:sldId id="437" r:id="rId23"/>
    <p:sldId id="439" r:id="rId24"/>
    <p:sldId id="440" r:id="rId25"/>
    <p:sldId id="435" r:id="rId26"/>
  </p:sldIdLst>
  <p:sldSz cx="9144000" cy="6858000" type="screen4x3"/>
  <p:notesSz cx="6858000" cy="9926638"/>
  <p:custShowLst>
    <p:custShow name="Custom Show 1" id="0">
      <p:sldLst/>
    </p:custShow>
    <p:custShow name="Custom Show 2" id="1">
      <p:sldLst/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78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280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120" y="0"/>
            <a:ext cx="2972280" cy="49625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cs typeface="+mn-cs"/>
              </a:defRPr>
            </a:lvl1pPr>
          </a:lstStyle>
          <a:p>
            <a:pPr>
              <a:defRPr/>
            </a:pPr>
            <a:fld id="{DEB1C352-FE1A-304B-B69C-883391182EA7}" type="datetimeFigureOut">
              <a:rPr lang="en-GB"/>
              <a:pPr>
                <a:defRPr/>
              </a:pPr>
              <a:t>11/05/2015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800"/>
            <a:ext cx="2972280" cy="4962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120" y="9428800"/>
            <a:ext cx="2972280" cy="49625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cs typeface="+mn-cs"/>
              </a:defRPr>
            </a:lvl1pPr>
          </a:lstStyle>
          <a:p>
            <a:pPr>
              <a:defRPr/>
            </a:pPr>
            <a:fld id="{92C2500E-C0F0-F849-9D8A-DE07C478C2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001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280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120" y="0"/>
            <a:ext cx="2972280" cy="49625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cs typeface="+mn-cs"/>
              </a:defRPr>
            </a:lvl1pPr>
          </a:lstStyle>
          <a:p>
            <a:pPr>
              <a:defRPr/>
            </a:pPr>
            <a:fld id="{15CD709B-3D69-F042-908C-7A441F731F13}" type="datetimeFigureOut">
              <a:rPr lang="en-GB"/>
              <a:pPr>
                <a:defRPr/>
              </a:pPr>
              <a:t>11/05/2015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9325" y="744538"/>
            <a:ext cx="4960938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281" y="4715192"/>
            <a:ext cx="5485439" cy="446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800"/>
            <a:ext cx="2972280" cy="4962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120" y="9428800"/>
            <a:ext cx="2972280" cy="49625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cs typeface="+mn-cs"/>
              </a:defRPr>
            </a:lvl1pPr>
          </a:lstStyle>
          <a:p>
            <a:pPr>
              <a:defRPr/>
            </a:pPr>
            <a:fld id="{DC9D5F80-536D-4245-9599-5E74649FAB8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13457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5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4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5.png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Title Slide">
    <p:bg>
      <p:bgPr>
        <a:solidFill>
          <a:srgbClr val="D1DC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assification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black">
          <a:xfrm>
            <a:off x="755651" y="260350"/>
            <a:ext cx="5832475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endParaRPr lang="en-GB" sz="900">
              <a:solidFill>
                <a:srgbClr val="283E36"/>
              </a:solidFill>
              <a:latin typeface="SwissReSans" charset="0"/>
              <a:ea typeface="+mn-ea"/>
              <a:cs typeface="+mn-cs"/>
            </a:endParaRPr>
          </a:p>
        </p:txBody>
      </p:sp>
      <p:pic>
        <p:nvPicPr>
          <p:cNvPr id="6" name="Picture 15" descr="Logo_White.png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804026" y="260352"/>
            <a:ext cx="1157288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 bwMode="gray">
          <a:xfrm>
            <a:off x="0" y="0"/>
            <a:ext cx="9144000" cy="6858000"/>
          </a:xfrm>
        </p:spPr>
        <p:txBody>
          <a:bodyPr rtlCol="0">
            <a:noAutofit/>
          </a:bodyPr>
          <a:lstStyle>
            <a:lvl1pPr>
              <a:buFontTx/>
              <a:buNone/>
              <a:defRPr sz="1200">
                <a:solidFill>
                  <a:srgbClr val="A8BAB2"/>
                </a:solidFill>
                <a:latin typeface="SwissReSans" pitchFamily="34" charset="0"/>
              </a:defRPr>
            </a:lvl1pPr>
          </a:lstStyle>
          <a:p>
            <a:pPr lvl="0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755651" y="1628775"/>
            <a:ext cx="6048375" cy="1181862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4800">
                <a:solidFill>
                  <a:srgbClr val="FFFFFF"/>
                </a:solidFill>
                <a:latin typeface="SwissReSans Light" pitchFamily="34" charset="0"/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755651" y="2883662"/>
            <a:ext cx="6048375" cy="8636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>
                <a:solidFill>
                  <a:srgbClr val="FFFFFF"/>
                </a:solidFill>
                <a:latin typeface="SwissReSan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0438046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009F0-499E-1446-949C-393CE2186E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369422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F168D-9874-6847-B7E0-BB552A7889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290673"/>
      </p:ext>
    </p:extLst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1" y="2708277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6" y="2708277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05845-7D57-7241-B301-13C8F8C0B7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010610"/>
      </p:ext>
    </p:extLst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94D19-155B-0C42-A76B-B7B8653447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104458"/>
      </p:ext>
    </p:extLst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57710-2E3E-BB42-B28E-F1A481DFB0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947177"/>
      </p:ext>
    </p:extLst>
  </p:cSld>
  <p:clrMapOvr>
    <a:masterClrMapping/>
  </p:clrMapOvr>
  <p:transition spd="slow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579C6-587A-E24F-AF84-89A7B446EA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100727"/>
      </p:ext>
    </p:extLst>
  </p:cSld>
  <p:clrMapOvr>
    <a:masterClrMapping/>
  </p:clrMapOvr>
  <p:transition spd="slow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FAA48-EFB6-D04E-ADAE-77666A35DD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460693"/>
      </p:ext>
    </p:extLst>
  </p:cSld>
  <p:clrMapOvr>
    <a:masterClrMapping/>
  </p:clrMapOvr>
  <p:transition spd="slow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3BD0D-9CA1-A344-852A-D02A765E41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807804"/>
      </p:ext>
    </p:extLst>
  </p:cSld>
  <p:clrMapOvr>
    <a:masterClrMapping/>
  </p:clrMapOvr>
  <p:transition spd="slow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7285D-E470-3744-9275-186D2FBA38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889397"/>
      </p:ext>
    </p:extLst>
  </p:cSld>
  <p:clrMapOvr>
    <a:masterClrMapping/>
  </p:clrMapOvr>
  <p:transition spd="slow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4" y="908050"/>
            <a:ext cx="2122487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1" y="908050"/>
            <a:ext cx="6215063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6F05C-87C5-7B49-BEE2-B11FA0D6A9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616715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black"/>
        <p:txBody>
          <a:bodyPr/>
          <a:lstStyle>
            <a:lvl1pPr>
              <a:defRPr>
                <a:latin typeface="SwissReSans" pitchFamily="34" charset="0"/>
              </a:defRPr>
            </a:lvl1pPr>
            <a:lvl2pPr>
              <a:defRPr>
                <a:latin typeface="SwissReSans" pitchFamily="34" charset="0"/>
              </a:defRPr>
            </a:lvl2pPr>
            <a:lvl3pPr>
              <a:defRPr>
                <a:latin typeface="SwissReSans" pitchFamily="34" charset="0"/>
              </a:defRPr>
            </a:lvl3pPr>
            <a:lvl4pPr>
              <a:defRPr>
                <a:latin typeface="SwissReSans" pitchFamily="34" charset="0"/>
              </a:defRPr>
            </a:lvl4pPr>
            <a:lvl5pPr>
              <a:defRPr>
                <a:latin typeface="SwissReSans" pitchFamily="34" charset="0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B6B360C-04DC-FE4E-917A-87060CA8E0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985208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DarkBlue1024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1" y="1484315"/>
            <a:ext cx="8496300" cy="13684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1" y="3068638"/>
            <a:ext cx="8496300" cy="30972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23851" y="6245225"/>
            <a:ext cx="84963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434219"/>
      </p:ext>
    </p:extLst>
  </p:cSld>
  <p:clrMapOvr>
    <a:masterClrMapping/>
  </p:clrMapOvr>
  <p:transition spd="slow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C75A1-9636-664A-84E3-B35AACA7A6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025578"/>
      </p:ext>
    </p:extLst>
  </p:cSld>
  <p:clrMapOvr>
    <a:masterClrMapping/>
  </p:clrMapOvr>
  <p:transition spd="slow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A69BF-F7BD-C04F-BF72-F376F47ECC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492760"/>
      </p:ext>
    </p:extLst>
  </p:cSld>
  <p:clrMapOvr>
    <a:masterClrMapping/>
  </p:clrMapOvr>
  <p:transition spd="slow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1" y="2708277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6" y="2708277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CB0C1-85FA-DD49-A44B-7E5F3CB3E9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578020"/>
      </p:ext>
    </p:extLst>
  </p:cSld>
  <p:clrMapOvr>
    <a:masterClrMapping/>
  </p:clrMapOvr>
  <p:transition spd="slow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6DF9B-A25F-5B43-98C3-0B57599AE1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952057"/>
      </p:ext>
    </p:extLst>
  </p:cSld>
  <p:clrMapOvr>
    <a:masterClrMapping/>
  </p:clrMapOvr>
  <p:transition spd="slow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2D8B5-6847-0440-A175-2B2AA325DC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268161"/>
      </p:ext>
    </p:extLst>
  </p:cSld>
  <p:clrMapOvr>
    <a:masterClrMapping/>
  </p:clrMapOvr>
  <p:transition spd="slow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4BE1A-7D40-3940-A915-7E6CFCBFCC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074705"/>
      </p:ext>
    </p:extLst>
  </p:cSld>
  <p:clrMapOvr>
    <a:masterClrMapping/>
  </p:clrMapOvr>
  <p:transition spd="slow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866D4-CE7C-2E4E-BE23-E6A69490E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566539"/>
      </p:ext>
    </p:extLst>
  </p:cSld>
  <p:clrMapOvr>
    <a:masterClrMapping/>
  </p:clrMapOvr>
  <p:transition spd="slow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ECD10-B9EF-8240-A3C0-161CB370E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38972"/>
      </p:ext>
    </p:extLst>
  </p:cSld>
  <p:clrMapOvr>
    <a:masterClrMapping/>
  </p:clrMapOvr>
  <p:transition spd="slow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1917B-2F10-9946-8B14-AAEA5C6DD7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676240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preserve="1" userDrawn="1">
  <p:cSld name="Section Header">
    <p:bg>
      <p:bgPr>
        <a:solidFill>
          <a:srgbClr val="D1DC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Default_Section_Xwwww.png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lassification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755651" y="260350"/>
            <a:ext cx="5832475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endParaRPr lang="en-GB" sz="900">
              <a:solidFill>
                <a:srgbClr val="FFFFFF"/>
              </a:solidFill>
              <a:latin typeface="SwissReSans" charset="0"/>
              <a:ea typeface="+mn-ea"/>
              <a:cs typeface="+mn-cs"/>
            </a:endParaRPr>
          </a:p>
        </p:txBody>
      </p:sp>
      <p:sp>
        <p:nvSpPr>
          <p:cNvPr id="6" name="TextBox 16"/>
          <p:cNvSpPr txBox="1">
            <a:spLocks/>
          </p:cNvSpPr>
          <p:nvPr userDrawn="1">
            <p:custDataLst>
              <p:tags r:id="rId3"/>
            </p:custDataLst>
          </p:nvPr>
        </p:nvSpPr>
        <p:spPr bwMode="black">
          <a:xfrm>
            <a:off x="755650" y="6384925"/>
            <a:ext cx="5903913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GB" sz="1000">
                <a:solidFill>
                  <a:srgbClr val="FFFFFF"/>
                </a:solidFill>
                <a:latin typeface="SwissReSans" charset="0"/>
                <a:ea typeface="+mn-ea"/>
                <a:cs typeface="+mn-cs"/>
              </a:rPr>
              <a:t>Daniel Ryan | Changing the perception of retirement | 1 March 2012</a:t>
            </a:r>
          </a:p>
        </p:txBody>
      </p:sp>
      <p:pic>
        <p:nvPicPr>
          <p:cNvPr id="7" name="Picture 18" descr="Logo_White.png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804026" y="260352"/>
            <a:ext cx="10001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755652" y="1628800"/>
            <a:ext cx="6048375" cy="1181862"/>
          </a:xfr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GB" sz="4800" kern="1200" dirty="0">
                <a:solidFill>
                  <a:srgbClr val="FFFFFF"/>
                </a:solidFill>
                <a:latin typeface="SwissReSans Light" pitchFamily="34" charset="0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755652" y="2883687"/>
            <a:ext cx="6048375" cy="863600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  <a:lvl2pPr>
              <a:defRPr sz="1600">
                <a:solidFill>
                  <a:srgbClr val="FFFFFF"/>
                </a:solidFill>
              </a:defRPr>
            </a:lvl2pPr>
            <a:lvl3pPr>
              <a:defRPr sz="1600">
                <a:solidFill>
                  <a:srgbClr val="FFFFFF"/>
                </a:solidFill>
              </a:defRPr>
            </a:lvl3pPr>
            <a:lvl4pPr>
              <a:defRPr sz="1600">
                <a:solidFill>
                  <a:srgbClr val="FFFFFF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01140E-6B60-C444-94EE-2BABA2EF37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202520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4" y="908050"/>
            <a:ext cx="2122487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1" y="908050"/>
            <a:ext cx="6215063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7F361-AFA4-A041-B308-E8F46A99E6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817520"/>
      </p:ext>
    </p:extLst>
  </p:cSld>
  <p:clrMapOvr>
    <a:masterClrMapping/>
  </p:clrMapOvr>
  <p:transition spd="slow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6509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500" baseline="0"/>
            </a:lvl1pPr>
            <a:lvl2pPr>
              <a:defRPr sz="2500" baseline="0"/>
            </a:lvl2pPr>
            <a:lvl3pPr>
              <a:defRPr sz="2500" baseline="0"/>
            </a:lvl3pPr>
            <a:lvl4pPr>
              <a:defRPr sz="2500" baseline="0"/>
            </a:lvl4pPr>
            <a:lvl5pPr>
              <a:defRPr sz="25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1868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73508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1508127"/>
            <a:ext cx="3759200" cy="4518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1714" y="1508127"/>
            <a:ext cx="3760787" cy="4518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051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687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5441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21444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42152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3887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black">
          <a:xfrm>
            <a:off x="755651" y="1628777"/>
            <a:ext cx="3816350" cy="4300555"/>
          </a:xfrm>
        </p:spPr>
        <p:txBody>
          <a:bodyPr/>
          <a:lstStyle>
            <a:lvl1pPr>
              <a:defRPr sz="1800">
                <a:latin typeface="SwissReSans" pitchFamily="34" charset="0"/>
              </a:defRPr>
            </a:lvl1pPr>
            <a:lvl2pPr>
              <a:defRPr sz="1600">
                <a:latin typeface="SwissReSans" pitchFamily="34" charset="0"/>
              </a:defRPr>
            </a:lvl2pPr>
            <a:lvl3pPr>
              <a:defRPr sz="1600">
                <a:latin typeface="SwissReSans" pitchFamily="34" charset="0"/>
              </a:defRPr>
            </a:lvl3pPr>
            <a:lvl4pPr>
              <a:defRPr sz="1600">
                <a:latin typeface="SwissReSans" pitchFamily="34" charset="0"/>
              </a:defRPr>
            </a:lvl4pPr>
            <a:lvl5pPr>
              <a:defRPr sz="1600">
                <a:latin typeface="SwissReSan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black">
          <a:xfrm>
            <a:off x="4786315" y="1628777"/>
            <a:ext cx="3817936" cy="4300555"/>
          </a:xfrm>
        </p:spPr>
        <p:txBody>
          <a:bodyPr/>
          <a:lstStyle>
            <a:lvl1pPr>
              <a:defRPr sz="1800">
                <a:latin typeface="SwissReSans" pitchFamily="34" charset="0"/>
              </a:defRPr>
            </a:lvl1pPr>
            <a:lvl2pPr>
              <a:defRPr sz="1600">
                <a:latin typeface="SwissReSans" pitchFamily="34" charset="0"/>
              </a:defRPr>
            </a:lvl2pPr>
            <a:lvl3pPr>
              <a:defRPr sz="1600">
                <a:latin typeface="SwissReSans" pitchFamily="34" charset="0"/>
              </a:defRPr>
            </a:lvl3pPr>
            <a:lvl4pPr>
              <a:defRPr sz="1600">
                <a:latin typeface="SwissReSans" pitchFamily="34" charset="0"/>
              </a:defRPr>
            </a:lvl4pPr>
            <a:lvl5pPr>
              <a:defRPr sz="1600">
                <a:latin typeface="SwissReSan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70391B8-39EA-044D-95FB-7475C86307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419033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9460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1" y="130177"/>
            <a:ext cx="1997075" cy="5895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0114" y="130177"/>
            <a:ext cx="5843587" cy="5895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412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7594AB8-5CEB-7B4E-BC68-037505E5C4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25176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Message" preserve="1" userDrawn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6D9B87C-ECA7-9E4E-B448-2643DEADBD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13662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" preserve="1" userDrawn="1">
  <p:cSld name="Image">
    <p:bg>
      <p:bgPr>
        <a:solidFill>
          <a:srgbClr val="D1DC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assification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black">
          <a:xfrm>
            <a:off x="755651" y="260350"/>
            <a:ext cx="5832475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endParaRPr lang="en-GB" sz="900">
              <a:solidFill>
                <a:srgbClr val="283E36"/>
              </a:solidFill>
              <a:latin typeface="SwissReSans" charset="0"/>
              <a:ea typeface="+mn-ea"/>
              <a:cs typeface="+mn-cs"/>
            </a:endParaRPr>
          </a:p>
        </p:txBody>
      </p:sp>
      <p:sp>
        <p:nvSpPr>
          <p:cNvPr id="5" name="Footer"/>
          <p:cNvSpPr txBox="1">
            <a:spLocks/>
          </p:cNvSpPr>
          <p:nvPr userDrawn="1">
            <p:custDataLst>
              <p:tags r:id="rId2"/>
            </p:custDataLst>
          </p:nvPr>
        </p:nvSpPr>
        <p:spPr bwMode="black">
          <a:xfrm>
            <a:off x="755650" y="6384925"/>
            <a:ext cx="5903913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GB" sz="1000">
                <a:solidFill>
                  <a:srgbClr val="FFFFFF"/>
                </a:solidFill>
                <a:latin typeface="SwissReSans" charset="0"/>
                <a:ea typeface="+mn-ea"/>
                <a:cs typeface="+mn-cs"/>
              </a:rPr>
              <a:t>Daniel Ryan | Changing the perception of retirement | 1 March 2012</a:t>
            </a:r>
          </a:p>
        </p:txBody>
      </p:sp>
      <p:pic>
        <p:nvPicPr>
          <p:cNvPr id="6" name="Picture 16" descr="Logo_White.png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804026" y="260352"/>
            <a:ext cx="10001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0" y="0"/>
            <a:ext cx="9144000" cy="6858000"/>
          </a:xfrm>
        </p:spPr>
        <p:txBody>
          <a:bodyPr rtlCol="0">
            <a:noAutofit/>
          </a:bodyPr>
          <a:lstStyle>
            <a:lvl1pPr marL="0" indent="0">
              <a:buNone/>
              <a:defRPr sz="1200">
                <a:solidFill>
                  <a:srgbClr val="A8BAB2"/>
                </a:solidFill>
                <a:latin typeface="SwissReSans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695FE7-CF61-FE41-9446-71CAE909A0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3305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" preserve="1" userDrawn="1">
  <p:cSld name="Closing">
    <p:bg>
      <p:bgPr>
        <a:solidFill>
          <a:srgbClr val="D1DC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assification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black">
          <a:xfrm>
            <a:off x="755651" y="260350"/>
            <a:ext cx="5832475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endParaRPr lang="en-GB" sz="900">
              <a:solidFill>
                <a:srgbClr val="283E36"/>
              </a:solidFill>
              <a:latin typeface="SwissReSans" charset="0"/>
              <a:ea typeface="+mn-ea"/>
              <a:cs typeface="+mn-cs"/>
            </a:endParaRPr>
          </a:p>
        </p:txBody>
      </p:sp>
      <p:pic>
        <p:nvPicPr>
          <p:cNvPr id="5" name="Picture 15" descr="Logo_White.png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804026" y="260352"/>
            <a:ext cx="1157288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 bwMode="gray">
          <a:xfrm>
            <a:off x="0" y="0"/>
            <a:ext cx="9144000" cy="6858000"/>
          </a:xfrm>
        </p:spPr>
        <p:txBody>
          <a:bodyPr rtlCol="0">
            <a:noAutofit/>
          </a:bodyPr>
          <a:lstStyle>
            <a:lvl1pPr>
              <a:buFontTx/>
              <a:buNone/>
              <a:defRPr sz="1200">
                <a:solidFill>
                  <a:srgbClr val="A8BAB2"/>
                </a:solidFill>
                <a:latin typeface="SwissReSans" pitchFamily="34" charset="0"/>
              </a:defRPr>
            </a:lvl1pPr>
          </a:lstStyle>
          <a:p>
            <a:pPr lvl="0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755651" y="1628775"/>
            <a:ext cx="6048375" cy="1181862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4800">
                <a:solidFill>
                  <a:srgbClr val="FFFFFF"/>
                </a:solidFill>
                <a:latin typeface="SwissReSans Light" pitchFamily="34" charset="0"/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026741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DarkBlue1024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1" y="1484315"/>
            <a:ext cx="8496300" cy="13684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1" y="3068638"/>
            <a:ext cx="8496300" cy="30972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23851" y="6245225"/>
            <a:ext cx="84963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016252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4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3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6.xml"/><Relationship Id="rId10" Type="http://schemas.openxmlformats.org/officeDocument/2006/relationships/tags" Target="../tags/tag1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tags" Target="../tags/tag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Band_BW"/>
          <p:cNvSpPr>
            <a:spLocks/>
          </p:cNvSpPr>
          <p:nvPr>
            <p:custDataLst>
              <p:tags r:id="rId10"/>
            </p:custDataLst>
          </p:nvPr>
        </p:nvSpPr>
        <p:spPr>
          <a:xfrm>
            <a:off x="0" y="6237290"/>
            <a:ext cx="9144000" cy="427037"/>
          </a:xfrm>
          <a:prstGeom prst="rect">
            <a:avLst/>
          </a:prstGeom>
          <a:solidFill>
            <a:srgbClr val="D0D8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3315" name="Picture 13" descr="Default_Footer.jpg"/>
          <p:cNvPicPr>
            <a:picLocks/>
          </p:cNvPicPr>
          <p:nvPr userDrawn="1">
            <p:custDataLst>
              <p:tags r:id="rId11"/>
            </p:custDataLst>
          </p:nvPr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6237290"/>
            <a:ext cx="91440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itle Placeholder 1"/>
          <p:cNvSpPr>
            <a:spLocks noGrp="1"/>
          </p:cNvSpPr>
          <p:nvPr>
            <p:ph type="title"/>
          </p:nvPr>
        </p:nvSpPr>
        <p:spPr bwMode="black">
          <a:xfrm>
            <a:off x="755651" y="476250"/>
            <a:ext cx="5832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3317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755650" y="1628775"/>
            <a:ext cx="784860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 bwMode="black">
          <a:xfrm>
            <a:off x="6804025" y="6342063"/>
            <a:ext cx="185738" cy="182562"/>
          </a:xfrm>
          <a:prstGeom prst="rect">
            <a:avLst/>
          </a:prstGeom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1" smtClean="0">
                <a:solidFill>
                  <a:srgbClr val="FFFFFF"/>
                </a:solidFill>
                <a:latin typeface="SwissReSans" charset="0"/>
                <a:cs typeface="+mn-cs"/>
              </a:defRPr>
            </a:lvl1pPr>
          </a:lstStyle>
          <a:p>
            <a:pPr>
              <a:defRPr/>
            </a:pPr>
            <a:fld id="{44824E36-D907-5F49-B7B2-55F1511C44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151" name="Classification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black">
          <a:xfrm>
            <a:off x="755651" y="260350"/>
            <a:ext cx="5832475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endParaRPr lang="en-GB" sz="900">
              <a:solidFill>
                <a:srgbClr val="283E36"/>
              </a:solidFill>
              <a:latin typeface="SwissReSans" charset="0"/>
              <a:ea typeface="+mn-ea"/>
              <a:cs typeface="+mn-cs"/>
            </a:endParaRPr>
          </a:p>
        </p:txBody>
      </p:sp>
      <p:sp>
        <p:nvSpPr>
          <p:cNvPr id="6152" name="Footer"/>
          <p:cNvSpPr txBox="1">
            <a:spLocks/>
          </p:cNvSpPr>
          <p:nvPr>
            <p:custDataLst>
              <p:tags r:id="rId14"/>
            </p:custDataLst>
          </p:nvPr>
        </p:nvSpPr>
        <p:spPr bwMode="black">
          <a:xfrm>
            <a:off x="755650" y="6384925"/>
            <a:ext cx="5903913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GB" sz="1000">
                <a:solidFill>
                  <a:srgbClr val="FFFFFF"/>
                </a:solidFill>
                <a:latin typeface="SwissReSans" charset="0"/>
                <a:ea typeface="+mn-ea"/>
                <a:cs typeface="+mn-cs"/>
              </a:rPr>
              <a:t>Daniel Ryan | Changing the perception of retirement | 1 March 2012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 bwMode="black">
          <a:xfrm>
            <a:off x="7235825" y="6918327"/>
            <a:ext cx="1368425" cy="18256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600">
                <a:solidFill>
                  <a:srgbClr val="A8BAB2"/>
                </a:solidFill>
                <a:latin typeface="SwissReSans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 bwMode="black">
          <a:xfrm>
            <a:off x="755651" y="6918327"/>
            <a:ext cx="6048375" cy="18256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600">
                <a:solidFill>
                  <a:srgbClr val="A8BAB2"/>
                </a:solidFill>
                <a:latin typeface="SwissReSans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pic>
        <p:nvPicPr>
          <p:cNvPr id="13323" name="Picture 17" descr="Logo_Lake.png"/>
          <p:cNvPicPr>
            <a:picLocks noChangeAspect="1"/>
          </p:cNvPicPr>
          <p:nvPr userDrawn="1">
            <p:custDataLst>
              <p:tags r:id="rId15"/>
            </p:custDataLst>
          </p:nvPr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804026" y="260352"/>
            <a:ext cx="10001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63" r:id="rId4"/>
    <p:sldLayoutId id="2147484064" r:id="rId5"/>
    <p:sldLayoutId id="2147484065" r:id="rId6"/>
    <p:sldLayoutId id="2147484066" r:id="rId7"/>
    <p:sldLayoutId id="2147484067" r:id="rId8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kern="1200">
          <a:solidFill>
            <a:schemeClr val="tx2"/>
          </a:solidFill>
          <a:latin typeface="SwissReSans" pitchFamily="34" charset="0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SwissReSans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SwissReSans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SwissReSans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SwissReSans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SwissReSans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SwissReSans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SwissReSans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SwissReSans" charset="0"/>
        </a:defRPr>
      </a:lvl9pPr>
    </p:titleStyle>
    <p:bodyStyle>
      <a:lvl1pPr marL="265113" indent="-265113" algn="l" rtl="0" eaLnBrk="0" fontAlgn="base" hangingPunct="0">
        <a:spcBef>
          <a:spcPts val="1200"/>
        </a:spcBef>
        <a:spcAft>
          <a:spcPct val="0"/>
        </a:spcAft>
        <a:buSzPct val="80000"/>
        <a:buFont typeface="Wingdings" charset="0"/>
        <a:buChar char=""/>
        <a:defRPr kern="1200">
          <a:solidFill>
            <a:schemeClr val="tx1"/>
          </a:solidFill>
          <a:latin typeface="SwissReSans" pitchFamily="34" charset="0"/>
          <a:ea typeface="ＭＳ Ｐゴシック" charset="0"/>
          <a:cs typeface="ＭＳ Ｐゴシック" charset="0"/>
        </a:defRPr>
      </a:lvl1pPr>
      <a:lvl2pPr marL="538163" indent="-273050" algn="l" rtl="0" eaLnBrk="0" fontAlgn="base" hangingPunct="0">
        <a:spcBef>
          <a:spcPts val="1000"/>
        </a:spcBef>
        <a:spcAft>
          <a:spcPct val="0"/>
        </a:spcAft>
        <a:buFont typeface="SwissReSans" charset="0"/>
        <a:buChar char="–"/>
        <a:defRPr sz="1600" kern="1200">
          <a:solidFill>
            <a:schemeClr val="tx1"/>
          </a:solidFill>
          <a:latin typeface="SwissReSans" pitchFamily="34" charset="0"/>
          <a:ea typeface="ＭＳ Ｐゴシック" charset="0"/>
          <a:cs typeface="+mn-cs"/>
        </a:defRPr>
      </a:lvl2pPr>
      <a:lvl3pPr marL="803275" indent="-265113" algn="l" rtl="0" eaLnBrk="0" fontAlgn="base" hangingPunct="0">
        <a:spcBef>
          <a:spcPts val="1000"/>
        </a:spcBef>
        <a:spcAft>
          <a:spcPct val="0"/>
        </a:spcAft>
        <a:buFont typeface="SwissReSans" charset="0"/>
        <a:buChar char="–"/>
        <a:defRPr sz="1600" kern="1200">
          <a:solidFill>
            <a:schemeClr val="tx1"/>
          </a:solidFill>
          <a:latin typeface="SwissReSans" pitchFamily="34" charset="0"/>
          <a:ea typeface="ＭＳ Ｐゴシック" charset="0"/>
          <a:cs typeface="+mn-cs"/>
        </a:defRPr>
      </a:lvl3pPr>
      <a:lvl4pPr marL="1076325" indent="-273050" algn="l" rtl="0" eaLnBrk="0" fontAlgn="base" hangingPunct="0">
        <a:spcBef>
          <a:spcPts val="1000"/>
        </a:spcBef>
        <a:spcAft>
          <a:spcPct val="0"/>
        </a:spcAft>
        <a:buFont typeface="SwissReSans" charset="0"/>
        <a:buChar char="–"/>
        <a:defRPr sz="1600" kern="1200">
          <a:solidFill>
            <a:schemeClr val="tx1"/>
          </a:solidFill>
          <a:latin typeface="SwissReSans" pitchFamily="34" charset="0"/>
          <a:ea typeface="ＭＳ Ｐゴシック" charset="0"/>
          <a:cs typeface="+mn-cs"/>
        </a:defRPr>
      </a:lvl4pPr>
      <a:lvl5pPr marL="1341438" indent="-265113" algn="l" rtl="0" eaLnBrk="0" fontAlgn="base" hangingPunct="0">
        <a:spcBef>
          <a:spcPts val="1000"/>
        </a:spcBef>
        <a:spcAft>
          <a:spcPct val="0"/>
        </a:spcAft>
        <a:buFont typeface="SwissReSans" charset="0"/>
        <a:buChar char="–"/>
        <a:defRPr sz="1600" kern="1200">
          <a:solidFill>
            <a:schemeClr val="tx1"/>
          </a:solidFill>
          <a:latin typeface="SwissReSans" pitchFamily="34" charset="0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908050"/>
            <a:ext cx="848995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708277"/>
            <a:ext cx="848995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37300"/>
            <a:ext cx="10080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0B794AA-7C7A-3A4D-B6AD-A01CC283A6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2533" name="Picture 13" descr="DarkBlue1024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6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</p:sldLayoutIdLst>
  <p:transition spd="slow"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908050"/>
            <a:ext cx="848995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708277"/>
            <a:ext cx="848995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37300"/>
            <a:ext cx="10080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5C2C1D0-5759-BF41-AA1E-11F0ACC573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4821" name="Picture 13" descr="DarkBlue1024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</p:sldLayoutIdLst>
  <p:transition spd="slow"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4"/>
          <p:cNvSpPr txBox="1">
            <a:spLocks noChangeArrowheads="1"/>
          </p:cNvSpPr>
          <p:nvPr/>
        </p:nvSpPr>
        <p:spPr bwMode="auto">
          <a:xfrm>
            <a:off x="-320675" y="6130925"/>
            <a:ext cx="914400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7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The International Longevity Centre-UK is an independent, non-partisan think-tank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dedicated to addressing issues of longevity, ageing and population change.</a:t>
            </a:r>
            <a:endParaRPr lang="en-US" sz="1400" smtClean="0">
              <a:solidFill>
                <a:srgbClr val="466E8C"/>
              </a:solidFill>
              <a:cs typeface="Arial" charset="0"/>
            </a:endParaRPr>
          </a:p>
        </p:txBody>
      </p:sp>
      <p:sp>
        <p:nvSpPr>
          <p:cNvPr id="47107" name="Line 5"/>
          <p:cNvSpPr>
            <a:spLocks noChangeShapeType="1"/>
          </p:cNvSpPr>
          <p:nvPr/>
        </p:nvSpPr>
        <p:spPr bwMode="auto">
          <a:xfrm>
            <a:off x="0" y="6029325"/>
            <a:ext cx="9144000" cy="0"/>
          </a:xfrm>
          <a:prstGeom prst="line">
            <a:avLst/>
          </a:prstGeom>
          <a:noFill/>
          <a:ln w="12700">
            <a:solidFill>
              <a:srgbClr val="466E8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0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130175"/>
            <a:ext cx="799306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710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4" y="1508127"/>
            <a:ext cx="7672387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Text Box 7"/>
          <p:cNvSpPr txBox="1">
            <a:spLocks noChangeArrowheads="1"/>
          </p:cNvSpPr>
          <p:nvPr/>
        </p:nvSpPr>
        <p:spPr bwMode="auto">
          <a:xfrm>
            <a:off x="6080126" y="4306888"/>
            <a:ext cx="2225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7" charset="-128"/>
              </a:defRPr>
            </a:lvl9pPr>
          </a:lstStyle>
          <a:p>
            <a:pPr eaLnBrk="1" hangingPunct="1">
              <a:defRPr/>
            </a:pPr>
            <a:endParaRPr lang="en-GB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1" name="Text Box 9"/>
          <p:cNvSpPr txBox="1">
            <a:spLocks noChangeArrowheads="1"/>
          </p:cNvSpPr>
          <p:nvPr/>
        </p:nvSpPr>
        <p:spPr bwMode="auto">
          <a:xfrm>
            <a:off x="3794126" y="1716088"/>
            <a:ext cx="4816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7" charset="-128"/>
              </a:defRPr>
            </a:lvl9pPr>
          </a:lstStyle>
          <a:p>
            <a:pPr eaLnBrk="1" hangingPunct="1">
              <a:defRPr/>
            </a:pPr>
            <a:endParaRPr lang="en-GB" smtClean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47112" name="Picture 10" descr="final ILC logo JPEG file.jp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538" y="6130925"/>
            <a:ext cx="10461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50" r:id="rId2"/>
    <p:sldLayoutId id="2147484051" r:id="rId3"/>
    <p:sldLayoutId id="2147484052" r:id="rId4"/>
    <p:sldLayoutId id="2147484053" r:id="rId5"/>
    <p:sldLayoutId id="2147484054" r:id="rId6"/>
    <p:sldLayoutId id="2147484055" r:id="rId7"/>
    <p:sldLayoutId id="2147484056" r:id="rId8"/>
    <p:sldLayoutId id="2147484057" r:id="rId9"/>
    <p:sldLayoutId id="2147484058" r:id="rId10"/>
    <p:sldLayoutId id="21474840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466E8C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466E8C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466E8C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466E8C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466E8C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466E8C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466E8C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466E8C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466E8C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30000"/>
        </a:lnSpc>
        <a:spcBef>
          <a:spcPct val="50000"/>
        </a:spcBef>
        <a:spcAft>
          <a:spcPct val="0"/>
        </a:spcAft>
        <a:buFont typeface="Wingdings" charset="0"/>
        <a:buChar char="§"/>
        <a:defRPr sz="2500">
          <a:solidFill>
            <a:schemeClr val="tx1"/>
          </a:solidFill>
          <a:latin typeface="Arial" pitchFamily="34" charset="0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Arial" pitchFamily="34" charset="0"/>
          <a:ea typeface="ＭＳ Ｐゴシック" charset="0"/>
        </a:defRPr>
      </a:lvl2pPr>
      <a:lvl3pPr marL="1143000" indent="-228600" algn="l" rtl="0" eaLnBrk="0" fontAlgn="base" hangingPunct="0">
        <a:lnSpc>
          <a:spcPct val="130000"/>
        </a:lnSpc>
        <a:spcBef>
          <a:spcPct val="50000"/>
        </a:spcBef>
        <a:spcAft>
          <a:spcPct val="0"/>
        </a:spcAft>
        <a:buChar char="•"/>
        <a:defRPr sz="2500">
          <a:solidFill>
            <a:schemeClr val="tx1"/>
          </a:solidFill>
          <a:latin typeface="Arial" pitchFamily="34" charset="0"/>
          <a:ea typeface="ＭＳ Ｐゴシック" charset="0"/>
        </a:defRPr>
      </a:lvl3pPr>
      <a:lvl4pPr marL="1600200" indent="-228600" algn="l" rtl="0" eaLnBrk="0" fontAlgn="base" hangingPunct="0">
        <a:lnSpc>
          <a:spcPct val="130000"/>
        </a:lnSpc>
        <a:spcBef>
          <a:spcPct val="50000"/>
        </a:spcBef>
        <a:spcAft>
          <a:spcPct val="0"/>
        </a:spcAft>
        <a:buChar char="–"/>
        <a:defRPr sz="2500">
          <a:solidFill>
            <a:schemeClr val="tx1"/>
          </a:solidFill>
          <a:latin typeface="Arial" pitchFamily="34" charset="0"/>
          <a:ea typeface="ＭＳ Ｐゴシック" charset="0"/>
        </a:defRPr>
      </a:lvl4pPr>
      <a:lvl5pPr marL="2057400" indent="-228600" algn="l" rtl="0" eaLnBrk="0" fontAlgn="base" hangingPunct="0">
        <a:lnSpc>
          <a:spcPct val="130000"/>
        </a:lnSpc>
        <a:spcBef>
          <a:spcPct val="50000"/>
        </a:spcBef>
        <a:spcAft>
          <a:spcPct val="0"/>
        </a:spcAft>
        <a:buChar char="»"/>
        <a:defRPr sz="2500">
          <a:solidFill>
            <a:schemeClr val="tx1"/>
          </a:solidFill>
          <a:latin typeface="Arial" pitchFamily="34" charset="0"/>
          <a:ea typeface="ＭＳ Ｐゴシック" charset="0"/>
        </a:defRPr>
      </a:lvl5pPr>
      <a:lvl6pPr marL="2514600" indent="-228600" algn="l" rtl="0" eaLnBrk="1" fontAlgn="base" hangingPunct="1">
        <a:lnSpc>
          <a:spcPct val="130000"/>
        </a:lnSpc>
        <a:spcBef>
          <a:spcPct val="5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30000"/>
        </a:lnSpc>
        <a:spcBef>
          <a:spcPct val="5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30000"/>
        </a:lnSpc>
        <a:spcBef>
          <a:spcPct val="5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30000"/>
        </a:lnSpc>
        <a:spcBef>
          <a:spcPct val="5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brianbeach@ilcuk.org.uk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>
            <a:off x="1" y="6029325"/>
            <a:ext cx="9142413" cy="0"/>
          </a:xfrm>
          <a:prstGeom prst="line">
            <a:avLst/>
          </a:prstGeom>
          <a:noFill/>
          <a:ln w="18062">
            <a:solidFill>
              <a:srgbClr val="466E8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US"/>
          </a:p>
        </p:txBody>
      </p:sp>
      <p:sp>
        <p:nvSpPr>
          <p:cNvPr id="5123" name="Rectangle 4"/>
          <p:cNvSpPr>
            <a:spLocks noGrp="1" noChangeArrowheads="1"/>
          </p:cNvSpPr>
          <p:nvPr>
            <p:ph type="title"/>
          </p:nvPr>
        </p:nvSpPr>
        <p:spPr>
          <a:xfrm>
            <a:off x="755576" y="1556792"/>
            <a:ext cx="4189413" cy="2328863"/>
          </a:xfrm>
        </p:spPr>
        <p:txBody>
          <a:bodyPr/>
          <a:lstStyle/>
          <a:p>
            <a:pPr defTabSz="957263" eaLnBrk="1" hangingPunct="1"/>
            <a:r>
              <a:rPr lang="en-US" b="1" dirty="0">
                <a:solidFill>
                  <a:srgbClr val="0070C0"/>
                </a:solidFill>
                <a:latin typeface="Arial" charset="0"/>
                <a:cs typeface="Arial" charset="0"/>
                <a:sym typeface="Arial" charset="0"/>
              </a:rPr>
              <a:t/>
            </a:r>
            <a:br>
              <a:rPr lang="en-US" b="1" dirty="0">
                <a:solidFill>
                  <a:srgbClr val="0070C0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b="1" dirty="0">
                <a:solidFill>
                  <a:srgbClr val="FF6600"/>
                </a:solidFill>
                <a:latin typeface="Calibri" charset="0"/>
                <a:cs typeface="Arial" charset="0"/>
                <a:sym typeface="Arial" charset="0"/>
              </a:rPr>
              <a:t/>
            </a:r>
            <a:br>
              <a:rPr lang="en-US" b="1" dirty="0">
                <a:solidFill>
                  <a:srgbClr val="FF6600"/>
                </a:solidFill>
                <a:latin typeface="Calibri" charset="0"/>
                <a:cs typeface="Arial" charset="0"/>
                <a:sym typeface="Arial" charset="0"/>
              </a:rPr>
            </a:br>
            <a:r>
              <a:rPr lang="en-US" b="1" dirty="0" smtClean="0">
                <a:solidFill>
                  <a:srgbClr val="FF6600"/>
                </a:solidFill>
                <a:latin typeface="Calibri" charset="0"/>
                <a:cs typeface="Arial" charset="0"/>
                <a:sym typeface="Arial" charset="0"/>
              </a:rPr>
              <a:t>Isolation: the emerging crisis for older men</a:t>
            </a:r>
            <a:r>
              <a:rPr lang="en-US" b="1" dirty="0">
                <a:solidFill>
                  <a:srgbClr val="FF6600"/>
                </a:solidFill>
                <a:latin typeface="Calibri" charset="0"/>
                <a:cs typeface="Arial" charset="0"/>
                <a:sym typeface="Arial" charset="0"/>
              </a:rPr>
              <a:t/>
            </a:r>
            <a:br>
              <a:rPr lang="en-US" b="1" dirty="0">
                <a:solidFill>
                  <a:srgbClr val="FF6600"/>
                </a:solidFill>
                <a:latin typeface="Calibri" charset="0"/>
                <a:cs typeface="Arial" charset="0"/>
                <a:sym typeface="Arial" charset="0"/>
              </a:rPr>
            </a:br>
            <a:endParaRPr lang="en-US" b="1" dirty="0">
              <a:solidFill>
                <a:srgbClr val="FF6600"/>
              </a:solidFill>
              <a:latin typeface="Calibri" charset="0"/>
            </a:endParaRPr>
          </a:p>
        </p:txBody>
      </p:sp>
      <p:sp>
        <p:nvSpPr>
          <p:cNvPr id="5124" name="Rectangle 5"/>
          <p:cNvSpPr>
            <a:spLocks noGrp="1" noChangeArrowheads="1"/>
          </p:cNvSpPr>
          <p:nvPr>
            <p:ph idx="1"/>
          </p:nvPr>
        </p:nvSpPr>
        <p:spPr>
          <a:xfrm>
            <a:off x="755576" y="4221088"/>
            <a:ext cx="4896544" cy="419100"/>
          </a:xfrm>
        </p:spPr>
        <p:txBody>
          <a:bodyPr lIns="0" tIns="0" rIns="0" bIns="0"/>
          <a:lstStyle/>
          <a:p>
            <a:pPr marL="0" indent="0" defTabSz="957263" eaLnBrk="1" hangingPunct="1">
              <a:lnSpc>
                <a:spcPct val="110000"/>
              </a:lnSpc>
              <a:spcBef>
                <a:spcPts val="1100"/>
              </a:spcBef>
              <a:buFont typeface="Wingdings" charset="0"/>
              <a:buNone/>
            </a:pPr>
            <a:r>
              <a:rPr lang="en-US" sz="2400" dirty="0" smtClean="0">
                <a:latin typeface="Calibri"/>
                <a:cs typeface="Calibri"/>
                <a:sym typeface="Arial" charset="0"/>
              </a:rPr>
              <a:t>Brian Beach, Research Fellow</a:t>
            </a:r>
            <a:endParaRPr lang="en-US" sz="2400" dirty="0">
              <a:latin typeface="Calibri"/>
              <a:cs typeface="Calibri"/>
              <a:sym typeface="Arial" charset="0"/>
            </a:endParaRPr>
          </a:p>
          <a:p>
            <a:pPr marL="0" indent="0" defTabSz="957263" eaLnBrk="1" hangingPunct="1">
              <a:lnSpc>
                <a:spcPct val="110000"/>
              </a:lnSpc>
              <a:spcBef>
                <a:spcPts val="1100"/>
              </a:spcBef>
              <a:buFont typeface="Wingdings" charset="0"/>
              <a:buNone/>
            </a:pPr>
            <a:r>
              <a:rPr lang="en-US" sz="2400" dirty="0" smtClean="0">
                <a:latin typeface="Calibri"/>
                <a:cs typeface="Calibri"/>
                <a:sym typeface="Arial" charset="0"/>
              </a:rPr>
              <a:t>International </a:t>
            </a:r>
            <a:r>
              <a:rPr lang="en-US" sz="2400" dirty="0">
                <a:latin typeface="Calibri"/>
                <a:cs typeface="Calibri"/>
                <a:sym typeface="Arial" charset="0"/>
              </a:rPr>
              <a:t>Longevity Centre – </a:t>
            </a:r>
            <a:r>
              <a:rPr lang="en-US" sz="2400" dirty="0" smtClean="0">
                <a:latin typeface="Calibri"/>
                <a:cs typeface="Calibri"/>
                <a:sym typeface="Arial" charset="0"/>
              </a:rPr>
              <a:t>UK</a:t>
            </a:r>
          </a:p>
          <a:p>
            <a:pPr marL="0" indent="0" defTabSz="957263" eaLnBrk="1" hangingPunct="1">
              <a:lnSpc>
                <a:spcPct val="110000"/>
              </a:lnSpc>
              <a:spcBef>
                <a:spcPts val="1100"/>
              </a:spcBef>
              <a:buFont typeface="Wingdings" charset="0"/>
              <a:buNone/>
            </a:pPr>
            <a:r>
              <a:rPr lang="en-US" sz="2400" dirty="0" smtClean="0">
                <a:latin typeface="Calibri"/>
                <a:cs typeface="Calibri"/>
                <a:sym typeface="Arial" charset="0"/>
              </a:rPr>
              <a:t>@</a:t>
            </a:r>
            <a:r>
              <a:rPr lang="en-US" sz="2400" dirty="0" err="1" smtClean="0">
                <a:latin typeface="Calibri"/>
                <a:cs typeface="Calibri"/>
                <a:sym typeface="Arial" charset="0"/>
              </a:rPr>
              <a:t>ilcuk</a:t>
            </a:r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671514"/>
            <a:ext cx="3390083" cy="174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92518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6408712" cy="1079500"/>
          </a:xfrm>
        </p:spPr>
        <p:txBody>
          <a:bodyPr/>
          <a:lstStyle/>
          <a:p>
            <a:r>
              <a:rPr lang="en-GB" b="1" dirty="0" smtClean="0">
                <a:solidFill>
                  <a:srgbClr val="FF6600"/>
                </a:solidFill>
                <a:latin typeface="Calibri" panose="020F0502020204030204" pitchFamily="34" charset="0"/>
              </a:rPr>
              <a:t>Differences between men and women</a:t>
            </a:r>
            <a:endParaRPr lang="en-GB" b="1" dirty="0">
              <a:solidFill>
                <a:srgbClr val="FF6600"/>
              </a:solidFill>
              <a:latin typeface="Calibri" panose="020F0502020204030204" pitchFamily="34" charset="0"/>
            </a:endParaRPr>
          </a:p>
        </p:txBody>
      </p:sp>
      <p:sp>
        <p:nvSpPr>
          <p:cNvPr id="57346" name="Content Placeholder 4"/>
          <p:cNvSpPr>
            <a:spLocks noGrp="1"/>
          </p:cNvSpPr>
          <p:nvPr>
            <p:ph idx="1"/>
          </p:nvPr>
        </p:nvSpPr>
        <p:spPr>
          <a:xfrm>
            <a:off x="899592" y="1196752"/>
            <a:ext cx="6408712" cy="4302001"/>
          </a:xfrm>
        </p:spPr>
        <p:txBody>
          <a:bodyPr/>
          <a:lstStyle/>
          <a:p>
            <a:r>
              <a:rPr lang="en-GB" sz="2400" dirty="0" smtClean="0">
                <a:latin typeface="Calibri" charset="0"/>
              </a:rPr>
              <a:t>Overall, men reported </a:t>
            </a:r>
            <a:r>
              <a:rPr lang="en-GB" sz="2400" b="1" dirty="0" smtClean="0">
                <a:latin typeface="Calibri" charset="0"/>
              </a:rPr>
              <a:t>more</a:t>
            </a:r>
            <a:r>
              <a:rPr lang="en-GB" sz="2400" dirty="0" smtClean="0">
                <a:latin typeface="Calibri" charset="0"/>
              </a:rPr>
              <a:t> social isolation but </a:t>
            </a:r>
            <a:r>
              <a:rPr lang="en-GB" sz="2400" b="1" dirty="0" smtClean="0">
                <a:latin typeface="Calibri" charset="0"/>
              </a:rPr>
              <a:t>less</a:t>
            </a:r>
            <a:r>
              <a:rPr lang="en-GB" sz="2400" dirty="0" smtClean="0">
                <a:latin typeface="Calibri" charset="0"/>
              </a:rPr>
              <a:t> loneliness than women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708920"/>
            <a:ext cx="4244682" cy="2520280"/>
          </a:xfrm>
          <a:prstGeom prst="rect">
            <a:avLst/>
          </a:prstGeom>
        </p:spPr>
      </p:pic>
      <p:sp>
        <p:nvSpPr>
          <p:cNvPr id="5" name="Content Placeholder 4"/>
          <p:cNvSpPr txBox="1">
            <a:spLocks/>
          </p:cNvSpPr>
          <p:nvPr/>
        </p:nvSpPr>
        <p:spPr bwMode="auto">
          <a:xfrm>
            <a:off x="4499992" y="2420888"/>
            <a:ext cx="4464496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500" baseline="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–"/>
              <a:defRPr sz="2500" baseline="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2pPr>
            <a:lvl3pPr marL="1143000" indent="-228600" algn="l" rtl="0" eaLnBrk="0" fontAlgn="base" hangingPunct="0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har char="•"/>
              <a:defRPr sz="2500" baseline="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3pPr>
            <a:lvl4pPr marL="1600200" indent="-228600" algn="l" rtl="0" eaLnBrk="0" fontAlgn="base" hangingPunct="0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har char="–"/>
              <a:defRPr sz="2500" baseline="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4pPr>
            <a:lvl5pPr marL="2057400" indent="-228600" algn="l" rtl="0" eaLnBrk="0" fontAlgn="base" hangingPunct="0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har char="»"/>
              <a:defRPr sz="2500" baseline="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5pPr>
            <a:lvl6pPr marL="2514600" indent="-228600" algn="l" rtl="0" eaLnBrk="1" fontAlgn="base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400" b="1" dirty="0" smtClean="0">
                <a:latin typeface="Calibri" charset="0"/>
              </a:rPr>
              <a:t>Social isolation:</a:t>
            </a:r>
            <a:r>
              <a:rPr lang="en-GB" sz="2400" dirty="0" smtClean="0">
                <a:latin typeface="Calibri" charset="0"/>
              </a:rPr>
              <a:t> While women are more likely to outlive their partners, a lack of contact with children, family, and friends explains higher isolation among men</a:t>
            </a:r>
          </a:p>
        </p:txBody>
      </p:sp>
    </p:spTree>
    <p:extLst>
      <p:ext uri="{BB962C8B-B14F-4D97-AF65-F5344CB8AC3E}">
        <p14:creationId xmlns:p14="http://schemas.microsoft.com/office/powerpoint/2010/main" val="210607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Content Placeholder 4"/>
          <p:cNvSpPr>
            <a:spLocks noGrp="1"/>
          </p:cNvSpPr>
          <p:nvPr>
            <p:ph idx="1"/>
          </p:nvPr>
        </p:nvSpPr>
        <p:spPr>
          <a:xfrm>
            <a:off x="683568" y="1484784"/>
            <a:ext cx="7848872" cy="2448272"/>
          </a:xfrm>
        </p:spPr>
        <p:txBody>
          <a:bodyPr/>
          <a:lstStyle/>
          <a:p>
            <a:r>
              <a:rPr lang="en-GB" sz="2400" b="1" dirty="0" smtClean="0">
                <a:latin typeface="Calibri" charset="0"/>
              </a:rPr>
              <a:t>Loneliness:</a:t>
            </a:r>
            <a:r>
              <a:rPr lang="en-GB" sz="2400" dirty="0" smtClean="0">
                <a:latin typeface="Calibri" charset="0"/>
              </a:rPr>
              <a:t> Despite appearing more isolated, men report being less lonely</a:t>
            </a:r>
          </a:p>
          <a:p>
            <a:endParaRPr lang="en-GB" sz="2400" dirty="0" smtClean="0">
              <a:latin typeface="Calibri" charset="0"/>
            </a:endParaRPr>
          </a:p>
          <a:p>
            <a:pPr lvl="1"/>
            <a:r>
              <a:rPr lang="en-GB" sz="2400" dirty="0">
                <a:latin typeface="Calibri" charset="0"/>
              </a:rPr>
              <a:t>A</a:t>
            </a:r>
            <a:r>
              <a:rPr lang="en-GB" sz="2400" dirty="0" smtClean="0">
                <a:latin typeface="Calibri" charset="0"/>
              </a:rPr>
              <a:t>re older men alone but not lonely?</a:t>
            </a:r>
          </a:p>
          <a:p>
            <a:pPr marL="457200" lvl="1" indent="0">
              <a:buNone/>
            </a:pPr>
            <a:r>
              <a:rPr lang="en-GB" sz="2400" dirty="0">
                <a:latin typeface="Calibri" charset="0"/>
              </a:rPr>
              <a:t>	</a:t>
            </a:r>
            <a:r>
              <a:rPr lang="en-GB" sz="2400" b="1" dirty="0" smtClean="0">
                <a:latin typeface="Calibri" charset="0"/>
              </a:rPr>
              <a:t>OR</a:t>
            </a:r>
            <a:endParaRPr lang="en-GB" sz="2400" dirty="0" smtClean="0">
              <a:latin typeface="Calibri" charset="0"/>
            </a:endParaRPr>
          </a:p>
          <a:p>
            <a:pPr lvl="1"/>
            <a:r>
              <a:rPr lang="en-GB" sz="2400" dirty="0" smtClean="0">
                <a:latin typeface="Calibri" charset="0"/>
              </a:rPr>
              <a:t>Are older men under-reporting loneliness?</a:t>
            </a:r>
            <a:endParaRPr lang="en-GB" sz="2400" dirty="0">
              <a:latin typeface="Calibri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83568" y="188640"/>
            <a:ext cx="640871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aseline="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66E8C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66E8C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66E8C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66E8C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66E8C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66E8C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66E8C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66E8C"/>
                </a:solidFill>
                <a:latin typeface="Arial" charset="0"/>
              </a:defRPr>
            </a:lvl9pPr>
          </a:lstStyle>
          <a:p>
            <a:r>
              <a:rPr lang="en-GB" b="1" dirty="0" smtClean="0">
                <a:solidFill>
                  <a:srgbClr val="FF6600"/>
                </a:solidFill>
                <a:latin typeface="Calibri" panose="020F0502020204030204" pitchFamily="34" charset="0"/>
              </a:rPr>
              <a:t>Differences between men and women</a:t>
            </a:r>
            <a:endParaRPr lang="en-GB" b="1" dirty="0">
              <a:solidFill>
                <a:srgbClr val="FF66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07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993062" cy="1079500"/>
          </a:xfrm>
        </p:spPr>
        <p:txBody>
          <a:bodyPr/>
          <a:lstStyle/>
          <a:p>
            <a:r>
              <a:rPr lang="en-GB" b="1" dirty="0" smtClean="0">
                <a:solidFill>
                  <a:srgbClr val="FF6600"/>
                </a:solidFill>
                <a:latin typeface="Calibri" panose="020F0502020204030204" pitchFamily="34" charset="0"/>
              </a:rPr>
              <a:t>Loneliness, partnerships, &amp; living alone</a:t>
            </a:r>
            <a:endParaRPr lang="en-GB" b="1" dirty="0">
              <a:solidFill>
                <a:srgbClr val="FF660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683568" y="1268760"/>
            <a:ext cx="4680520" cy="4518025"/>
          </a:xfrm>
        </p:spPr>
        <p:txBody>
          <a:bodyPr/>
          <a:lstStyle/>
          <a:p>
            <a:r>
              <a:rPr lang="en-US" sz="2400" dirty="0" smtClean="0">
                <a:latin typeface="Calibri"/>
                <a:cs typeface="Calibri"/>
              </a:rPr>
              <a:t>When we take partnership into account, a higher proportion of older men without partners report loneliness</a:t>
            </a:r>
          </a:p>
          <a:p>
            <a:r>
              <a:rPr lang="en-US" sz="2400" dirty="0" smtClean="0">
                <a:latin typeface="Calibri"/>
                <a:cs typeface="Calibri"/>
              </a:rPr>
              <a:t>Over time, the number of older men living alone could be expected to grow by 65% to around 1.5 million men aged 65+</a:t>
            </a:r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1988840"/>
            <a:ext cx="1816100" cy="3429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8700" y="1988840"/>
            <a:ext cx="1765300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92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Content Placeholder 2"/>
          <p:cNvSpPr>
            <a:spLocks noGrp="1"/>
          </p:cNvSpPr>
          <p:nvPr>
            <p:ph idx="1"/>
          </p:nvPr>
        </p:nvSpPr>
        <p:spPr>
          <a:xfrm>
            <a:off x="395289" y="333375"/>
            <a:ext cx="8280400" cy="3239641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GB" sz="2800" b="1" dirty="0" smtClean="0">
                <a:solidFill>
                  <a:srgbClr val="FF6600"/>
                </a:solidFill>
                <a:latin typeface="Calibri" panose="020F0502020204030204" pitchFamily="34" charset="0"/>
                <a:ea typeface="+mn-ea"/>
                <a:cs typeface="+mn-cs"/>
              </a:rPr>
              <a:t>Other factors impacting the most isolated older men</a:t>
            </a:r>
            <a:endParaRPr lang="en-GB" sz="2800" b="1" dirty="0">
              <a:solidFill>
                <a:srgbClr val="FF6600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endParaRPr lang="en-GB" sz="2000" dirty="0" smtClean="0">
              <a:latin typeface="Calibri"/>
              <a:ea typeface="+mn-ea"/>
              <a:cs typeface="Calibri"/>
            </a:endParaRPr>
          </a:p>
          <a:p>
            <a:pPr>
              <a:lnSpc>
                <a:spcPct val="100000"/>
              </a:lnSpc>
              <a:defRPr/>
            </a:pPr>
            <a:r>
              <a:rPr lang="en-GB" sz="2400" dirty="0" smtClean="0">
                <a:latin typeface="Calibri"/>
                <a:ea typeface="+mn-ea"/>
                <a:cs typeface="Calibri"/>
              </a:rPr>
              <a:t>Living arrangements</a:t>
            </a:r>
          </a:p>
          <a:p>
            <a:pPr lvl="1">
              <a:lnSpc>
                <a:spcPct val="100000"/>
              </a:lnSpc>
              <a:defRPr/>
            </a:pPr>
            <a:r>
              <a:rPr lang="en-GB" sz="2400" dirty="0" smtClean="0">
                <a:latin typeface="Calibri"/>
                <a:ea typeface="+mn-ea"/>
                <a:cs typeface="Calibri"/>
              </a:rPr>
              <a:t>Renters are more likely than homeowners to report moderate to high isolation rather than no isolation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3284984"/>
            <a:ext cx="2911237" cy="2251131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95536" y="3284984"/>
            <a:ext cx="4384351" cy="2168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500" baseline="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–"/>
              <a:defRPr sz="2500" baseline="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2pPr>
            <a:lvl3pPr marL="1143000" indent="-228600" algn="l" rtl="0" eaLnBrk="0" fontAlgn="base" hangingPunct="0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har char="•"/>
              <a:defRPr sz="2500" baseline="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3pPr>
            <a:lvl4pPr marL="1600200" indent="-228600" algn="l" rtl="0" eaLnBrk="0" fontAlgn="base" hangingPunct="0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har char="–"/>
              <a:defRPr sz="2500" baseline="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4pPr>
            <a:lvl5pPr marL="2057400" indent="-228600" algn="l" rtl="0" eaLnBrk="0" fontAlgn="base" hangingPunct="0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har char="»"/>
              <a:defRPr sz="2500" baseline="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5pPr>
            <a:lvl6pPr marL="2514600" indent="-228600" algn="l" rtl="0" eaLnBrk="1" fontAlgn="base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-GB" sz="2400" dirty="0" smtClean="0">
                <a:latin typeface="Calibri"/>
                <a:ea typeface="+mn-ea"/>
                <a:cs typeface="Calibri"/>
              </a:rPr>
              <a:t>Income</a:t>
            </a:r>
          </a:p>
          <a:p>
            <a:pPr lvl="1">
              <a:lnSpc>
                <a:spcPct val="100000"/>
              </a:lnSpc>
              <a:defRPr/>
            </a:pPr>
            <a:r>
              <a:rPr lang="en-GB" sz="2400" dirty="0" smtClean="0">
                <a:latin typeface="Calibri"/>
                <a:ea typeface="+mn-ea"/>
                <a:cs typeface="Calibri"/>
              </a:rPr>
              <a:t>Men with higher income are more likely to report no isolation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endParaRPr lang="en-GB" sz="2000" dirty="0" smtClean="0"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Content Placeholder 2"/>
          <p:cNvSpPr>
            <a:spLocks noGrp="1"/>
          </p:cNvSpPr>
          <p:nvPr>
            <p:ph idx="1"/>
          </p:nvPr>
        </p:nvSpPr>
        <p:spPr>
          <a:xfrm>
            <a:off x="395289" y="333375"/>
            <a:ext cx="8280400" cy="4967288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GB" sz="2800" b="1" dirty="0" smtClean="0">
                <a:solidFill>
                  <a:srgbClr val="FF6600"/>
                </a:solidFill>
                <a:latin typeface="Calibri" panose="020F0502020204030204" pitchFamily="34" charset="0"/>
                <a:ea typeface="+mn-ea"/>
                <a:cs typeface="+mn-cs"/>
              </a:rPr>
              <a:t>Other factors impacting the loneliest older men</a:t>
            </a:r>
            <a:endParaRPr lang="en-GB" sz="2800" b="1" dirty="0">
              <a:solidFill>
                <a:srgbClr val="FF6600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endParaRPr lang="en-GB" sz="2000" dirty="0" smtClean="0">
              <a:latin typeface="Calibri"/>
              <a:ea typeface="+mn-ea"/>
              <a:cs typeface="Calibri"/>
            </a:endParaRPr>
          </a:p>
          <a:p>
            <a:pPr>
              <a:lnSpc>
                <a:spcPct val="100000"/>
              </a:lnSpc>
              <a:defRPr/>
            </a:pPr>
            <a:r>
              <a:rPr lang="en-GB" sz="2400" dirty="0" smtClean="0">
                <a:latin typeface="Calibri"/>
                <a:ea typeface="+mn-ea"/>
                <a:cs typeface="Calibri"/>
              </a:rPr>
              <a:t>Health</a:t>
            </a:r>
          </a:p>
          <a:p>
            <a:pPr lvl="1">
              <a:lnSpc>
                <a:spcPct val="100000"/>
              </a:lnSpc>
              <a:defRPr/>
            </a:pPr>
            <a:r>
              <a:rPr lang="en-GB" sz="2400" dirty="0" smtClean="0">
                <a:latin typeface="Calibri"/>
                <a:ea typeface="+mn-ea"/>
                <a:cs typeface="Calibri"/>
              </a:rPr>
              <a:t>Poorer general health</a:t>
            </a:r>
          </a:p>
          <a:p>
            <a:pPr lvl="1">
              <a:lnSpc>
                <a:spcPct val="100000"/>
              </a:lnSpc>
              <a:defRPr/>
            </a:pPr>
            <a:r>
              <a:rPr lang="en-GB" sz="2400" dirty="0" smtClean="0">
                <a:latin typeface="Calibri"/>
                <a:ea typeface="+mn-ea"/>
                <a:cs typeface="Calibri"/>
              </a:rPr>
              <a:t>Limitations with I/ADLs</a:t>
            </a:r>
          </a:p>
          <a:p>
            <a:pPr lvl="1">
              <a:lnSpc>
                <a:spcPct val="100000"/>
              </a:lnSpc>
              <a:defRPr/>
            </a:pPr>
            <a:r>
              <a:rPr lang="en-GB" sz="2400" i="1" dirty="0" smtClean="0">
                <a:latin typeface="Calibri"/>
                <a:ea typeface="+mn-ea"/>
                <a:cs typeface="Calibri"/>
              </a:rPr>
              <a:t>However, NOT just chronic illness or disability</a:t>
            </a:r>
            <a:endParaRPr lang="en-GB" sz="2400" dirty="0" smtClean="0">
              <a:latin typeface="Calibri"/>
              <a:ea typeface="+mn-ea"/>
              <a:cs typeface="Calibri"/>
            </a:endParaRPr>
          </a:p>
          <a:p>
            <a:pPr lvl="1">
              <a:lnSpc>
                <a:spcPct val="100000"/>
              </a:lnSpc>
              <a:defRPr/>
            </a:pPr>
            <a:r>
              <a:rPr lang="en-GB" sz="2400" dirty="0" smtClean="0">
                <a:latin typeface="Calibri"/>
                <a:ea typeface="+mn-ea"/>
                <a:cs typeface="Calibri"/>
              </a:rPr>
              <a:t>Depression</a:t>
            </a:r>
          </a:p>
          <a:p>
            <a:pPr>
              <a:lnSpc>
                <a:spcPct val="100000"/>
              </a:lnSpc>
              <a:defRPr/>
            </a:pPr>
            <a:r>
              <a:rPr lang="en-GB" sz="2400" dirty="0" smtClean="0">
                <a:latin typeface="Calibri"/>
                <a:ea typeface="+mn-ea"/>
                <a:cs typeface="Calibri"/>
              </a:rPr>
              <a:t>Informal care responsibilities</a:t>
            </a:r>
          </a:p>
          <a:p>
            <a:pPr>
              <a:lnSpc>
                <a:spcPct val="100000"/>
              </a:lnSpc>
              <a:defRPr/>
            </a:pPr>
            <a:r>
              <a:rPr lang="en-GB" sz="2400" dirty="0" smtClean="0">
                <a:latin typeface="Calibri"/>
                <a:ea typeface="+mn-ea"/>
                <a:cs typeface="Calibri"/>
              </a:rPr>
              <a:t>Marital status (not being married or cohabiting)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endParaRPr lang="en-GB" sz="2000" dirty="0" smtClean="0"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300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Content Placeholder 2"/>
          <p:cNvSpPr>
            <a:spLocks noGrp="1"/>
          </p:cNvSpPr>
          <p:nvPr>
            <p:ph idx="1"/>
          </p:nvPr>
        </p:nvSpPr>
        <p:spPr>
          <a:xfrm>
            <a:off x="395289" y="333375"/>
            <a:ext cx="8280400" cy="4967288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GB" sz="2800" b="1" dirty="0" smtClean="0">
                <a:solidFill>
                  <a:srgbClr val="FF6600"/>
                </a:solidFill>
                <a:latin typeface="Calibri" panose="020F0502020204030204" pitchFamily="34" charset="0"/>
                <a:ea typeface="+mn-ea"/>
                <a:cs typeface="+mn-cs"/>
              </a:rPr>
              <a:t>What older men want from services</a:t>
            </a:r>
            <a:endParaRPr lang="en-GB" sz="2800" dirty="0" smtClean="0">
              <a:latin typeface="Calibri"/>
              <a:ea typeface="+mn-ea"/>
              <a:cs typeface="Calibri"/>
            </a:endParaRPr>
          </a:p>
          <a:p>
            <a:pPr>
              <a:lnSpc>
                <a:spcPct val="100000"/>
              </a:lnSpc>
              <a:defRPr/>
            </a:pPr>
            <a:endParaRPr lang="en-GB" sz="2200" dirty="0" smtClean="0">
              <a:latin typeface="Calibri"/>
              <a:ea typeface="+mn-ea"/>
              <a:cs typeface="Calibri"/>
            </a:endParaRPr>
          </a:p>
          <a:p>
            <a:pPr>
              <a:lnSpc>
                <a:spcPct val="100000"/>
              </a:lnSpc>
              <a:defRPr/>
            </a:pPr>
            <a:r>
              <a:rPr lang="en-GB" sz="2400" dirty="0" smtClean="0">
                <a:latin typeface="Calibri"/>
                <a:ea typeface="+mn-ea"/>
                <a:cs typeface="Calibri"/>
              </a:rPr>
              <a:t>A service for people – not for lonely older people</a:t>
            </a:r>
            <a:endParaRPr lang="en-GB" sz="2400" dirty="0" smtClean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defRPr/>
            </a:pPr>
            <a:r>
              <a:rPr lang="en-GB" sz="2400" dirty="0" smtClean="0">
                <a:latin typeface="Calibri"/>
                <a:cs typeface="Calibri"/>
              </a:rPr>
              <a:t>Some men may not acknowledge they need such services</a:t>
            </a:r>
          </a:p>
          <a:p>
            <a:pPr>
              <a:lnSpc>
                <a:spcPct val="100000"/>
              </a:lnSpc>
              <a:defRPr/>
            </a:pPr>
            <a:r>
              <a:rPr lang="en-GB" sz="2400" dirty="0" smtClean="0">
                <a:latin typeface="Calibri"/>
                <a:ea typeface="+mn-ea"/>
                <a:cs typeface="Calibri"/>
              </a:rPr>
              <a:t>Services appealing to men’s interests and passions</a:t>
            </a:r>
            <a:endParaRPr lang="en-GB" sz="2400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defRPr/>
            </a:pPr>
            <a:r>
              <a:rPr lang="en-GB" sz="2400" dirty="0" smtClean="0">
                <a:latin typeface="Calibri"/>
                <a:cs typeface="Calibri"/>
              </a:rPr>
              <a:t>Services can appear or feel ‘feminised’ </a:t>
            </a:r>
            <a:endParaRPr lang="en-GB" sz="2400" dirty="0" smtClean="0">
              <a:latin typeface="Calibri"/>
              <a:ea typeface="+mn-ea"/>
              <a:cs typeface="Calibri"/>
            </a:endParaRPr>
          </a:p>
          <a:p>
            <a:pPr>
              <a:lnSpc>
                <a:spcPct val="100000"/>
              </a:lnSpc>
              <a:defRPr/>
            </a:pPr>
            <a:r>
              <a:rPr lang="en-GB" sz="2400" dirty="0" smtClean="0">
                <a:latin typeface="Calibri"/>
                <a:ea typeface="+mn-ea"/>
                <a:cs typeface="Calibri"/>
              </a:rPr>
              <a:t>User-led involvement and engagement</a:t>
            </a:r>
            <a:endParaRPr lang="en-GB" sz="2400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defRPr/>
            </a:pPr>
            <a:r>
              <a:rPr lang="en-GB" sz="2400" dirty="0" smtClean="0">
                <a:latin typeface="Calibri"/>
                <a:cs typeface="Calibri"/>
              </a:rPr>
              <a:t>Encourages effective recruitment, buy-in, &amp; follow-up </a:t>
            </a:r>
            <a:endParaRPr lang="en-GB" sz="2400" dirty="0" smtClean="0">
              <a:latin typeface="Calibri"/>
              <a:ea typeface="+mn-ea"/>
              <a:cs typeface="Calibri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endParaRPr lang="en-GB" sz="2400" dirty="0" smtClean="0">
              <a:latin typeface="Calibri"/>
              <a:ea typeface="+mn-ea"/>
              <a:cs typeface="Calibri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endParaRPr lang="en-GB" sz="2000" dirty="0" smtClean="0"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182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Content Placeholder 2"/>
          <p:cNvSpPr>
            <a:spLocks noGrp="1"/>
          </p:cNvSpPr>
          <p:nvPr>
            <p:ph idx="1"/>
          </p:nvPr>
        </p:nvSpPr>
        <p:spPr>
          <a:xfrm>
            <a:off x="395289" y="333375"/>
            <a:ext cx="5472855" cy="2483644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GB" sz="2800" b="1" dirty="0" smtClean="0">
                <a:solidFill>
                  <a:srgbClr val="FF6600"/>
                </a:solidFill>
                <a:latin typeface="Calibri" panose="020F0502020204030204" pitchFamily="34" charset="0"/>
                <a:ea typeface="+mn-ea"/>
                <a:cs typeface="+mn-cs"/>
              </a:rPr>
              <a:t>Examples of best practice</a:t>
            </a:r>
            <a:endParaRPr lang="en-GB" sz="2800" dirty="0" smtClean="0">
              <a:latin typeface="Calibri"/>
              <a:ea typeface="+mn-ea"/>
              <a:cs typeface="Calibri"/>
            </a:endParaRPr>
          </a:p>
          <a:p>
            <a:pPr>
              <a:lnSpc>
                <a:spcPct val="100000"/>
              </a:lnSpc>
              <a:defRPr/>
            </a:pPr>
            <a:endParaRPr lang="en-GB" sz="2200" dirty="0" smtClean="0">
              <a:latin typeface="Calibri"/>
              <a:ea typeface="+mn-ea"/>
              <a:cs typeface="Calibri"/>
            </a:endParaRPr>
          </a:p>
          <a:p>
            <a:pPr>
              <a:lnSpc>
                <a:spcPct val="100000"/>
              </a:lnSpc>
              <a:defRPr/>
            </a:pPr>
            <a:r>
              <a:rPr lang="en-GB" sz="2400" b="1" dirty="0" smtClean="0">
                <a:latin typeface="Calibri"/>
                <a:ea typeface="+mn-ea"/>
                <a:cs typeface="Calibri"/>
              </a:rPr>
              <a:t>Men in Sheds</a:t>
            </a:r>
            <a:r>
              <a:rPr lang="en-GB" sz="2400" dirty="0" smtClean="0">
                <a:latin typeface="Calibri"/>
                <a:ea typeface="+mn-ea"/>
                <a:cs typeface="Calibri"/>
              </a:rPr>
              <a:t> – shared space for hands-on DIY activities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lang="en-GB" sz="2400" dirty="0" smtClean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defRPr/>
            </a:pPr>
            <a:endParaRPr lang="en-GB" sz="2400" dirty="0" smtClean="0">
              <a:latin typeface="Calibri"/>
              <a:ea typeface="+mn-ea"/>
              <a:cs typeface="Calibri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endParaRPr lang="en-GB" sz="2000" dirty="0" smtClean="0">
              <a:latin typeface="Calibri"/>
              <a:ea typeface="+mn-ea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764704"/>
            <a:ext cx="2547980" cy="2611194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395289" y="3032324"/>
            <a:ext cx="8281167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500" baseline="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–"/>
              <a:defRPr sz="2500" baseline="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2pPr>
            <a:lvl3pPr marL="1143000" indent="-228600" algn="l" rtl="0" eaLnBrk="0" fontAlgn="base" hangingPunct="0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har char="•"/>
              <a:defRPr sz="2500" baseline="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3pPr>
            <a:lvl4pPr marL="1600200" indent="-228600" algn="l" rtl="0" eaLnBrk="0" fontAlgn="base" hangingPunct="0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har char="–"/>
              <a:defRPr sz="2500" baseline="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4pPr>
            <a:lvl5pPr marL="2057400" indent="-228600" algn="l" rtl="0" eaLnBrk="0" fontAlgn="base" hangingPunct="0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har char="»"/>
              <a:defRPr sz="2500" baseline="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5pPr>
            <a:lvl6pPr marL="2514600" indent="-228600" algn="l" rtl="0" eaLnBrk="1" fontAlgn="base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-GB" sz="2400" b="1" kern="0" dirty="0" smtClean="0">
                <a:latin typeface="Calibri"/>
                <a:ea typeface="+mn-ea"/>
                <a:cs typeface="Calibri"/>
              </a:rPr>
              <a:t>Walking Football </a:t>
            </a:r>
            <a:r>
              <a:rPr lang="en-GB" sz="2400" kern="0" dirty="0" smtClean="0">
                <a:latin typeface="Calibri"/>
                <a:ea typeface="+mn-ea"/>
                <a:cs typeface="Calibri"/>
              </a:rPr>
              <a:t>– open to everyone, but particularly attracts men aged 50+</a:t>
            </a:r>
          </a:p>
          <a:p>
            <a:pPr lvl="1">
              <a:lnSpc>
                <a:spcPct val="100000"/>
              </a:lnSpc>
              <a:defRPr/>
            </a:pPr>
            <a:r>
              <a:rPr lang="en-GB" sz="2400" kern="0" dirty="0" smtClean="0">
                <a:latin typeface="Calibri"/>
                <a:ea typeface="+mn-ea"/>
                <a:cs typeface="Calibri"/>
              </a:rPr>
              <a:t>Incorporates both social and physical activity</a:t>
            </a:r>
          </a:p>
          <a:p>
            <a:pPr>
              <a:lnSpc>
                <a:spcPct val="100000"/>
              </a:lnSpc>
              <a:defRPr/>
            </a:pPr>
            <a:r>
              <a:rPr lang="en-GB" sz="2400" b="1" kern="0" dirty="0" smtClean="0">
                <a:latin typeface="Calibri"/>
                <a:cs typeface="Calibri"/>
              </a:rPr>
              <a:t>Culture Club </a:t>
            </a:r>
            <a:r>
              <a:rPr lang="en-GB" sz="2400" kern="0" dirty="0" smtClean="0">
                <a:latin typeface="Calibri"/>
                <a:cs typeface="Calibri"/>
              </a:rPr>
              <a:t>– more intellectual activity focused on learning</a:t>
            </a:r>
          </a:p>
          <a:p>
            <a:pPr lvl="1">
              <a:lnSpc>
                <a:spcPct val="100000"/>
              </a:lnSpc>
              <a:defRPr/>
            </a:pPr>
            <a:r>
              <a:rPr lang="en-GB" sz="2400" kern="0" dirty="0" smtClean="0">
                <a:latin typeface="Calibri"/>
                <a:cs typeface="Calibri"/>
              </a:rPr>
              <a:t>Built around group’s interests, who help select speakers</a:t>
            </a:r>
          </a:p>
          <a:p>
            <a:pPr lvl="1">
              <a:lnSpc>
                <a:spcPct val="100000"/>
              </a:lnSpc>
              <a:defRPr/>
            </a:pPr>
            <a:endParaRPr lang="en-GB" sz="2400" kern="0" dirty="0" smtClean="0">
              <a:latin typeface="Calibri"/>
              <a:ea typeface="+mn-ea"/>
              <a:cs typeface="Calibri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endParaRPr lang="en-GB" sz="2000" kern="0" dirty="0" smtClean="0"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622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Content Placeholder 2"/>
          <p:cNvSpPr>
            <a:spLocks noGrp="1"/>
          </p:cNvSpPr>
          <p:nvPr>
            <p:ph idx="1"/>
          </p:nvPr>
        </p:nvSpPr>
        <p:spPr>
          <a:xfrm>
            <a:off x="395289" y="333375"/>
            <a:ext cx="8280400" cy="4967288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GB" sz="2800" b="1" dirty="0" smtClean="0">
                <a:solidFill>
                  <a:srgbClr val="FF6600"/>
                </a:solidFill>
                <a:latin typeface="Calibri" panose="020F0502020204030204" pitchFamily="34" charset="0"/>
                <a:ea typeface="+mn-ea"/>
                <a:cs typeface="+mn-cs"/>
              </a:rPr>
              <a:t>How might services be improved?</a:t>
            </a:r>
            <a:endParaRPr lang="en-GB" sz="2800" dirty="0" smtClean="0">
              <a:latin typeface="Calibri"/>
              <a:ea typeface="+mn-ea"/>
              <a:cs typeface="Calibri"/>
            </a:endParaRPr>
          </a:p>
          <a:p>
            <a:pPr>
              <a:lnSpc>
                <a:spcPct val="100000"/>
              </a:lnSpc>
              <a:defRPr/>
            </a:pPr>
            <a:endParaRPr lang="en-GB" sz="2200" dirty="0" smtClean="0">
              <a:latin typeface="Calibri"/>
              <a:ea typeface="+mn-ea"/>
              <a:cs typeface="Calibri"/>
            </a:endParaRPr>
          </a:p>
          <a:p>
            <a:pPr>
              <a:lnSpc>
                <a:spcPct val="100000"/>
              </a:lnSpc>
              <a:defRPr/>
            </a:pPr>
            <a:r>
              <a:rPr lang="en-GB" sz="2400" dirty="0" smtClean="0">
                <a:latin typeface="Calibri"/>
                <a:ea typeface="+mn-ea"/>
                <a:cs typeface="Calibri"/>
              </a:rPr>
              <a:t>Better engaging older men through their partners</a:t>
            </a:r>
          </a:p>
          <a:p>
            <a:pPr>
              <a:lnSpc>
                <a:spcPct val="100000"/>
              </a:lnSpc>
              <a:defRPr/>
            </a:pPr>
            <a:r>
              <a:rPr lang="en-GB" sz="2400" dirty="0" smtClean="0">
                <a:latin typeface="Calibri"/>
                <a:ea typeface="+mn-ea"/>
                <a:cs typeface="Calibri"/>
              </a:rPr>
              <a:t>Better support in preparation for retirement</a:t>
            </a:r>
          </a:p>
          <a:p>
            <a:pPr>
              <a:lnSpc>
                <a:spcPct val="100000"/>
              </a:lnSpc>
              <a:defRPr/>
            </a:pPr>
            <a:r>
              <a:rPr lang="en-GB" sz="2400" dirty="0" smtClean="0">
                <a:latin typeface="Calibri"/>
                <a:ea typeface="+mn-ea"/>
                <a:cs typeface="Calibri"/>
              </a:rPr>
              <a:t>Referrals through health services to proper support</a:t>
            </a:r>
          </a:p>
          <a:p>
            <a:pPr>
              <a:lnSpc>
                <a:spcPct val="100000"/>
              </a:lnSpc>
              <a:defRPr/>
            </a:pPr>
            <a:r>
              <a:rPr lang="en-GB" sz="2400" dirty="0" smtClean="0">
                <a:latin typeface="Calibri"/>
                <a:ea typeface="+mn-ea"/>
                <a:cs typeface="Calibri"/>
              </a:rPr>
              <a:t>Think about older men who have moved, especially those into institutional care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endParaRPr lang="en-GB" sz="2000" dirty="0" smtClean="0"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013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Content Placeholder 2"/>
          <p:cNvSpPr>
            <a:spLocks noGrp="1"/>
          </p:cNvSpPr>
          <p:nvPr>
            <p:ph idx="1"/>
          </p:nvPr>
        </p:nvSpPr>
        <p:spPr>
          <a:xfrm>
            <a:off x="395289" y="333375"/>
            <a:ext cx="8280400" cy="4967288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GB" sz="2800" b="1" dirty="0" smtClean="0">
                <a:solidFill>
                  <a:srgbClr val="FF6600"/>
                </a:solidFill>
                <a:latin typeface="Calibri" panose="020F0502020204030204" pitchFamily="34" charset="0"/>
                <a:ea typeface="+mn-ea"/>
                <a:cs typeface="+mn-cs"/>
              </a:rPr>
              <a:t>Areas of further work</a:t>
            </a:r>
            <a:endParaRPr lang="en-GB" sz="2800" dirty="0" smtClean="0">
              <a:latin typeface="Calibri"/>
              <a:ea typeface="+mn-ea"/>
              <a:cs typeface="Calibri"/>
            </a:endParaRPr>
          </a:p>
          <a:p>
            <a:pPr>
              <a:lnSpc>
                <a:spcPct val="100000"/>
              </a:lnSpc>
              <a:defRPr/>
            </a:pPr>
            <a:endParaRPr lang="en-GB" sz="2200" dirty="0" smtClean="0">
              <a:latin typeface="Calibri"/>
              <a:ea typeface="+mn-ea"/>
              <a:cs typeface="Calibri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en-GB" sz="2000" dirty="0" smtClean="0">
                <a:latin typeface="Calibri"/>
                <a:ea typeface="+mn-ea"/>
                <a:cs typeface="Calibri"/>
              </a:rPr>
              <a:t>Older men in care homes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en-GB" sz="2000" dirty="0" smtClean="0">
                <a:latin typeface="Calibri"/>
                <a:ea typeface="+mn-ea"/>
                <a:cs typeface="Calibri"/>
              </a:rPr>
              <a:t>Engaging older men with dementia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en-GB" sz="2000" dirty="0" smtClean="0">
                <a:latin typeface="Calibri"/>
                <a:ea typeface="+mn-ea"/>
                <a:cs typeface="Calibri"/>
              </a:rPr>
              <a:t>Addressing living alone among the oldest old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en-GB" sz="2000" dirty="0" smtClean="0">
                <a:latin typeface="Calibri"/>
                <a:ea typeface="+mn-ea"/>
                <a:cs typeface="Calibri"/>
              </a:rPr>
              <a:t>Other hard-to-reach groups: ethnic minorities, LGBT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en-GB" sz="2000" dirty="0" smtClean="0">
                <a:latin typeface="Calibri"/>
                <a:ea typeface="+mn-ea"/>
                <a:cs typeface="Calibri"/>
              </a:rPr>
              <a:t>Adapting to changing relationships: divorce/re-marriage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en-GB" sz="2000" dirty="0" smtClean="0">
                <a:latin typeface="Calibri"/>
                <a:ea typeface="+mn-ea"/>
                <a:cs typeface="Calibri"/>
              </a:rPr>
              <a:t>The potential for technology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endParaRPr lang="en-GB" sz="2000" dirty="0" smtClean="0"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451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Content Placeholder 2"/>
          <p:cNvSpPr>
            <a:spLocks noGrp="1"/>
          </p:cNvSpPr>
          <p:nvPr>
            <p:ph idx="1"/>
          </p:nvPr>
        </p:nvSpPr>
        <p:spPr>
          <a:xfrm>
            <a:off x="395289" y="333375"/>
            <a:ext cx="8280400" cy="4967288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GB" sz="2800" b="1" dirty="0" smtClean="0">
                <a:solidFill>
                  <a:srgbClr val="FF6600"/>
                </a:solidFill>
                <a:latin typeface="Calibri" panose="020F0502020204030204" pitchFamily="34" charset="0"/>
                <a:ea typeface="+mn-ea"/>
                <a:cs typeface="+mn-cs"/>
              </a:rPr>
              <a:t>Some concluding thoughts</a:t>
            </a:r>
            <a:endParaRPr lang="en-GB" sz="2800" b="1" dirty="0">
              <a:solidFill>
                <a:srgbClr val="FF6600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endParaRPr lang="en-GB" sz="1200" dirty="0" smtClean="0">
              <a:latin typeface="Calibri"/>
              <a:ea typeface="+mn-ea"/>
              <a:cs typeface="Calibri"/>
            </a:endParaRPr>
          </a:p>
          <a:p>
            <a:pPr>
              <a:lnSpc>
                <a:spcPct val="100000"/>
              </a:lnSpc>
              <a:defRPr/>
            </a:pPr>
            <a:r>
              <a:rPr lang="en-GB" sz="2400" dirty="0">
                <a:latin typeface="Calibri"/>
                <a:ea typeface="+mn-ea"/>
                <a:cs typeface="Calibri"/>
              </a:rPr>
              <a:t>Health and loneliness have a complicated </a:t>
            </a:r>
            <a:r>
              <a:rPr lang="en-GB" sz="2400" dirty="0" smtClean="0">
                <a:latin typeface="Calibri"/>
                <a:ea typeface="+mn-ea"/>
                <a:cs typeface="Calibri"/>
              </a:rPr>
              <a:t>relationship</a:t>
            </a:r>
            <a:endParaRPr lang="en-GB" sz="2400" dirty="0">
              <a:latin typeface="Calibri"/>
              <a:ea typeface="+mn-ea"/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988840"/>
            <a:ext cx="5989718" cy="402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98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666" y="130597"/>
            <a:ext cx="7993187" cy="1079376"/>
          </a:xfrm>
        </p:spPr>
        <p:txBody>
          <a:bodyPr/>
          <a:lstStyle/>
          <a:p>
            <a:r>
              <a:rPr lang="en-GB" b="1" dirty="0" smtClean="0">
                <a:solidFill>
                  <a:srgbClr val="FF6600"/>
                </a:solidFill>
                <a:latin typeface="Calibri"/>
                <a:cs typeface="Calibri"/>
              </a:rPr>
              <a:t>ILC-UK Planning Tomorrow, Today</a:t>
            </a:r>
            <a:endParaRPr lang="en-GB" b="1" dirty="0">
              <a:solidFill>
                <a:srgbClr val="FF6600"/>
              </a:solidFill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dirty="0" smtClean="0">
                <a:latin typeface="Calibri"/>
                <a:cs typeface="Calibri"/>
              </a:rPr>
              <a:t>Westminster based think tank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dirty="0" smtClean="0">
                <a:latin typeface="Calibri"/>
                <a:cs typeface="Calibri"/>
              </a:rPr>
              <a:t>Evidence based research organisation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dirty="0" smtClean="0">
                <a:latin typeface="Calibri"/>
                <a:cs typeface="Calibri"/>
              </a:rPr>
              <a:t>Focussed on policy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dirty="0">
                <a:latin typeface="Calibri"/>
                <a:cs typeface="Calibri"/>
              </a:rPr>
              <a:t>Independent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dirty="0" smtClean="0">
                <a:latin typeface="Calibri"/>
                <a:cs typeface="Calibri"/>
              </a:rPr>
              <a:t>Experts </a:t>
            </a:r>
            <a:r>
              <a:rPr lang="en-GB" sz="2400" dirty="0">
                <a:latin typeface="Calibri"/>
                <a:cs typeface="Calibri"/>
              </a:rPr>
              <a:t>in ageing, demography and </a:t>
            </a:r>
            <a:r>
              <a:rPr lang="en-GB" sz="2400" dirty="0" smtClean="0">
                <a:latin typeface="Calibri"/>
                <a:cs typeface="Calibri"/>
              </a:rPr>
              <a:t>longevity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dirty="0" smtClean="0">
                <a:latin typeface="Calibri"/>
                <a:cs typeface="Calibri"/>
              </a:rPr>
              <a:t>Broad remit in research</a:t>
            </a:r>
            <a:endParaRPr lang="en-GB"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dirty="0" smtClean="0">
                <a:latin typeface="Calibri"/>
                <a:cs typeface="Calibri"/>
              </a:rPr>
              <a:t>Take a balanced approach to intergenerational fairness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dirty="0" smtClean="0">
                <a:latin typeface="Calibri"/>
                <a:cs typeface="Calibri"/>
              </a:rPr>
              <a:t>Well respected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dirty="0" smtClean="0">
                <a:latin typeface="Calibri"/>
                <a:cs typeface="Calibri"/>
              </a:rPr>
              <a:t>Well networked – part of an international alliance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2400" dirty="0" smtClean="0">
              <a:latin typeface="Calibri"/>
              <a:cs typeface="Calibri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052736"/>
            <a:ext cx="1205508" cy="1344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26176" y="5373216"/>
            <a:ext cx="4291649" cy="52322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6600"/>
                </a:solidFill>
              </a:rPr>
              <a:t>www.ilcuk.org.uk</a:t>
            </a:r>
            <a:endParaRPr lang="en-US" sz="28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60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Content Placeholder 2"/>
          <p:cNvSpPr>
            <a:spLocks noGrp="1"/>
          </p:cNvSpPr>
          <p:nvPr>
            <p:ph idx="1"/>
          </p:nvPr>
        </p:nvSpPr>
        <p:spPr>
          <a:xfrm>
            <a:off x="395289" y="333375"/>
            <a:ext cx="8280400" cy="4967288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GB" sz="2800" b="1" dirty="0" smtClean="0">
                <a:solidFill>
                  <a:srgbClr val="FF6600"/>
                </a:solidFill>
                <a:latin typeface="Calibri" panose="020F0502020204030204" pitchFamily="34" charset="0"/>
                <a:ea typeface="+mn-ea"/>
                <a:cs typeface="+mn-cs"/>
              </a:rPr>
              <a:t>Some concluding thoughts</a:t>
            </a:r>
            <a:endParaRPr lang="en-GB" sz="2800" b="1" dirty="0">
              <a:solidFill>
                <a:srgbClr val="FF6600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endParaRPr lang="en-GB" sz="2000" dirty="0" smtClean="0">
              <a:latin typeface="Calibri"/>
              <a:ea typeface="+mn-ea"/>
              <a:cs typeface="Calibri"/>
            </a:endParaRPr>
          </a:p>
          <a:p>
            <a:pPr>
              <a:lnSpc>
                <a:spcPct val="100000"/>
              </a:lnSpc>
              <a:defRPr/>
            </a:pPr>
            <a:r>
              <a:rPr lang="en-GB" sz="2400" dirty="0">
                <a:latin typeface="Calibri"/>
                <a:ea typeface="+mn-ea"/>
                <a:cs typeface="Calibri"/>
              </a:rPr>
              <a:t>Health and loneliness have a complicated relationship</a:t>
            </a:r>
          </a:p>
          <a:p>
            <a:pPr>
              <a:lnSpc>
                <a:spcPct val="100000"/>
              </a:lnSpc>
              <a:defRPr/>
            </a:pPr>
            <a:r>
              <a:rPr lang="en-GB" sz="2400" dirty="0" smtClean="0">
                <a:latin typeface="Calibri"/>
                <a:ea typeface="+mn-ea"/>
                <a:cs typeface="Calibri"/>
              </a:rPr>
              <a:t>Loneliness is not an inevitable consequence of ageing</a:t>
            </a:r>
          </a:p>
          <a:p>
            <a:pPr>
              <a:lnSpc>
                <a:spcPct val="100000"/>
              </a:lnSpc>
              <a:defRPr/>
            </a:pPr>
            <a:endParaRPr lang="en-GB" sz="2400" dirty="0" smtClean="0">
              <a:latin typeface="Calibri"/>
              <a:ea typeface="+mn-ea"/>
              <a:cs typeface="Calibri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endParaRPr lang="en-GB" sz="2000" dirty="0" smtClean="0">
              <a:latin typeface="Calibri"/>
              <a:ea typeface="+mn-ea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636912"/>
            <a:ext cx="6546056" cy="327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9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Content Placeholder 2"/>
          <p:cNvSpPr>
            <a:spLocks noGrp="1"/>
          </p:cNvSpPr>
          <p:nvPr>
            <p:ph idx="1"/>
          </p:nvPr>
        </p:nvSpPr>
        <p:spPr>
          <a:xfrm>
            <a:off x="395289" y="333375"/>
            <a:ext cx="8280400" cy="4967288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GB" sz="2800" b="1" dirty="0" smtClean="0">
                <a:solidFill>
                  <a:srgbClr val="FF6600"/>
                </a:solidFill>
                <a:latin typeface="Calibri" panose="020F0502020204030204" pitchFamily="34" charset="0"/>
                <a:ea typeface="+mn-ea"/>
                <a:cs typeface="+mn-cs"/>
              </a:rPr>
              <a:t>Some concluding thoughts</a:t>
            </a:r>
            <a:endParaRPr lang="en-GB" sz="2800" b="1" dirty="0">
              <a:solidFill>
                <a:srgbClr val="FF6600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endParaRPr lang="en-GB" sz="2000" dirty="0" smtClean="0">
              <a:latin typeface="Calibri"/>
              <a:ea typeface="+mn-ea"/>
              <a:cs typeface="Calibri"/>
            </a:endParaRPr>
          </a:p>
          <a:p>
            <a:pPr>
              <a:lnSpc>
                <a:spcPct val="100000"/>
              </a:lnSpc>
              <a:defRPr/>
            </a:pPr>
            <a:r>
              <a:rPr lang="en-GB" sz="2400" dirty="0">
                <a:latin typeface="Calibri"/>
                <a:ea typeface="+mn-ea"/>
                <a:cs typeface="Calibri"/>
              </a:rPr>
              <a:t>Health and loneliness have a complicated relationship</a:t>
            </a:r>
          </a:p>
          <a:p>
            <a:pPr>
              <a:lnSpc>
                <a:spcPct val="100000"/>
              </a:lnSpc>
              <a:defRPr/>
            </a:pPr>
            <a:r>
              <a:rPr lang="en-GB" sz="2400" dirty="0" smtClean="0">
                <a:latin typeface="Calibri"/>
                <a:ea typeface="+mn-ea"/>
                <a:cs typeface="Calibri"/>
              </a:rPr>
              <a:t>Loneliness is not an inevitable consequence of ageing</a:t>
            </a:r>
          </a:p>
          <a:p>
            <a:pPr>
              <a:lnSpc>
                <a:spcPct val="100000"/>
              </a:lnSpc>
              <a:defRPr/>
            </a:pPr>
            <a:r>
              <a:rPr lang="en-GB" sz="2400" dirty="0" smtClean="0">
                <a:latin typeface="Calibri"/>
                <a:ea typeface="+mn-ea"/>
                <a:cs typeface="Calibri"/>
              </a:rPr>
              <a:t>Socio-economic disadvantages appear to be a main driver for social isolation – suggesting a life course perspective needed</a:t>
            </a:r>
          </a:p>
          <a:p>
            <a:pPr>
              <a:lnSpc>
                <a:spcPct val="100000"/>
              </a:lnSpc>
              <a:defRPr/>
            </a:pPr>
            <a:r>
              <a:rPr lang="en-GB" sz="2400" dirty="0" smtClean="0">
                <a:latin typeface="Calibri"/>
                <a:ea typeface="+mn-ea"/>
                <a:cs typeface="Calibri"/>
              </a:rPr>
              <a:t>Key transitions – in particular the loss of one’s partner – play an important role in older men’s experiences of social isolation </a:t>
            </a:r>
            <a:r>
              <a:rPr lang="en-GB" sz="2400" smtClean="0">
                <a:latin typeface="Calibri"/>
                <a:ea typeface="+mn-ea"/>
                <a:cs typeface="Calibri"/>
              </a:rPr>
              <a:t>and loneliness</a:t>
            </a:r>
            <a:endParaRPr lang="en-GB" sz="2400" dirty="0" smtClean="0">
              <a:latin typeface="Calibri"/>
              <a:ea typeface="+mn-ea"/>
              <a:cs typeface="Calibri"/>
            </a:endParaRPr>
          </a:p>
          <a:p>
            <a:pPr>
              <a:lnSpc>
                <a:spcPct val="100000"/>
              </a:lnSpc>
              <a:defRPr/>
            </a:pPr>
            <a:endParaRPr lang="en-GB" sz="2400" dirty="0" smtClean="0">
              <a:latin typeface="Calibri"/>
              <a:ea typeface="+mn-ea"/>
              <a:cs typeface="Calibri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endParaRPr lang="en-GB" sz="2000" dirty="0" smtClean="0"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871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Line 2"/>
          <p:cNvSpPr>
            <a:spLocks noChangeShapeType="1"/>
          </p:cNvSpPr>
          <p:nvPr/>
        </p:nvSpPr>
        <p:spPr bwMode="auto">
          <a:xfrm>
            <a:off x="0" y="6029325"/>
            <a:ext cx="9142413" cy="0"/>
          </a:xfrm>
          <a:prstGeom prst="line">
            <a:avLst/>
          </a:prstGeom>
          <a:noFill/>
          <a:ln w="18062">
            <a:solidFill>
              <a:srgbClr val="466E8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US"/>
          </a:p>
        </p:txBody>
      </p:sp>
      <p:pic>
        <p:nvPicPr>
          <p:cNvPr id="122883" name="Picture 3" descr="final ILC logo JPEG fil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538" y="6130925"/>
            <a:ext cx="10461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sp>
        <p:nvSpPr>
          <p:cNvPr id="122884" name="Rectangle 4"/>
          <p:cNvSpPr>
            <a:spLocks noGrp="1" noChangeArrowheads="1"/>
          </p:cNvSpPr>
          <p:nvPr>
            <p:ph type="title"/>
          </p:nvPr>
        </p:nvSpPr>
        <p:spPr>
          <a:xfrm>
            <a:off x="863600" y="188913"/>
            <a:ext cx="7993063" cy="1079500"/>
          </a:xfrm>
        </p:spPr>
        <p:txBody>
          <a:bodyPr/>
          <a:lstStyle/>
          <a:p>
            <a:pPr defTabSz="957263" eaLnBrk="1" hangingPunct="1"/>
            <a:r>
              <a:rPr lang="en-US" b="1" dirty="0">
                <a:solidFill>
                  <a:srgbClr val="FF6600"/>
                </a:solidFill>
                <a:latin typeface="Calibri" panose="020F0502020204030204" pitchFamily="34" charset="0"/>
                <a:cs typeface="Arial" charset="0"/>
                <a:sym typeface="Arial" charset="0"/>
              </a:rPr>
              <a:t>Many thanks</a:t>
            </a:r>
            <a:endParaRPr lang="en-US" b="1" dirty="0">
              <a:solidFill>
                <a:srgbClr val="FF6600"/>
              </a:solidFill>
              <a:latin typeface="Calibri" panose="020F0502020204030204" pitchFamily="34" charset="0"/>
            </a:endParaRPr>
          </a:p>
        </p:txBody>
      </p:sp>
      <p:sp>
        <p:nvSpPr>
          <p:cNvPr id="122885" name="Rectangle 5"/>
          <p:cNvSpPr>
            <a:spLocks noGrp="1" noChangeArrowheads="1"/>
          </p:cNvSpPr>
          <p:nvPr>
            <p:ph idx="1"/>
          </p:nvPr>
        </p:nvSpPr>
        <p:spPr>
          <a:xfrm>
            <a:off x="876300" y="1511300"/>
            <a:ext cx="7672388" cy="4518025"/>
          </a:xfrm>
        </p:spPr>
        <p:txBody>
          <a:bodyPr lIns="93132" tIns="53218" rIns="93132" bIns="53218"/>
          <a:lstStyle/>
          <a:p>
            <a:pPr marL="0" indent="0" defTabSz="957263" eaLnBrk="1" hangingPunct="1">
              <a:spcBef>
                <a:spcPct val="0"/>
              </a:spcBef>
              <a:buFont typeface="Wingdings" charset="0"/>
              <a:buNone/>
            </a:pPr>
            <a:r>
              <a:rPr lang="en-US" sz="2800" dirty="0" smtClean="0">
                <a:latin typeface="Calibri" charset="0"/>
                <a:cs typeface="Arial" charset="0"/>
                <a:sym typeface="Arial" charset="0"/>
              </a:rPr>
              <a:t>Brian Beach</a:t>
            </a:r>
            <a:endParaRPr lang="en-US" sz="2800" dirty="0">
              <a:latin typeface="Calibri" charset="0"/>
              <a:cs typeface="Arial" charset="0"/>
              <a:sym typeface="Arial" charset="0"/>
            </a:endParaRPr>
          </a:p>
          <a:p>
            <a:pPr marL="0" indent="0" defTabSz="957263" eaLnBrk="1" hangingPunct="1">
              <a:spcBef>
                <a:spcPct val="0"/>
              </a:spcBef>
              <a:buFont typeface="Wingdings" charset="0"/>
              <a:buNone/>
            </a:pPr>
            <a:r>
              <a:rPr lang="en-US" sz="2800" dirty="0" smtClean="0">
                <a:latin typeface="Calibri" charset="0"/>
                <a:cs typeface="Arial" charset="0"/>
                <a:sym typeface="Arial" charset="0"/>
              </a:rPr>
              <a:t>Research Fellow</a:t>
            </a:r>
          </a:p>
          <a:p>
            <a:pPr marL="0" indent="0" defTabSz="957263" eaLnBrk="1" hangingPunct="1">
              <a:spcBef>
                <a:spcPct val="0"/>
              </a:spcBef>
              <a:buFont typeface="Wingdings" charset="0"/>
              <a:buNone/>
            </a:pPr>
            <a:r>
              <a:rPr lang="en-US" sz="2800" dirty="0" smtClean="0">
                <a:latin typeface="Calibri" charset="0"/>
                <a:cs typeface="Arial" charset="0"/>
                <a:sym typeface="Arial" charset="0"/>
              </a:rPr>
              <a:t>International </a:t>
            </a:r>
            <a:r>
              <a:rPr lang="en-US" sz="2800" dirty="0">
                <a:latin typeface="Calibri" charset="0"/>
                <a:cs typeface="Arial" charset="0"/>
                <a:sym typeface="Arial" charset="0"/>
              </a:rPr>
              <a:t>Longevity </a:t>
            </a:r>
            <a:r>
              <a:rPr lang="en-US" sz="2800" dirty="0" smtClean="0">
                <a:latin typeface="Calibri" charset="0"/>
                <a:cs typeface="Arial" charset="0"/>
                <a:sym typeface="Arial" charset="0"/>
              </a:rPr>
              <a:t>Centre – UK (ILC-UK)</a:t>
            </a:r>
            <a:endParaRPr lang="en-US" sz="2800" dirty="0">
              <a:latin typeface="Calibri" charset="0"/>
              <a:cs typeface="Arial" charset="0"/>
              <a:sym typeface="Arial" charset="0"/>
            </a:endParaRPr>
          </a:p>
          <a:p>
            <a:pPr marL="0" indent="0" defTabSz="957263" eaLnBrk="1" hangingPunct="1">
              <a:spcBef>
                <a:spcPct val="0"/>
              </a:spcBef>
              <a:buFont typeface="Wingdings" charset="0"/>
              <a:buNone/>
            </a:pPr>
            <a:r>
              <a:rPr lang="en-US" sz="2800" u="sng" dirty="0" smtClean="0">
                <a:latin typeface="Calibri" charset="0"/>
                <a:cs typeface="Arial" charset="0"/>
                <a:sym typeface="Arial" charset="0"/>
                <a:hlinkClick r:id="rId3"/>
              </a:rPr>
              <a:t>brianbeach</a:t>
            </a:r>
            <a:r>
              <a:rPr lang="en-US" sz="2800" u="sng" smtClean="0">
                <a:latin typeface="Calibri" charset="0"/>
                <a:cs typeface="Arial" charset="0"/>
                <a:sym typeface="Arial" charset="0"/>
                <a:hlinkClick r:id="rId3"/>
              </a:rPr>
              <a:t>@ilcuk.org.uk</a:t>
            </a:r>
            <a:endParaRPr lang="en-US" sz="2800" dirty="0">
              <a:latin typeface="Calibri" charset="0"/>
              <a:cs typeface="Arial" charset="0"/>
              <a:sym typeface="Arial" charset="0"/>
            </a:endParaRPr>
          </a:p>
          <a:p>
            <a:pPr marL="0" indent="0" defTabSz="957263" eaLnBrk="1" hangingPunct="1">
              <a:spcBef>
                <a:spcPct val="0"/>
              </a:spcBef>
              <a:buFont typeface="Wingdings" charset="0"/>
              <a:buNone/>
            </a:pPr>
            <a:endParaRPr lang="en-US" sz="2800" dirty="0" smtClean="0">
              <a:latin typeface="Calibri" charset="0"/>
              <a:cs typeface="Arial" charset="0"/>
              <a:sym typeface="Arial" charset="0"/>
            </a:endParaRPr>
          </a:p>
          <a:p>
            <a:pPr marL="0" indent="0" defTabSz="957263" eaLnBrk="1" hangingPunct="1">
              <a:spcBef>
                <a:spcPct val="0"/>
              </a:spcBef>
              <a:buFont typeface="Wingdings" charset="0"/>
              <a:buNone/>
            </a:pPr>
            <a:r>
              <a:rPr lang="en-US" sz="2800" dirty="0" smtClean="0">
                <a:latin typeface="Calibri" charset="0"/>
                <a:cs typeface="Arial" charset="0"/>
                <a:sym typeface="Arial" charset="0"/>
              </a:rPr>
              <a:t>02073400440</a:t>
            </a:r>
            <a:endParaRPr lang="en-US" sz="2800" dirty="0">
              <a:latin typeface="Calibri" charset="0"/>
              <a:cs typeface="Arial" charset="0"/>
              <a:sym typeface="Arial" charset="0"/>
            </a:endParaRPr>
          </a:p>
          <a:p>
            <a:pPr marL="0" indent="0" defTabSz="957263" eaLnBrk="1" hangingPunct="1">
              <a:spcBef>
                <a:spcPct val="0"/>
              </a:spcBef>
              <a:buFont typeface="Wingdings" charset="0"/>
              <a:buNone/>
            </a:pPr>
            <a:r>
              <a:rPr lang="en-US" sz="2800" dirty="0">
                <a:latin typeface="Calibri" charset="0"/>
                <a:cs typeface="Arial" charset="0"/>
                <a:sym typeface="Arial" charset="0"/>
              </a:rPr>
              <a:t>Twitter: @</a:t>
            </a:r>
            <a:r>
              <a:rPr lang="en-US" sz="2800" dirty="0" err="1">
                <a:latin typeface="Calibri" charset="0"/>
                <a:cs typeface="Arial" charset="0"/>
                <a:sym typeface="Arial" charset="0"/>
              </a:rPr>
              <a:t>ilcuk</a:t>
            </a:r>
            <a:r>
              <a:rPr lang="en-US" sz="2800" dirty="0">
                <a:latin typeface="Calibri" charset="0"/>
                <a:cs typeface="Arial" charset="0"/>
                <a:sym typeface="Arial" charset="0"/>
              </a:rPr>
              <a:t> </a:t>
            </a:r>
          </a:p>
        </p:txBody>
      </p:sp>
      <p:pic>
        <p:nvPicPr>
          <p:cNvPr id="12288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499" y="4293096"/>
            <a:ext cx="2455851" cy="1620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60871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Line 2"/>
          <p:cNvSpPr>
            <a:spLocks noChangeShapeType="1"/>
          </p:cNvSpPr>
          <p:nvPr/>
        </p:nvSpPr>
        <p:spPr bwMode="auto">
          <a:xfrm>
            <a:off x="1" y="6029325"/>
            <a:ext cx="9142413" cy="0"/>
          </a:xfrm>
          <a:prstGeom prst="line">
            <a:avLst/>
          </a:prstGeom>
          <a:noFill/>
          <a:ln w="18062">
            <a:solidFill>
              <a:srgbClr val="466E8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US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014" y="671513"/>
            <a:ext cx="3540125" cy="182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1203" name="Content Placeholder 2"/>
          <p:cNvSpPr>
            <a:spLocks noGrp="1"/>
          </p:cNvSpPr>
          <p:nvPr>
            <p:ph sz="half" idx="1"/>
          </p:nvPr>
        </p:nvSpPr>
        <p:spPr>
          <a:xfrm>
            <a:off x="4284664" y="2852740"/>
            <a:ext cx="4535487" cy="269557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sz="2000" dirty="0">
                <a:latin typeface="Calibri" charset="0"/>
              </a:rPr>
              <a:t>Explored </a:t>
            </a:r>
            <a:r>
              <a:rPr lang="en-GB" sz="2000" dirty="0" smtClean="0">
                <a:latin typeface="Calibri" charset="0"/>
              </a:rPr>
              <a:t>the experiences of social isolation and loneliness among older men</a:t>
            </a:r>
            <a:endParaRPr lang="en-GB" sz="2000" dirty="0">
              <a:latin typeface="Calibri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GB" sz="2000" dirty="0" smtClean="0">
              <a:latin typeface="Calibri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sz="2000" dirty="0" smtClean="0">
                <a:latin typeface="Calibri" charset="0"/>
              </a:rPr>
              <a:t>Review of existing evidence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sz="2000" dirty="0" smtClean="0">
                <a:latin typeface="Calibri" charset="0"/>
              </a:rPr>
              <a:t>Analysis of latest data from ELSA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sz="2000" dirty="0" smtClean="0">
                <a:latin typeface="Calibri" charset="0"/>
              </a:rPr>
              <a:t>Interviews and focus groups</a:t>
            </a:r>
            <a:endParaRPr lang="en-GB" sz="2000" dirty="0">
              <a:latin typeface="Calibri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620688"/>
            <a:ext cx="3366676" cy="479715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6600"/>
                </a:solidFill>
                <a:latin typeface="Calibri" charset="0"/>
              </a:rPr>
              <a:t> </a:t>
            </a:r>
            <a:r>
              <a:rPr lang="en-GB" b="1" dirty="0" smtClean="0">
                <a:solidFill>
                  <a:srgbClr val="FF6600"/>
                </a:solidFill>
                <a:latin typeface="Calibri" charset="0"/>
              </a:rPr>
              <a:t>Topics for Today</a:t>
            </a:r>
            <a:endParaRPr lang="en-GB" dirty="0">
              <a:solidFill>
                <a:srgbClr val="FF6600"/>
              </a:solidFill>
              <a:latin typeface="Calibri" charset="0"/>
            </a:endParaRPr>
          </a:p>
        </p:txBody>
      </p:sp>
      <p:sp>
        <p:nvSpPr>
          <p:cNvPr id="52226" name="Content Placeholder 4"/>
          <p:cNvSpPr>
            <a:spLocks noGrp="1"/>
          </p:cNvSpPr>
          <p:nvPr>
            <p:ph sz="half" idx="1"/>
          </p:nvPr>
        </p:nvSpPr>
        <p:spPr>
          <a:xfrm>
            <a:off x="896096" y="980728"/>
            <a:ext cx="7128792" cy="451802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200" dirty="0" smtClean="0">
                <a:latin typeface="Calibri" charset="0"/>
              </a:rPr>
              <a:t>Why look at older men? How do they differ from older women?</a:t>
            </a:r>
            <a:endParaRPr lang="en-GB" sz="2200" dirty="0">
              <a:latin typeface="Calibri" charset="0"/>
            </a:endParaRPr>
          </a:p>
          <a:p>
            <a:pPr>
              <a:lnSpc>
                <a:spcPct val="100000"/>
              </a:lnSpc>
            </a:pPr>
            <a:r>
              <a:rPr lang="en-GB" sz="2200" dirty="0" smtClean="0">
                <a:latin typeface="Calibri" charset="0"/>
              </a:rPr>
              <a:t>What do we mean by social isolation and loneliness?</a:t>
            </a:r>
            <a:endParaRPr lang="en-GB" sz="2200" dirty="0">
              <a:latin typeface="Calibri" charset="0"/>
            </a:endParaRPr>
          </a:p>
          <a:p>
            <a:pPr>
              <a:lnSpc>
                <a:spcPct val="100000"/>
              </a:lnSpc>
            </a:pPr>
            <a:r>
              <a:rPr lang="en-GB" sz="2200" dirty="0" smtClean="0">
                <a:latin typeface="Calibri" charset="0"/>
              </a:rPr>
              <a:t>How prevalent are social isolation and loneliness among older men?</a:t>
            </a:r>
            <a:endParaRPr lang="en-GB" sz="2200" dirty="0">
              <a:latin typeface="Calibri" charset="0"/>
            </a:endParaRPr>
          </a:p>
          <a:p>
            <a:pPr>
              <a:lnSpc>
                <a:spcPct val="100000"/>
              </a:lnSpc>
            </a:pPr>
            <a:r>
              <a:rPr lang="en-GB" sz="2200" dirty="0" smtClean="0">
                <a:latin typeface="Calibri" charset="0"/>
              </a:rPr>
              <a:t>Why do older men experience social isolation and loneliness differently than women?</a:t>
            </a:r>
            <a:endParaRPr lang="en-GB" sz="2200" dirty="0">
              <a:latin typeface="Calibri" charset="0"/>
            </a:endParaRPr>
          </a:p>
          <a:p>
            <a:pPr>
              <a:lnSpc>
                <a:spcPct val="100000"/>
              </a:lnSpc>
            </a:pPr>
            <a:r>
              <a:rPr lang="en-GB" sz="2200" dirty="0" smtClean="0">
                <a:latin typeface="Calibri" charset="0"/>
              </a:rPr>
              <a:t>What do we know about the most isolated and loneliest older men?</a:t>
            </a:r>
          </a:p>
          <a:p>
            <a:pPr>
              <a:lnSpc>
                <a:spcPct val="100000"/>
              </a:lnSpc>
            </a:pPr>
            <a:r>
              <a:rPr lang="en-GB" sz="2200" dirty="0" smtClean="0">
                <a:latin typeface="Calibri" charset="0"/>
              </a:rPr>
              <a:t>What lessons can be learned about how to improve services to address social isolation and loneliness among older men?</a:t>
            </a:r>
            <a:endParaRPr lang="en-GB" sz="2200" dirty="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Content Placeholder 2"/>
          <p:cNvSpPr>
            <a:spLocks noGrp="1"/>
          </p:cNvSpPr>
          <p:nvPr>
            <p:ph idx="1"/>
          </p:nvPr>
        </p:nvSpPr>
        <p:spPr>
          <a:xfrm>
            <a:off x="395289" y="333375"/>
            <a:ext cx="8280400" cy="511175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GB" sz="2800" b="1" dirty="0" smtClean="0">
                <a:solidFill>
                  <a:srgbClr val="FF6600"/>
                </a:solidFill>
                <a:latin typeface="Calibri" panose="020F0502020204030204" pitchFamily="34" charset="0"/>
                <a:ea typeface="+mn-ea"/>
                <a:cs typeface="+mn-cs"/>
              </a:rPr>
              <a:t>Why look at older men?</a:t>
            </a:r>
            <a:endParaRPr lang="en-GB" sz="2800" b="1" dirty="0">
              <a:solidFill>
                <a:srgbClr val="FF6600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endParaRPr lang="en-GB" sz="2000" dirty="0" smtClean="0">
              <a:latin typeface="Calibri"/>
              <a:ea typeface="+mn-ea"/>
              <a:cs typeface="Calibri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en-GB" sz="2200" dirty="0" smtClean="0">
                <a:latin typeface="Calibri"/>
                <a:ea typeface="+mn-ea"/>
                <a:cs typeface="Calibri"/>
              </a:rPr>
              <a:t>Previous evidence suggests that older men and women experience social isolation and loneliness in different ways, and that men are less likely to seek help and support, e.g. medical services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en-GB" sz="2200" dirty="0" smtClean="0">
                <a:latin typeface="Calibri"/>
                <a:ea typeface="+mn-ea"/>
                <a:cs typeface="Calibri"/>
              </a:rPr>
              <a:t>Women tend to use support services more – </a:t>
            </a:r>
            <a:r>
              <a:rPr lang="en-GB" sz="2200" i="1" dirty="0" smtClean="0">
                <a:latin typeface="Calibri"/>
                <a:ea typeface="+mn-ea"/>
                <a:cs typeface="Calibri"/>
              </a:rPr>
              <a:t>are they failing older men?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en-GB" sz="2200" dirty="0" smtClean="0">
                <a:latin typeface="Calibri"/>
                <a:ea typeface="+mn-ea"/>
                <a:cs typeface="Calibri"/>
              </a:rPr>
              <a:t>Male-specific programmes have grown in number and scope, while providers need a better understanding of best practices and what works – </a:t>
            </a:r>
            <a:r>
              <a:rPr lang="en-GB" sz="2200" i="1" dirty="0" smtClean="0">
                <a:latin typeface="Calibri"/>
                <a:ea typeface="+mn-ea"/>
                <a:cs typeface="Calibri"/>
              </a:rPr>
              <a:t>are current programmes effective?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en-GB" sz="2200" dirty="0" smtClean="0">
                <a:latin typeface="Calibri"/>
                <a:ea typeface="+mn-ea"/>
                <a:cs typeface="Calibri"/>
              </a:rPr>
              <a:t>Women have received greater focus in ageing research and policy debates – </a:t>
            </a:r>
            <a:r>
              <a:rPr lang="en-GB" sz="2200" i="1" dirty="0" smtClean="0">
                <a:latin typeface="Calibri"/>
                <a:ea typeface="+mn-ea"/>
                <a:cs typeface="Calibri"/>
              </a:rPr>
              <a:t>are men being left out?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endParaRPr lang="en-GB" sz="2000" dirty="0" smtClean="0">
              <a:latin typeface="Calibri"/>
              <a:ea typeface="+mn-ea"/>
              <a:cs typeface="Calibri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endParaRPr lang="en-GB" sz="2400" dirty="0"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6600"/>
                </a:solidFill>
                <a:latin typeface="Calibri" charset="0"/>
              </a:rPr>
              <a:t>Women make up more of the ‘oldest old’…</a:t>
            </a:r>
            <a:endParaRPr lang="en-GB" b="1" dirty="0">
              <a:solidFill>
                <a:srgbClr val="FF6600"/>
              </a:solidFill>
              <a:latin typeface="Calibri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206500"/>
            <a:ext cx="8458200" cy="444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6600"/>
                </a:solidFill>
                <a:latin typeface="Calibri" panose="020F0502020204030204" pitchFamily="34" charset="0"/>
              </a:rPr>
              <a:t>…but the gap in life expectancy is shrinking</a:t>
            </a:r>
            <a:endParaRPr lang="en-GB" b="1" dirty="0">
              <a:solidFill>
                <a:srgbClr val="FF660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564904"/>
            <a:ext cx="8509000" cy="1409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293096"/>
            <a:ext cx="8534400" cy="1409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980728"/>
            <a:ext cx="396044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>
                <a:latin typeface="Calibri"/>
                <a:ea typeface="+mn-ea"/>
                <a:cs typeface="Calibri"/>
              </a:rPr>
              <a:t>In 2012 in England &amp; Wales</a:t>
            </a:r>
            <a:r>
              <a:rPr lang="en-US" sz="2000" dirty="0" smtClean="0">
                <a:latin typeface="Calibri"/>
                <a:ea typeface="+mn-ea"/>
                <a:cs typeface="Calibri"/>
              </a:rPr>
              <a:t>:</a:t>
            </a:r>
            <a:endParaRPr lang="en-US" sz="2000" dirty="0">
              <a:latin typeface="Calibri"/>
              <a:ea typeface="+mn-ea"/>
              <a:cs typeface="Calibri"/>
            </a:endParaRP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sz="2000" dirty="0">
                <a:latin typeface="Calibri"/>
                <a:ea typeface="+mn-ea"/>
                <a:cs typeface="Calibri"/>
              </a:rPr>
              <a:t>16% of men were aged 65+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sz="2000" dirty="0">
                <a:latin typeface="Calibri"/>
                <a:ea typeface="+mn-ea"/>
                <a:cs typeface="Calibri"/>
              </a:rPr>
              <a:t>23% of women were aged 65+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92080" y="980728"/>
            <a:ext cx="3312368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 smtClean="0">
                <a:latin typeface="Calibri"/>
                <a:ea typeface="+mn-ea"/>
                <a:cs typeface="Calibri"/>
              </a:rPr>
              <a:t>In 20 years:</a:t>
            </a:r>
            <a:endParaRPr lang="en-US" sz="2000" dirty="0">
              <a:latin typeface="Calibri"/>
              <a:ea typeface="+mn-ea"/>
              <a:cs typeface="Calibri"/>
            </a:endParaRP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sz="2000" dirty="0" smtClean="0">
                <a:latin typeface="Calibri"/>
                <a:ea typeface="+mn-ea"/>
                <a:cs typeface="Calibri"/>
              </a:rPr>
              <a:t>21% </a:t>
            </a:r>
            <a:r>
              <a:rPr lang="en-US" sz="2000" dirty="0">
                <a:latin typeface="Calibri"/>
                <a:ea typeface="+mn-ea"/>
                <a:cs typeface="Calibri"/>
              </a:rPr>
              <a:t>of men </a:t>
            </a:r>
            <a:r>
              <a:rPr lang="en-US" sz="2000" dirty="0" smtClean="0">
                <a:latin typeface="Calibri"/>
                <a:ea typeface="+mn-ea"/>
                <a:cs typeface="Calibri"/>
              </a:rPr>
              <a:t>aged </a:t>
            </a:r>
            <a:r>
              <a:rPr lang="en-US" sz="2000" dirty="0">
                <a:latin typeface="Calibri"/>
                <a:ea typeface="+mn-ea"/>
                <a:cs typeface="Calibri"/>
              </a:rPr>
              <a:t>65+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sz="2000" dirty="0" smtClean="0">
                <a:latin typeface="Calibri"/>
                <a:ea typeface="+mn-ea"/>
                <a:cs typeface="Calibri"/>
              </a:rPr>
              <a:t>24% </a:t>
            </a:r>
            <a:r>
              <a:rPr lang="en-US" sz="2000" dirty="0">
                <a:latin typeface="Calibri"/>
                <a:ea typeface="+mn-ea"/>
                <a:cs typeface="Calibri"/>
              </a:rPr>
              <a:t>of women </a:t>
            </a:r>
            <a:r>
              <a:rPr lang="en-US" sz="2000" dirty="0" smtClean="0">
                <a:latin typeface="Calibri"/>
                <a:ea typeface="+mn-ea"/>
                <a:cs typeface="Calibri"/>
              </a:rPr>
              <a:t>aged </a:t>
            </a:r>
            <a:r>
              <a:rPr lang="en-US" sz="2000" dirty="0">
                <a:latin typeface="Calibri"/>
                <a:ea typeface="+mn-ea"/>
                <a:cs typeface="Calibri"/>
              </a:rPr>
              <a:t>65+</a:t>
            </a:r>
          </a:p>
        </p:txBody>
      </p:sp>
      <p:sp>
        <p:nvSpPr>
          <p:cNvPr id="6" name="Right Arrow 5"/>
          <p:cNvSpPr/>
          <p:nvPr/>
        </p:nvSpPr>
        <p:spPr bwMode="auto">
          <a:xfrm>
            <a:off x="4139952" y="1484784"/>
            <a:ext cx="864096" cy="360040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6600"/>
                </a:solidFill>
                <a:latin typeface="Calibri" panose="020F0502020204030204" pitchFamily="34" charset="0"/>
              </a:rPr>
              <a:t>What do we mean by social isolation and loneliness?</a:t>
            </a:r>
            <a:endParaRPr lang="en-GB" b="1" dirty="0">
              <a:solidFill>
                <a:srgbClr val="FF66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b="1" dirty="0">
                <a:latin typeface="Calibri"/>
                <a:cs typeface="Calibri"/>
              </a:rPr>
              <a:t>Loneliness:</a:t>
            </a:r>
            <a:r>
              <a:rPr lang="en-GB" sz="2400" dirty="0">
                <a:latin typeface="Calibri"/>
                <a:cs typeface="Calibri"/>
              </a:rPr>
              <a:t> a subjective perception in which a person feels lonely</a:t>
            </a:r>
          </a:p>
          <a:p>
            <a:r>
              <a:rPr lang="en-GB" sz="2400" b="1" dirty="0">
                <a:latin typeface="Calibri"/>
                <a:cs typeface="Calibri"/>
              </a:rPr>
              <a:t>Social isolation:</a:t>
            </a:r>
            <a:r>
              <a:rPr lang="en-GB" sz="2400" dirty="0">
                <a:latin typeface="Calibri"/>
                <a:cs typeface="Calibri"/>
              </a:rPr>
              <a:t> broadly refers to the absence of contact with other </a:t>
            </a:r>
            <a:r>
              <a:rPr lang="en-GB" sz="2400" dirty="0" smtClean="0">
                <a:latin typeface="Calibri"/>
                <a:cs typeface="Calibri"/>
              </a:rPr>
              <a:t>people</a:t>
            </a:r>
          </a:p>
          <a:p>
            <a:endParaRPr lang="en-GB" sz="2400" dirty="0">
              <a:latin typeface="Calibri"/>
              <a:cs typeface="Calibri"/>
            </a:endParaRPr>
          </a:p>
          <a:p>
            <a:r>
              <a:rPr lang="en-GB" sz="2400" b="1" dirty="0">
                <a:latin typeface="Calibri"/>
                <a:cs typeface="Calibri"/>
              </a:rPr>
              <a:t>Social exclusion</a:t>
            </a:r>
            <a:r>
              <a:rPr lang="en-GB" sz="2400" dirty="0">
                <a:latin typeface="Calibri"/>
                <a:cs typeface="Calibri"/>
              </a:rPr>
              <a:t>: refers to being marginalised; closely related to social </a:t>
            </a:r>
            <a:r>
              <a:rPr lang="en-GB" sz="2400" dirty="0" smtClean="0">
                <a:latin typeface="Calibri"/>
                <a:cs typeface="Calibri"/>
              </a:rPr>
              <a:t>cohesion</a:t>
            </a:r>
            <a:endParaRPr lang="en-GB" sz="2400" dirty="0">
              <a:latin typeface="Calibri"/>
              <a:cs typeface="Calibri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251520" y="4149080"/>
            <a:ext cx="864096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993062" cy="1079500"/>
          </a:xfrm>
        </p:spPr>
        <p:txBody>
          <a:bodyPr/>
          <a:lstStyle/>
          <a:p>
            <a:r>
              <a:rPr lang="en-GB" sz="2600" b="1" dirty="0" smtClean="0">
                <a:solidFill>
                  <a:srgbClr val="FF6600"/>
                </a:solidFill>
                <a:latin typeface="Calibri" panose="020F0502020204030204" pitchFamily="34" charset="0"/>
              </a:rPr>
              <a:t>Social isolation and loneliness among older men</a:t>
            </a:r>
            <a:endParaRPr lang="en-GB" sz="2600" b="1" dirty="0">
              <a:solidFill>
                <a:srgbClr val="FF6600"/>
              </a:solidFill>
              <a:latin typeface="Calibri" panose="020F0502020204030204" pitchFamily="34" charset="0"/>
            </a:endParaRPr>
          </a:p>
        </p:txBody>
      </p:sp>
      <p:sp>
        <p:nvSpPr>
          <p:cNvPr id="57346" name="Content Placeholder 4"/>
          <p:cNvSpPr>
            <a:spLocks noGrp="1"/>
          </p:cNvSpPr>
          <p:nvPr>
            <p:ph idx="1"/>
          </p:nvPr>
        </p:nvSpPr>
        <p:spPr>
          <a:xfrm>
            <a:off x="395536" y="1268760"/>
            <a:ext cx="5040560" cy="4518025"/>
          </a:xfrm>
        </p:spPr>
        <p:txBody>
          <a:bodyPr/>
          <a:lstStyle/>
          <a:p>
            <a:r>
              <a:rPr lang="en-GB" sz="2400" dirty="0" smtClean="0">
                <a:latin typeface="Calibri" charset="0"/>
              </a:rPr>
              <a:t>13.9% of men aged 50+ reported a </a:t>
            </a:r>
            <a:r>
              <a:rPr lang="en-GB" sz="2400" b="1" dirty="0" smtClean="0">
                <a:latin typeface="Calibri" charset="0"/>
              </a:rPr>
              <a:t>moderate</a:t>
            </a:r>
            <a:r>
              <a:rPr lang="en-GB" sz="2400" dirty="0" smtClean="0">
                <a:latin typeface="Calibri" charset="0"/>
              </a:rPr>
              <a:t> to </a:t>
            </a:r>
            <a:r>
              <a:rPr lang="en-GB" sz="2400" b="1" dirty="0" smtClean="0">
                <a:latin typeface="Calibri" charset="0"/>
              </a:rPr>
              <a:t>high</a:t>
            </a:r>
            <a:r>
              <a:rPr lang="en-GB" sz="2400" dirty="0" smtClean="0">
                <a:latin typeface="Calibri" charset="0"/>
              </a:rPr>
              <a:t> degree of social isolation</a:t>
            </a:r>
          </a:p>
          <a:p>
            <a:pPr lvl="1"/>
            <a:r>
              <a:rPr lang="en-GB" sz="2400" dirty="0" smtClean="0">
                <a:latin typeface="Calibri" charset="0"/>
              </a:rPr>
              <a:t>29.9% were </a:t>
            </a:r>
            <a:r>
              <a:rPr lang="en-GB" sz="2400" b="1" dirty="0" smtClean="0">
                <a:latin typeface="Calibri" charset="0"/>
              </a:rPr>
              <a:t>not</a:t>
            </a:r>
            <a:r>
              <a:rPr lang="en-GB" sz="2400" dirty="0" smtClean="0">
                <a:latin typeface="Calibri" charset="0"/>
              </a:rPr>
              <a:t> isolated</a:t>
            </a:r>
          </a:p>
          <a:p>
            <a:r>
              <a:rPr lang="en-GB" sz="2400" dirty="0" smtClean="0">
                <a:latin typeface="Calibri" charset="0"/>
              </a:rPr>
              <a:t>8.1% of men aged 50+ reported a </a:t>
            </a:r>
            <a:r>
              <a:rPr lang="en-GB" sz="2400" b="1" dirty="0" smtClean="0">
                <a:latin typeface="Calibri" charset="0"/>
              </a:rPr>
              <a:t>high</a:t>
            </a:r>
            <a:r>
              <a:rPr lang="en-GB" sz="2400" dirty="0" smtClean="0">
                <a:latin typeface="Calibri" charset="0"/>
              </a:rPr>
              <a:t> degree of loneliness</a:t>
            </a:r>
          </a:p>
          <a:p>
            <a:pPr lvl="1"/>
            <a:r>
              <a:rPr lang="en-GB" sz="2400" dirty="0" smtClean="0">
                <a:latin typeface="Calibri" charset="0"/>
              </a:rPr>
              <a:t>Over half (52.2%) were </a:t>
            </a:r>
            <a:r>
              <a:rPr lang="en-GB" sz="2400" b="1" dirty="0" smtClean="0">
                <a:latin typeface="Calibri" charset="0"/>
              </a:rPr>
              <a:t>not</a:t>
            </a:r>
            <a:r>
              <a:rPr lang="en-GB" sz="2400" dirty="0" smtClean="0">
                <a:latin typeface="Calibri" charset="0"/>
              </a:rPr>
              <a:t> lonely</a:t>
            </a:r>
            <a:endParaRPr lang="en-GB" sz="2400" dirty="0">
              <a:latin typeface="Calibri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1988840"/>
            <a:ext cx="3441700" cy="287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FooterBandBW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ssification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footer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  <p:tag name="COLORTAG" val="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ssification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footer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  <p:tag name="COLORTAG" val="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ssification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  <p:tag name="COLORTAG" val="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FooterBand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ssificatio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foote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  <p:tag name="COLORTAG" val="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ssificatio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  <p:tag name="COLORTAG" val="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Background"/>
</p:tagLst>
</file>

<file path=ppt/theme/theme1.xml><?xml version="1.0" encoding="utf-8"?>
<a:theme xmlns:a="http://schemas.openxmlformats.org/drawingml/2006/main" name="Swiss Re">
  <a:themeElements>
    <a:clrScheme name="SR - BlueSkyCrepuscule">
      <a:dk1>
        <a:srgbClr val="283E36"/>
      </a:dk1>
      <a:lt1>
        <a:sysClr val="window" lastClr="FFFFFF"/>
      </a:lt1>
      <a:dk2>
        <a:srgbClr val="0F4DBC"/>
      </a:dk2>
      <a:lt2>
        <a:srgbClr val="0493D9"/>
      </a:lt2>
      <a:accent1>
        <a:srgbClr val="627D77"/>
      </a:accent1>
      <a:accent2>
        <a:srgbClr val="A1B1AD"/>
      </a:accent2>
      <a:accent3>
        <a:srgbClr val="0F4DBC"/>
      </a:accent3>
      <a:accent4>
        <a:srgbClr val="6F94D7"/>
      </a:accent4>
      <a:accent5>
        <a:srgbClr val="00A9E0"/>
      </a:accent5>
      <a:accent6>
        <a:srgbClr val="66CBEC"/>
      </a:accent6>
      <a:hlink>
        <a:srgbClr val="0000FF"/>
      </a:hlink>
      <a:folHlink>
        <a:srgbClr val="800080"/>
      </a:folHlink>
    </a:clrScheme>
    <a:fontScheme name="Swiss Re">
      <a:majorFont>
        <a:latin typeface="SwissReSans Light"/>
        <a:ea typeface=""/>
        <a:cs typeface=""/>
      </a:majorFont>
      <a:minorFont>
        <a:latin typeface="SwissRe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1"/>
          </a:solidFill>
        </a:ln>
      </a:spPr>
      <a:bodyPr rtlCol="0" anchor="ctr"/>
      <a:lstStyle>
        <a:defPPr algn="ctr">
          <a:defRPr dirty="0" err="1" smtClean="0">
            <a:latin typeface="SwissReSans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err="1" smtClean="0">
            <a:latin typeface="SwissReSans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pptdkblue pot">
  <a:themeElements>
    <a:clrScheme name="Custom Design 15">
      <a:dk1>
        <a:srgbClr val="000000"/>
      </a:dk1>
      <a:lt1>
        <a:srgbClr val="FFFFFF"/>
      </a:lt1>
      <a:dk2>
        <a:srgbClr val="004359"/>
      </a:dk2>
      <a:lt2>
        <a:srgbClr val="808080"/>
      </a:lt2>
      <a:accent1>
        <a:srgbClr val="7FA1AC"/>
      </a:accent1>
      <a:accent2>
        <a:srgbClr val="004359"/>
      </a:accent2>
      <a:accent3>
        <a:srgbClr val="FFFFFF"/>
      </a:accent3>
      <a:accent4>
        <a:srgbClr val="000000"/>
      </a:accent4>
      <a:accent5>
        <a:srgbClr val="C0CDD2"/>
      </a:accent5>
      <a:accent6>
        <a:srgbClr val="003C50"/>
      </a:accent6>
      <a:hlink>
        <a:srgbClr val="459CBD"/>
      </a:hlink>
      <a:folHlink>
        <a:srgbClr val="B25D86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59CBD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ptdkblue pot">
  <a:themeElements>
    <a:clrScheme name="Custom Design 15">
      <a:dk1>
        <a:srgbClr val="000000"/>
      </a:dk1>
      <a:lt1>
        <a:srgbClr val="FFFFFF"/>
      </a:lt1>
      <a:dk2>
        <a:srgbClr val="004359"/>
      </a:dk2>
      <a:lt2>
        <a:srgbClr val="808080"/>
      </a:lt2>
      <a:accent1>
        <a:srgbClr val="7FA1AC"/>
      </a:accent1>
      <a:accent2>
        <a:srgbClr val="004359"/>
      </a:accent2>
      <a:accent3>
        <a:srgbClr val="FFFFFF"/>
      </a:accent3>
      <a:accent4>
        <a:srgbClr val="000000"/>
      </a:accent4>
      <a:accent5>
        <a:srgbClr val="C0CDD2"/>
      </a:accent5>
      <a:accent6>
        <a:srgbClr val="003C50"/>
      </a:accent6>
      <a:hlink>
        <a:srgbClr val="459CBD"/>
      </a:hlink>
      <a:folHlink>
        <a:srgbClr val="B25D86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59CBD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Joint_Powerpoin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7" charset="-128"/>
          </a:defRPr>
        </a:defPPr>
      </a:lstStyle>
    </a:lnDef>
  </a:objectDefaults>
  <a:extraClrSchemeLst>
    <a:extraClrScheme>
      <a:clrScheme name="Joint_Powerpoin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int_Powerpoin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int_Powerpoin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int_Powerpoin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int_Powerpoin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int_Powerpoin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int_Powerpoin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int_Powerpoin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int_Powerpoin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int_Powerpoin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int_Powerpoin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int_Powerpoin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2080</TotalTime>
  <Words>906</Words>
  <Application>Microsoft Office PowerPoint</Application>
  <PresentationFormat>On-screen Show (4:3)</PresentationFormat>
  <Paragraphs>129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  <vt:variant>
        <vt:lpstr>Custom Shows</vt:lpstr>
      </vt:variant>
      <vt:variant>
        <vt:i4>2</vt:i4>
      </vt:variant>
    </vt:vector>
  </HeadingPairs>
  <TitlesOfParts>
    <vt:vector size="28" baseType="lpstr">
      <vt:lpstr>Swiss Re</vt:lpstr>
      <vt:lpstr>pptdkblue pot</vt:lpstr>
      <vt:lpstr>1_pptdkblue pot</vt:lpstr>
      <vt:lpstr>Joint_Powerpoint_template</vt:lpstr>
      <vt:lpstr>  Isolation: the emerging crisis for older men </vt:lpstr>
      <vt:lpstr>ILC-UK Planning Tomorrow, Today</vt:lpstr>
      <vt:lpstr>PowerPoint Presentation</vt:lpstr>
      <vt:lpstr> Topics for Today</vt:lpstr>
      <vt:lpstr>PowerPoint Presentation</vt:lpstr>
      <vt:lpstr>Women make up more of the ‘oldest old’…</vt:lpstr>
      <vt:lpstr>…but the gap in life expectancy is shrinking</vt:lpstr>
      <vt:lpstr>What do we mean by social isolation and loneliness?</vt:lpstr>
      <vt:lpstr>Social isolation and loneliness among older men</vt:lpstr>
      <vt:lpstr>Differences between men and women</vt:lpstr>
      <vt:lpstr>PowerPoint Presentation</vt:lpstr>
      <vt:lpstr>Loneliness, partnerships, &amp; living alone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Many thanks</vt:lpstr>
      <vt:lpstr>Custom Show 1</vt:lpstr>
      <vt:lpstr>Custom Show 2</vt:lpstr>
    </vt:vector>
  </TitlesOfParts>
  <Company>ILC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Rhiannon Freeland</dc:creator>
  <cp:lastModifiedBy>Jill Stevenson</cp:lastModifiedBy>
  <cp:revision>96</cp:revision>
  <cp:lastPrinted>2013-09-02T11:25:28Z</cp:lastPrinted>
  <dcterms:created xsi:type="dcterms:W3CDTF">2012-02-15T16:02:42Z</dcterms:created>
  <dcterms:modified xsi:type="dcterms:W3CDTF">2015-05-11T09:21:50Z</dcterms:modified>
</cp:coreProperties>
</file>