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2" r:id="rId6"/>
    <p:sldId id="259" r:id="rId7"/>
    <p:sldId id="260" r:id="rId8"/>
    <p:sldId id="265" r:id="rId9"/>
    <p:sldId id="266" r:id="rId10"/>
    <p:sldId id="261" r:id="rId11"/>
    <p:sldId id="263" r:id="rId12"/>
    <p:sldId id="264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David Leaver" initials="A.D.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50D35-B992-47EB-A5A7-BC3317F1CC38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4769-65AF-46D7-B398-033EAB3BB1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792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4769-65AF-46D7-B398-033EAB3BB14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3D6A-6EB0-4370-8FE3-CE222E638F2E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1245-7E0F-4464-8037-8DA2646CD0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madness of Barclays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briefing </a:t>
            </a:r>
          </a:p>
          <a:p>
            <a:r>
              <a:rPr lang="en-GB" dirty="0" smtClean="0"/>
              <a:t>by </a:t>
            </a:r>
            <a:r>
              <a:rPr lang="en-GB" dirty="0" err="1" smtClean="0"/>
              <a:t>cresc</a:t>
            </a:r>
            <a:r>
              <a:rPr lang="en-GB" dirty="0" smtClean="0"/>
              <a:t> researchers  </a:t>
            </a:r>
          </a:p>
          <a:p>
            <a:r>
              <a:rPr lang="en-GB" dirty="0" err="1" smtClean="0"/>
              <a:t>cresc.ac.uk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madness of Barclays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investment banking led business model results in a bloated balance sheet and huge credit risk; In 2011 Barclays’ credit risk is  £1,795 trillion i.e. larger than nominal British GDP of £1,500 trillion; nearly half of that is in derivatives + off balance sheet</a:t>
            </a:r>
          </a:p>
          <a:p>
            <a:r>
              <a:rPr lang="en-GB" dirty="0" smtClean="0"/>
              <a:t>Barclays’ </a:t>
            </a:r>
            <a:r>
              <a:rPr lang="en-GB" dirty="0" smtClean="0"/>
              <a:t>net risk is half that size at £794 trillion but that assumes all </a:t>
            </a:r>
            <a:r>
              <a:rPr lang="en-GB" dirty="0" smtClean="0"/>
              <a:t>Barclays’ </a:t>
            </a:r>
            <a:r>
              <a:rPr lang="en-GB" dirty="0" smtClean="0"/>
              <a:t>counterparties would or could pay up… but that depends on the quality of its internal risk models, and whether there is a systemic crisis (see Haldane, A. (2012) Tails of the Unexpected).</a:t>
            </a:r>
          </a:p>
          <a:p>
            <a:r>
              <a:rPr lang="en-GB" dirty="0" smtClean="0"/>
              <a:t>The euro crisis is a banking crisis because of long chain interconnections through bank lending and derivatives from South to North Europe (CRESC Working Paper 110); against this background Barclays’ strategy is madness which may cost the taxpayer dear in a further round of bank recapitalisations.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8880"/>
            <a:ext cx="8631113" cy="373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“What have you done for me lately?”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Taxpayers should ask this question because Barclays is (a) a machine for enriching elite investment bankers with £1.5 billion in staff bonuses last year cf pre tax profit of £3billion (b) the risks to the taxpayer are not offset by corporation tax because Barclays has used losses to minimise its payments; a parliamentary question in early 2011 forced disclosure that Barclays paid just £113 million in UK corporation tax in 2009</a:t>
            </a:r>
          </a:p>
          <a:p>
            <a:r>
              <a:rPr lang="en-GB" dirty="0" smtClean="0"/>
              <a:t>Barclays’  </a:t>
            </a:r>
            <a:r>
              <a:rPr lang="en-GB" dirty="0" smtClean="0"/>
              <a:t>pile of assets continues to do very little for the real economy because of its lending pattern; </a:t>
            </a:r>
          </a:p>
          <a:p>
            <a:pPr lvl="1"/>
            <a:r>
              <a:rPr lang="en-GB" dirty="0" smtClean="0"/>
              <a:t>&gt;60% of PLC / company wide and of UK lending is to other financials and on house mortgages; </a:t>
            </a:r>
          </a:p>
          <a:p>
            <a:pPr lvl="1"/>
            <a:r>
              <a:rPr lang="en-GB" dirty="0" smtClean="0"/>
              <a:t>loans to manufacturing, retail and wholesale account for no more than 7.2 % of the UK loan book and are in nominal terms sharply down on 2007 levels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7065"/>
            <a:ext cx="6480719" cy="579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49921"/>
            <a:ext cx="6912767" cy="535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63352"/>
            <a:ext cx="7092577" cy="505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Alibi or charge sheet?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Barclays’ alibi is that the demand isn’t there for real economy loans…</a:t>
            </a:r>
          </a:p>
          <a:p>
            <a:r>
              <a:rPr lang="en-GB" dirty="0" smtClean="0"/>
              <a:t>Our charge sheet is that the real economy is irrelevant  because financial reform is inadequate + Barclays remains irresponsible :</a:t>
            </a:r>
          </a:p>
          <a:p>
            <a:r>
              <a:rPr lang="en-GB" dirty="0" smtClean="0"/>
              <a:t>(a) </a:t>
            </a:r>
            <a:r>
              <a:rPr lang="en-GB" smtClean="0"/>
              <a:t>the firm’s </a:t>
            </a:r>
            <a:r>
              <a:rPr lang="en-GB" dirty="0" smtClean="0"/>
              <a:t>strategy is centred on increasing  asset volume in more speculative activity in the hope of higher ROE </a:t>
            </a:r>
          </a:p>
          <a:p>
            <a:r>
              <a:rPr lang="en-GB" dirty="0" smtClean="0"/>
              <a:t>(b) the taxpayer (once again) is placed to foot the bill if or when it all goes wrong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going 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standard line on Barclays (and investment banking) since the crisis is that it has a “cultural” problem</a:t>
            </a:r>
          </a:p>
          <a:p>
            <a:r>
              <a:rPr lang="en-GB" dirty="0" smtClean="0"/>
              <a:t>The long standing CRESC argument is that there is a material problem about the business model in investment banking (which can be illustrated from the Barclays report and accounts)</a:t>
            </a:r>
          </a:p>
          <a:p>
            <a:r>
              <a:rPr lang="en-GB" dirty="0" smtClean="0"/>
              <a:t>The slides below present a basic briefing in slide form on what’s wrong (originally prepared by CRESC in response to a media request for some statistics in May 2012)</a:t>
            </a:r>
          </a:p>
          <a:p>
            <a:r>
              <a:rPr lang="en-GB" dirty="0" smtClean="0"/>
              <a:t>As the briefing has now been cited in public by national media (</a:t>
            </a:r>
            <a:r>
              <a:rPr lang="en-GB" dirty="0" err="1" smtClean="0"/>
              <a:t>eg</a:t>
            </a:r>
            <a:r>
              <a:rPr lang="en-GB" dirty="0" smtClean="0"/>
              <a:t> Guardian, 10 July) after the </a:t>
            </a:r>
            <a:r>
              <a:rPr lang="en-GB" dirty="0" err="1" smtClean="0"/>
              <a:t>libor</a:t>
            </a:r>
            <a:r>
              <a:rPr lang="en-GB" dirty="0" smtClean="0"/>
              <a:t> scandal, we have reviewed the argument and are putting it up on the </a:t>
            </a:r>
            <a:r>
              <a:rPr lang="en-GB" dirty="0" err="1" smtClean="0"/>
              <a:t>cresc</a:t>
            </a:r>
            <a:r>
              <a:rPr lang="en-GB" dirty="0" smtClean="0"/>
              <a:t> web site; with the proviso that we would ordinarily present a more sophisticated </a:t>
            </a:r>
            <a:r>
              <a:rPr lang="en-GB" smtClean="0"/>
              <a:t>and rounded </a:t>
            </a:r>
            <a:r>
              <a:rPr lang="en-GB" dirty="0" smtClean="0"/>
              <a:t>analysis of company and industry.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7612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“Diamond vows to try harder as Barclays disappoints”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That was how the FT (10 Feb 2012) reported Bob Diamond’s presentation of disappointing financial  results for 2011</a:t>
            </a:r>
          </a:p>
          <a:p>
            <a:r>
              <a:rPr lang="en-GB" dirty="0" smtClean="0"/>
              <a:t>He admitted that the bank had made an </a:t>
            </a:r>
            <a:r>
              <a:rPr lang="en-GB" i="1" dirty="0" smtClean="0"/>
              <a:t>“unacceptable”</a:t>
            </a:r>
            <a:r>
              <a:rPr lang="en-GB" dirty="0" smtClean="0"/>
              <a:t> 6.6 % return on equity, and reiterated his target of 13% which is below what the bank delivered in the mid 2000s (see next slides, comparisons complicated by acquisition of Lehman; first slide gives our calculation, second B’s slightly different calculation)  </a:t>
            </a:r>
          </a:p>
          <a:p>
            <a:r>
              <a:rPr lang="en-GB" i="1" dirty="0" smtClean="0"/>
              <a:t>“ I am not satisfied with these returns. I care about this a lot……it is important to shareholders. We have a lot more to do” “ If it wasn’t for the external factors we could still do it (13% target ROE ) we’ll make steady progress next year”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5" y="1700808"/>
            <a:ext cx="799109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947738"/>
            <a:ext cx="87534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“Repeating the same mistakes and expecting different results”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That’s how we would characterise the Barclays  strategy </a:t>
            </a:r>
          </a:p>
          <a:p>
            <a:r>
              <a:rPr lang="en-GB" dirty="0" smtClean="0"/>
              <a:t>Remember the strategy for Lehman and Bear Sterns which ended in disaster (a) ramping speculative assets  to improve </a:t>
            </a:r>
            <a:r>
              <a:rPr lang="en-GB" dirty="0" err="1" smtClean="0"/>
              <a:t>RoE</a:t>
            </a:r>
            <a:r>
              <a:rPr lang="en-GB" dirty="0" smtClean="0"/>
              <a:t> (b) game over and bailout when asset prices fall unpredictably or liquidity fails….</a:t>
            </a:r>
          </a:p>
          <a:p>
            <a:r>
              <a:rPr lang="en-GB" dirty="0" smtClean="0"/>
              <a:t>But Barclays’ strategy in 2011 is as before; 3/4 of its assets are in </a:t>
            </a:r>
            <a:r>
              <a:rPr lang="en-GB" dirty="0" err="1" smtClean="0"/>
              <a:t>BarCap</a:t>
            </a:r>
            <a:r>
              <a:rPr lang="en-GB" dirty="0" smtClean="0"/>
              <a:t> which now earns a wafer thin 0.3 % return on assets and only half the profit (see next slide); compare the healthier UK retail and Barclaycard businesses which have a higher ROA  and a more modest appetite for assets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48" y="1916832"/>
            <a:ext cx="679130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“Where’s the </a:t>
            </a:r>
            <a:r>
              <a:rPr lang="en-GB" dirty="0" err="1" smtClean="0"/>
              <a:t>RoA</a:t>
            </a:r>
            <a:r>
              <a:rPr lang="en-GB" dirty="0" smtClean="0"/>
              <a:t>?”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In the report and accounts: the percent of Barclays’ income from trading stands no higher than 23% and interest income from old fashioned banking intermediation stands no higher than 37% (both asset intensive). </a:t>
            </a:r>
          </a:p>
          <a:p>
            <a:r>
              <a:rPr lang="en-GB" dirty="0" smtClean="0"/>
              <a:t>There is a further 26% derived from fees and commissions (less asset intensive traditionally).</a:t>
            </a:r>
          </a:p>
          <a:p>
            <a:r>
              <a:rPr lang="en-GB" dirty="0" smtClean="0"/>
              <a:t>It may be that like JP Morgan they are increasingly wily about reclassifying their trading, but key question = why does </a:t>
            </a:r>
            <a:r>
              <a:rPr lang="en-GB" dirty="0" err="1" smtClean="0"/>
              <a:t>BarCap</a:t>
            </a:r>
            <a:r>
              <a:rPr lang="en-GB" dirty="0" smtClean="0"/>
              <a:t> need to ramp so many assets to generate a paltry </a:t>
            </a:r>
            <a:r>
              <a:rPr lang="en-GB" dirty="0" err="1" smtClean="0"/>
              <a:t>RoA</a:t>
            </a:r>
            <a:r>
              <a:rPr lang="en-GB" dirty="0" smtClean="0"/>
              <a:t> ?</a:t>
            </a:r>
          </a:p>
          <a:p>
            <a:r>
              <a:rPr lang="en-GB" dirty="0" smtClean="0"/>
              <a:t>Put more provocatively: why are those employees paid the most within Barclays investment banking division unable to turn a higher profit on the assets they manage than other Barclays divisions? </a:t>
            </a:r>
          </a:p>
          <a:p>
            <a:pPr lvl="1"/>
            <a:r>
              <a:rPr lang="en-GB" dirty="0" smtClean="0"/>
              <a:t>If intermediary function (and societal contribution) of banks =  efficient capital allocation, why are the highest paid the worst performers in this process of allocation?</a:t>
            </a:r>
          </a:p>
          <a:p>
            <a:pPr lvl="1"/>
            <a:r>
              <a:rPr lang="en-GB" dirty="0" smtClean="0"/>
              <a:t>Especially the case when </a:t>
            </a:r>
            <a:r>
              <a:rPr lang="en-GB" dirty="0" err="1" smtClean="0"/>
              <a:t>BarCap’s</a:t>
            </a:r>
            <a:r>
              <a:rPr lang="en-GB" dirty="0" smtClean="0"/>
              <a:t> speculative assets may be more prone to write-downs historically.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376238"/>
            <a:ext cx="3267075" cy="610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1006</Words>
  <Application>Microsoft Office PowerPoint</Application>
  <PresentationFormat>On-screen Show (4:3)</PresentationFormat>
  <Paragraphs>54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madness of Barclays</vt:lpstr>
      <vt:lpstr>What’s going on?</vt:lpstr>
      <vt:lpstr>“Diamond vows to try harder as Barclays disappoints” </vt:lpstr>
      <vt:lpstr>Slide 4</vt:lpstr>
      <vt:lpstr>Slide 5</vt:lpstr>
      <vt:lpstr>“Repeating the same mistakes and expecting different results”</vt:lpstr>
      <vt:lpstr>Slide 7</vt:lpstr>
      <vt:lpstr>“Where’s the RoA?”</vt:lpstr>
      <vt:lpstr>Slide 9</vt:lpstr>
      <vt:lpstr>The madness of Barclays </vt:lpstr>
      <vt:lpstr>Slide 11</vt:lpstr>
      <vt:lpstr>“What have you done for me lately?”</vt:lpstr>
      <vt:lpstr>Slide 13</vt:lpstr>
      <vt:lpstr>Slide 14</vt:lpstr>
      <vt:lpstr>Slide 15</vt:lpstr>
      <vt:lpstr>Alibi or charge sheet?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madness of Barclays</dc:title>
  <dc:creator>msryskw</dc:creator>
  <cp:lastModifiedBy>John</cp:lastModifiedBy>
  <cp:revision>20</cp:revision>
  <dcterms:created xsi:type="dcterms:W3CDTF">2012-05-22T11:38:42Z</dcterms:created>
  <dcterms:modified xsi:type="dcterms:W3CDTF">2012-07-10T05:42:43Z</dcterms:modified>
</cp:coreProperties>
</file>