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71" r:id="rId4"/>
    <p:sldId id="258" r:id="rId5"/>
    <p:sldId id="259" r:id="rId6"/>
    <p:sldId id="264" r:id="rId7"/>
    <p:sldId id="269" r:id="rId8"/>
    <p:sldId id="260" r:id="rId9"/>
    <p:sldId id="268" r:id="rId10"/>
    <p:sldId id="261" r:id="rId11"/>
    <p:sldId id="267" r:id="rId12"/>
    <p:sldId id="262" r:id="rId13"/>
    <p:sldId id="263" r:id="rId14"/>
    <p:sldId id="270" r:id="rId15"/>
    <p:sldId id="266" r:id="rId16"/>
    <p:sldId id="265" r:id="rId17"/>
    <p:sldId id="272" r:id="rId18"/>
  </p:sldIdLst>
  <p:sldSz cx="9906000" cy="6858000" type="A4"/>
  <p:notesSz cx="9309100" cy="7023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46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3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675" y="0"/>
            <a:ext cx="403383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98DD3-0C98-4B78-BD69-07788D5A6108}" type="datetimeFigureOut">
              <a:rPr lang="nl-NL" smtClean="0"/>
              <a:pPr/>
              <a:t>30-6-2011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0675"/>
            <a:ext cx="4033838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29D20-5245-4293-8AC0-339A0F63323E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3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675" y="0"/>
            <a:ext cx="403383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56A7F-7C92-4D39-950B-970C781EBFEE}" type="datetimeFigureOut">
              <a:rPr lang="nl-NL" smtClean="0"/>
              <a:pPr/>
              <a:t>30-6-2011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27050"/>
            <a:ext cx="380365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675"/>
            <a:ext cx="4033838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FD5EF-3E8A-4B07-9BA1-712E5B1F37E0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funding agency agenda (although on the long term we wish to contribute to poverty alleviation)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D5EF-3E8A-4B07-9BA1-712E5B1F37E0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D5EF-3E8A-4B07-9BA1-712E5B1F37E0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9938" y="1674813"/>
            <a:ext cx="8366125" cy="11604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1463" y="3113088"/>
            <a:ext cx="6934200" cy="25320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9938" y="6276975"/>
            <a:ext cx="2092325" cy="476250"/>
          </a:xfrm>
        </p:spPr>
        <p:txBody>
          <a:bodyPr/>
          <a:lstStyle>
            <a:lvl1pPr>
              <a:defRPr/>
            </a:lvl1pPr>
          </a:lstStyle>
          <a:p>
            <a:fld id="{432C4EF0-77F3-4679-9FE4-9F03880459C8}" type="datetime4">
              <a:rPr lang="en-US"/>
              <a:pPr/>
              <a:t>June 30, 2011</a:t>
            </a:fld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54863" y="627697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EFBE083D-CD38-4A12-A54D-88826CC4CB4A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5131" name="Group 11"/>
          <p:cNvGrpSpPr>
            <a:grpSpLocks/>
          </p:cNvGrpSpPr>
          <p:nvPr/>
        </p:nvGrpSpPr>
        <p:grpSpPr bwMode="auto">
          <a:xfrm>
            <a:off x="769938" y="211138"/>
            <a:ext cx="8366125" cy="841375"/>
            <a:chOff x="485" y="142"/>
            <a:chExt cx="5270" cy="530"/>
          </a:xfrm>
        </p:grpSpPr>
        <p:sp>
          <p:nvSpPr>
            <p:cNvPr id="5132" name="Line 12"/>
            <p:cNvSpPr>
              <a:spLocks noChangeShapeType="1"/>
            </p:cNvSpPr>
            <p:nvPr/>
          </p:nvSpPr>
          <p:spPr bwMode="black">
            <a:xfrm>
              <a:off x="485" y="672"/>
              <a:ext cx="52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5133" name="Picture 13" descr="E:\ruud\My Documents\powerpoint\ppbackground\1#UvT_eng_PMS1200.bmp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2376" y="142"/>
              <a:ext cx="149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ACB3A0-F3CC-442E-811C-66C86A8836C7}" type="datetime4">
              <a:rPr lang="en-US"/>
              <a:pPr/>
              <a:t>June 30, 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E32CB7-4110-493E-8B28-7F7E384113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1271588"/>
            <a:ext cx="2105025" cy="4824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1271588"/>
            <a:ext cx="6162675" cy="4824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E0DC27-E116-48A4-90AB-76AE1BDBCD1E}" type="datetime4">
              <a:rPr lang="en-US"/>
              <a:pPr/>
              <a:t>June 30, 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7E579E-07D8-4AF9-BACF-09AA72179A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98C01A-AB8B-4C75-9266-4471D81306D9}" type="datetime4">
              <a:rPr lang="en-US"/>
              <a:pPr/>
              <a:t>June 30, 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865B33-7B30-4A44-A801-048596D3F4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534BCC-EDCC-4932-907C-DD35C63AB046}" type="datetime4">
              <a:rPr lang="en-US"/>
              <a:pPr/>
              <a:t>June 30, 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C48D5D-23ED-4DEB-8A61-322DD0AE85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2057400"/>
            <a:ext cx="413385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413385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8BE72F-A102-470B-AF69-1A4A83AD2B49}" type="datetime4">
              <a:rPr lang="en-US"/>
              <a:pPr/>
              <a:t>June 30, 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D0D712-E846-4CC3-AB2A-E67E26A7E6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40DC20-DB11-4775-B827-6FF3085241B9}" type="datetime4">
              <a:rPr lang="en-US"/>
              <a:pPr/>
              <a:t>June 30, 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015F4E-6560-4ADC-A01C-3D1AC203A7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6F3D33-88C3-4305-AAE4-0775BFDC8284}" type="datetime4">
              <a:rPr lang="en-US"/>
              <a:pPr/>
              <a:t>June 30, 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A74587-8D79-45CE-B6CA-2D01501D59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628587-FDF7-4545-B921-6F82C3301F28}" type="datetime4">
              <a:rPr lang="en-US"/>
              <a:pPr/>
              <a:t>June 30, 2011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DDEEEC-0DA1-49EE-AF95-0E61B1E2F4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39A5E6-15A6-4BBB-A4B5-9371AC25E7E0}" type="datetime4">
              <a:rPr lang="en-US"/>
              <a:pPr/>
              <a:t>June 30, 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3A3240-C5A4-4CAC-8B53-EC151B7F79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013C7A-677F-4CC4-8E7F-4C636EDF9D32}" type="datetime4">
              <a:rPr lang="en-US"/>
              <a:pPr/>
              <a:t>June 30, 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0A03AC-95AD-4E6D-8F4C-1830CC4773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8" name="Group 14"/>
          <p:cNvGrpSpPr>
            <a:grpSpLocks/>
          </p:cNvGrpSpPr>
          <p:nvPr/>
        </p:nvGrpSpPr>
        <p:grpSpPr bwMode="auto">
          <a:xfrm>
            <a:off x="769938" y="225425"/>
            <a:ext cx="8366125" cy="841375"/>
            <a:chOff x="485" y="142"/>
            <a:chExt cx="5270" cy="530"/>
          </a:xfrm>
        </p:grpSpPr>
        <p:sp>
          <p:nvSpPr>
            <p:cNvPr id="1032" name="Line 8"/>
            <p:cNvSpPr>
              <a:spLocks noChangeShapeType="1"/>
            </p:cNvSpPr>
            <p:nvPr/>
          </p:nvSpPr>
          <p:spPr bwMode="black">
            <a:xfrm>
              <a:off x="485" y="672"/>
              <a:ext cx="52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1037" name="Picture 13" descr="E:\ruud\My Documents\powerpoint\ppbackground\1#UvT_eng_PMS1200.bmp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gray">
            <a:xfrm>
              <a:off x="2376" y="142"/>
              <a:ext cx="149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1271588"/>
            <a:ext cx="84201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2057400"/>
            <a:ext cx="84201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5F2B7E71-120F-48A7-BED9-E2509F87C797}" type="datetime4">
              <a:rPr lang="en-US"/>
              <a:pPr/>
              <a:t>June 30, 2011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B738121-4989-49C2-ABB0-15EA6660824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1800" b="1" dirty="0" smtClean="0"/>
              <a:t> </a:t>
            </a:r>
            <a:br>
              <a:rPr lang="en-GB" sz="1800" b="1" dirty="0" smtClean="0"/>
            </a:br>
            <a:r>
              <a:rPr lang="en-GB" sz="2000" dirty="0" smtClean="0"/>
              <a:t>ANT4D Workshop, London School of Economics, 30 June 2011</a:t>
            </a:r>
            <a:r>
              <a:rPr lang="nl-NL" sz="2400" b="1" dirty="0" smtClean="0"/>
              <a:t/>
            </a:r>
            <a:br>
              <a:rPr lang="nl-NL" sz="2400" b="1" dirty="0" smtClean="0"/>
            </a:br>
            <a:endParaRPr lang="nl-NL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95600"/>
            <a:ext cx="6934200" cy="2532062"/>
          </a:xfrm>
        </p:spPr>
        <p:txBody>
          <a:bodyPr/>
          <a:lstStyle/>
          <a:p>
            <a:r>
              <a:rPr lang="en-GB" b="1" dirty="0" smtClean="0"/>
              <a:t>Understanding responsible innovation in small producers’ clusters in Vietnam through </a:t>
            </a:r>
          </a:p>
          <a:p>
            <a:r>
              <a:rPr lang="en-GB" b="1" dirty="0" smtClean="0"/>
              <a:t>Actor-Network Theory (ANT)</a:t>
            </a:r>
            <a:endParaRPr lang="nl-NL" dirty="0" smtClean="0"/>
          </a:p>
          <a:p>
            <a:endParaRPr lang="en-GB" sz="1600" dirty="0" smtClean="0"/>
          </a:p>
          <a:p>
            <a:endParaRPr lang="en-GB" sz="1600" dirty="0" smtClean="0"/>
          </a:p>
          <a:p>
            <a:r>
              <a:rPr lang="en-GB" sz="1600" dirty="0" smtClean="0"/>
              <a:t>Authors: Jaap Voeten, Gerard de Groot, Job de Haan (Tilburg University) and Nigel Roome (</a:t>
            </a:r>
            <a:r>
              <a:rPr lang="en-GB" sz="1600" dirty="0" err="1" smtClean="0"/>
              <a:t>Vlerick</a:t>
            </a:r>
            <a:r>
              <a:rPr lang="en-GB" sz="1600" dirty="0" smtClean="0"/>
              <a:t> Leuven Gent Management School)</a:t>
            </a:r>
            <a:endParaRPr lang="nl-NL" sz="1600" dirty="0" smtClean="0"/>
          </a:p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BE083D-CD38-4A12-A54D-88826CC4CB4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Van </a:t>
            </a:r>
            <a:r>
              <a:rPr lang="en-US" dirty="0" err="1" smtClean="0"/>
              <a:t>Phuc</a:t>
            </a:r>
            <a:r>
              <a:rPr lang="en-US" dirty="0" smtClean="0"/>
              <a:t> silk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610600" cy="4038600"/>
          </a:xfrm>
        </p:spPr>
        <p:txBody>
          <a:bodyPr/>
          <a:lstStyle/>
          <a:p>
            <a:r>
              <a:rPr lang="en-US" dirty="0" smtClean="0"/>
              <a:t>State owned cooperative dissolved in 1980s.</a:t>
            </a:r>
          </a:p>
          <a:p>
            <a:r>
              <a:rPr lang="en-US" dirty="0" smtClean="0"/>
              <a:t>Villagers established household business. according to the various VC functions, weavers, dye workshops, tailors, shops.</a:t>
            </a:r>
          </a:p>
          <a:p>
            <a:r>
              <a:rPr lang="en-US" dirty="0" smtClean="0"/>
              <a:t>Shop-owners dominant players.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65B33-7B30-4A44-A801-048596D3F4F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 descr="Van Phuc silk l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2971800"/>
            <a:ext cx="2687408" cy="3581029"/>
          </a:xfrm>
          <a:prstGeom prst="rect">
            <a:avLst/>
          </a:prstGeom>
        </p:spPr>
      </p:pic>
      <p:pic>
        <p:nvPicPr>
          <p:cNvPr id="7" name="Picture 6" descr="VP shops street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038600"/>
            <a:ext cx="3272961" cy="2452479"/>
          </a:xfrm>
          <a:prstGeom prst="rect">
            <a:avLst/>
          </a:prstGeom>
        </p:spPr>
      </p:pic>
      <p:pic>
        <p:nvPicPr>
          <p:cNvPr id="8" name="Picture 7" descr="Tailor shop V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56000" y="4038600"/>
            <a:ext cx="3289300" cy="246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Van </a:t>
            </a:r>
            <a:r>
              <a:rPr lang="en-US" dirty="0" err="1" smtClean="0"/>
              <a:t>Phuc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2057400"/>
            <a:ext cx="6800850" cy="4038600"/>
          </a:xfrm>
        </p:spPr>
        <p:txBody>
          <a:bodyPr/>
          <a:lstStyle/>
          <a:p>
            <a:r>
              <a:rPr lang="en-US" dirty="0" smtClean="0"/>
              <a:t>New pollution problems, chemicals by dye workshops.</a:t>
            </a:r>
          </a:p>
          <a:p>
            <a:r>
              <a:rPr lang="en-US" dirty="0" smtClean="0"/>
              <a:t>Show owners appropriate most value.</a:t>
            </a:r>
          </a:p>
          <a:p>
            <a:r>
              <a:rPr lang="en-US" dirty="0" smtClean="0"/>
              <a:t>Other producers outside the village engaged</a:t>
            </a:r>
          </a:p>
          <a:p>
            <a:r>
              <a:rPr lang="en-US" dirty="0" smtClean="0"/>
              <a:t>Frictions in the village. Opportunism.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65B33-7B30-4A44-A801-048596D3F4F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Silk dye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2743200"/>
            <a:ext cx="2819400" cy="3759200"/>
          </a:xfrm>
          <a:prstGeom prst="rect">
            <a:avLst/>
          </a:prstGeom>
        </p:spPr>
      </p:pic>
      <p:pic>
        <p:nvPicPr>
          <p:cNvPr id="7" name="Picture 6" descr="VP waste wa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038600"/>
            <a:ext cx="3124200" cy="2343150"/>
          </a:xfrm>
          <a:prstGeom prst="rect">
            <a:avLst/>
          </a:prstGeom>
        </p:spPr>
      </p:pic>
      <p:pic>
        <p:nvPicPr>
          <p:cNvPr id="8" name="Picture 7" descr="VP dye worksh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4038600"/>
            <a:ext cx="3238500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- Similarities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2057400"/>
            <a:ext cx="7791450" cy="4038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Actor-networks have developed in both cases, could be framed by translation moments (!):</a:t>
            </a:r>
          </a:p>
          <a:p>
            <a:r>
              <a:rPr lang="en-US" dirty="0" smtClean="0"/>
              <a:t>cases show the various translation moments;</a:t>
            </a:r>
          </a:p>
          <a:p>
            <a:r>
              <a:rPr lang="en-US" dirty="0" smtClean="0"/>
              <a:t>on-going strings of translation moments;</a:t>
            </a:r>
          </a:p>
          <a:p>
            <a:r>
              <a:rPr lang="en-US" dirty="0" smtClean="0"/>
              <a:t>in between translation:  material outcomes of innovation (LPG technology, pollution, products) leading to subsequent translation.</a:t>
            </a:r>
          </a:p>
          <a:p>
            <a:pPr>
              <a:buNone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65B33-7B30-4A44-A801-048596D3F4F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 descr="Strings 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572000"/>
            <a:ext cx="9118600" cy="1487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– Differences in translation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2057400"/>
            <a:ext cx="8553450" cy="4038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65B33-7B30-4A44-A801-048596D3F4FE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1981200"/>
          <a:ext cx="81534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Translation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Bat </a:t>
                      </a:r>
                      <a:r>
                        <a:rPr lang="en-US" dirty="0" err="1" smtClean="0"/>
                        <a:t>Trang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Van </a:t>
                      </a:r>
                      <a:r>
                        <a:rPr lang="en-US" dirty="0" err="1" smtClean="0"/>
                        <a:t>Phuc</a:t>
                      </a:r>
                      <a:endParaRPr lang="nl-NL" dirty="0" smtClean="0"/>
                    </a:p>
                    <a:p>
                      <a:pPr algn="ctr"/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Problematization</a:t>
                      </a:r>
                      <a:endParaRPr lang="nl-NL" dirty="0" smtClean="0"/>
                    </a:p>
                    <a:p>
                      <a:r>
                        <a:rPr lang="en-US" dirty="0" smtClean="0"/>
                        <a:t>(focal actors/OPP)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Broad group of producers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 group of shop owners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Interessement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Few new relations -</a:t>
                      </a:r>
                    </a:p>
                    <a:p>
                      <a:r>
                        <a:rPr lang="en-US" dirty="0" smtClean="0"/>
                        <a:t>homogenous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Many new relations -</a:t>
                      </a:r>
                    </a:p>
                    <a:p>
                      <a:r>
                        <a:rPr lang="en-US" dirty="0" smtClean="0"/>
                        <a:t>specialization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Enrolment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Similar terms for all producers, existing institutions 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variety</a:t>
                      </a:r>
                      <a:r>
                        <a:rPr lang="en-US" baseline="0" dirty="0" smtClean="0"/>
                        <a:t> of new </a:t>
                      </a:r>
                      <a:r>
                        <a:rPr lang="en-US" dirty="0" smtClean="0"/>
                        <a:t>terms, new forms</a:t>
                      </a:r>
                      <a:r>
                        <a:rPr lang="en-US" baseline="0" dirty="0" smtClean="0"/>
                        <a:t> of actor engagement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Mobilization of allies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Association represents small producers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 producers do not feel represented</a:t>
                      </a:r>
                      <a:r>
                        <a:rPr lang="en-US" baseline="0" dirty="0" smtClean="0"/>
                        <a:t>; they</a:t>
                      </a:r>
                      <a:r>
                        <a:rPr lang="en-US" dirty="0" smtClean="0"/>
                        <a:t> have no choice (!)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Through tracing the network creation, 2 types of innovation processes emerge:</a:t>
            </a:r>
          </a:p>
          <a:p>
            <a:pPr>
              <a:buNone/>
            </a:pPr>
            <a:endParaRPr lang="en-US" dirty="0" smtClean="0"/>
          </a:p>
          <a:p>
            <a:r>
              <a:rPr lang="en-US" u="sng" dirty="0" smtClean="0"/>
              <a:t>homogeneous: </a:t>
            </a:r>
            <a:r>
              <a:rPr lang="en-US" dirty="0" smtClean="0"/>
              <a:t>few new relationship sorted out, joint sense of responsibility and ownership (responsible innovation), altruism;</a:t>
            </a:r>
          </a:p>
          <a:p>
            <a:endParaRPr lang="nl-NL" dirty="0" smtClean="0"/>
          </a:p>
          <a:p>
            <a:r>
              <a:rPr lang="en-US" u="sng" dirty="0" smtClean="0"/>
              <a:t>specialization: </a:t>
            </a:r>
            <a:r>
              <a:rPr lang="en-US" dirty="0" smtClean="0"/>
              <a:t>more dynamics and better competitive position. Difficult innovation process, opportunism, no acknowledgement of responsibility, uneven distribution of value created</a:t>
            </a:r>
          </a:p>
          <a:p>
            <a:endParaRPr lang="en-US" dirty="0" smtClean="0"/>
          </a:p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65B33-7B30-4A44-A801-048596D3F4F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 against theory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629650" cy="4038600"/>
          </a:xfrm>
        </p:spPr>
        <p:txBody>
          <a:bodyPr/>
          <a:lstStyle/>
          <a:p>
            <a:r>
              <a:rPr lang="en-US" dirty="0" smtClean="0"/>
              <a:t>ANT translation analogy with innovation process (</a:t>
            </a:r>
            <a:r>
              <a:rPr lang="en-US" dirty="0" err="1" smtClean="0"/>
              <a:t>Dosi</a:t>
            </a:r>
            <a:r>
              <a:rPr lang="en-US" dirty="0" smtClean="0"/>
              <a:t>, 1988; </a:t>
            </a:r>
            <a:r>
              <a:rPr lang="en-US" dirty="0" err="1" smtClean="0"/>
              <a:t>Edquist</a:t>
            </a:r>
            <a:r>
              <a:rPr lang="en-US" dirty="0" smtClean="0"/>
              <a:t> 1997; Tether 2003), however, the innovation process in the cases is not </a:t>
            </a:r>
            <a:r>
              <a:rPr lang="en-US" dirty="0" err="1" smtClean="0"/>
              <a:t>projectified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Innovation systems assume formal institutions (</a:t>
            </a:r>
            <a:r>
              <a:rPr lang="en-US" dirty="0" err="1" smtClean="0"/>
              <a:t>Lundvall</a:t>
            </a:r>
            <a:r>
              <a:rPr lang="en-US" dirty="0" smtClean="0"/>
              <a:t> 1992, Freeman 1995), in the cases informal institutions play dominant role. ANT shows an alternative: focus on interactions instead of organizations.</a:t>
            </a:r>
          </a:p>
          <a:p>
            <a:r>
              <a:rPr lang="en-US" dirty="0" smtClean="0"/>
              <a:t>Social learning (Beers et al, 2010; </a:t>
            </a:r>
            <a:r>
              <a:rPr lang="en-US" dirty="0" err="1" smtClean="0"/>
              <a:t>Pahl-Wostl</a:t>
            </a:r>
            <a:r>
              <a:rPr lang="en-US" dirty="0" smtClean="0"/>
              <a:t>, 2006), double loop learning, interactive learning; further exploration</a:t>
            </a:r>
          </a:p>
          <a:p>
            <a:r>
              <a:rPr lang="en-US" dirty="0" smtClean="0"/>
              <a:t>Allowing an actor relates to bounded rationality (Simon, 1957). </a:t>
            </a:r>
          </a:p>
          <a:p>
            <a:r>
              <a:rPr lang="en-US" dirty="0" smtClean="0"/>
              <a:t>Conflicts (Mills, 1959; </a:t>
            </a:r>
            <a:r>
              <a:rPr lang="en-US" dirty="0" err="1" smtClean="0"/>
              <a:t>Glasl</a:t>
            </a:r>
            <a:r>
              <a:rPr lang="en-US" dirty="0" smtClean="0"/>
              <a:t>, 1999) in this setting are well explained with ANT. Opportunism (Williamson, 1986) and altruism are better understood with ANT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65B33-7B30-4A44-A801-048596D3F4F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ANT reveals differences in the innovation process in informal institutional settings that we were not able to see with earlier methods.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However, further exploration into related theories/methods is necessary to exclude overlap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Shaper focused questions emerge with ANT:</a:t>
            </a:r>
          </a:p>
          <a:p>
            <a:r>
              <a:rPr lang="en-US" dirty="0" smtClean="0"/>
              <a:t>Trade-off between competitiveness and responsible innovation? </a:t>
            </a:r>
          </a:p>
          <a:p>
            <a:r>
              <a:rPr lang="en-US" dirty="0" smtClean="0"/>
              <a:t>Who decides on inclusion of </a:t>
            </a:r>
            <a:r>
              <a:rPr lang="en-US" dirty="0" err="1" smtClean="0"/>
              <a:t>actants</a:t>
            </a:r>
            <a:r>
              <a:rPr lang="en-US" dirty="0" smtClean="0"/>
              <a:t> (pollution for instance)?</a:t>
            </a:r>
          </a:p>
          <a:p>
            <a:r>
              <a:rPr lang="en-US" dirty="0" smtClean="0"/>
              <a:t>Does specialization negatively impact the distribution of value within the actor network?</a:t>
            </a:r>
          </a:p>
          <a:p>
            <a:r>
              <a:rPr lang="en-US" dirty="0" smtClean="0"/>
              <a:t>How to define innovation capacity from an ANT perspective?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65B33-7B30-4A44-A801-048596D3F4F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65B33-7B30-4A44-A801-048596D3F4F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7086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ANT exploration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Innovation research (2007 - ongoing) on new dynamics in informally organized small producers’ clusters in Vietnam.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Is it innovation? (2007 – 2009):</a:t>
            </a:r>
          </a:p>
          <a:p>
            <a:r>
              <a:rPr lang="en-US" dirty="0" smtClean="0"/>
              <a:t>development of assessment instrument;</a:t>
            </a:r>
          </a:p>
          <a:p>
            <a:r>
              <a:rPr lang="en-US" dirty="0" smtClean="0"/>
              <a:t>confirmed cases of innovation (+ pollution, poverty).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Is it responsible innovation? (2009 – 2010):</a:t>
            </a:r>
          </a:p>
          <a:p>
            <a:r>
              <a:rPr lang="en-US" dirty="0" smtClean="0"/>
              <a:t>Normative/positivist/</a:t>
            </a:r>
            <a:r>
              <a:rPr lang="en-US" dirty="0" err="1" smtClean="0"/>
              <a:t>eurocentric</a:t>
            </a:r>
            <a:r>
              <a:rPr lang="en-US" dirty="0" smtClean="0"/>
              <a:t> indicator framework did not work </a:t>
            </a:r>
          </a:p>
          <a:p>
            <a:r>
              <a:rPr lang="en-US" dirty="0" smtClean="0"/>
              <a:t>conceptual understanding of 5-stages societal process;</a:t>
            </a:r>
          </a:p>
          <a:p>
            <a:r>
              <a:rPr lang="en-US" dirty="0" smtClean="0"/>
              <a:t>cases either in the </a:t>
            </a:r>
            <a:r>
              <a:rPr lang="en-US" i="1" dirty="0" smtClean="0"/>
              <a:t>‘responsible innovation zone’ </a:t>
            </a:r>
            <a:r>
              <a:rPr lang="en-US" dirty="0" smtClean="0"/>
              <a:t>or not.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65B33-7B30-4A44-A801-048596D3F4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271588"/>
            <a:ext cx="8420100" cy="1090612"/>
          </a:xfrm>
        </p:spPr>
        <p:txBody>
          <a:bodyPr/>
          <a:lstStyle/>
          <a:p>
            <a:r>
              <a:rPr lang="en-US" dirty="0" smtClean="0"/>
              <a:t>Responsible innovation</a:t>
            </a:r>
            <a:r>
              <a:rPr lang="en-GB" i="1" dirty="0" smtClean="0"/>
              <a:t> - a form of governance of an innovation and its consequences </a:t>
            </a:r>
            <a:r>
              <a:rPr lang="en-US" dirty="0" smtClean="0"/>
              <a:t/>
            </a:r>
            <a:br>
              <a:rPr lang="en-US" dirty="0" smtClean="0"/>
            </a:b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65B33-7B30-4A44-A801-048596D3F4F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Content Placeholder 5" descr="Socieatal process pic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2286000"/>
            <a:ext cx="7401284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research challenge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2057400"/>
            <a:ext cx="8782050" cy="4038600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To understand the way innovations and their consequences are governed in the informal setting of small producers’ clusters in Vietnam.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Limitations of existing theories on innovation diffusion (Rogers, 1962)  innovation process</a:t>
            </a:r>
            <a:r>
              <a:rPr lang="en-GB" dirty="0" smtClean="0"/>
              <a:t> (</a:t>
            </a:r>
            <a:r>
              <a:rPr lang="en-GB" dirty="0" err="1" smtClean="0"/>
              <a:t>Dosi</a:t>
            </a:r>
            <a:r>
              <a:rPr lang="en-GB" dirty="0" smtClean="0"/>
              <a:t> ,1988; </a:t>
            </a:r>
            <a:r>
              <a:rPr lang="en-GB" dirty="0" err="1" smtClean="0"/>
              <a:t>Edquist</a:t>
            </a:r>
            <a:r>
              <a:rPr lang="en-GB" dirty="0" smtClean="0"/>
              <a:t> ,1997; Tether,  2003), </a:t>
            </a:r>
            <a:r>
              <a:rPr lang="en-US" dirty="0" smtClean="0"/>
              <a:t>innovation systems (</a:t>
            </a:r>
            <a:r>
              <a:rPr lang="en-GB" dirty="0" smtClean="0"/>
              <a:t>Lundvall,1992; Freeman, 1995; </a:t>
            </a:r>
            <a:r>
              <a:rPr lang="en-GB" dirty="0" err="1" smtClean="0"/>
              <a:t>Edquist</a:t>
            </a:r>
            <a:r>
              <a:rPr lang="en-GB" dirty="0" smtClean="0"/>
              <a:t> ,1997)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deterministic view on innovation and diffusion (lab, R&amp;D  dept.) ;</a:t>
            </a:r>
          </a:p>
          <a:p>
            <a:pPr lvl="1"/>
            <a:r>
              <a:rPr lang="en-US" dirty="0" smtClean="0"/>
              <a:t>static understanding of formal institutions, systems and networks;</a:t>
            </a:r>
          </a:p>
          <a:p>
            <a:pPr lvl="1"/>
            <a:r>
              <a:rPr lang="en-US" dirty="0" smtClean="0"/>
              <a:t>no interaction with material world;</a:t>
            </a:r>
          </a:p>
          <a:p>
            <a:pPr lvl="1"/>
            <a:r>
              <a:rPr lang="en-US" dirty="0" smtClean="0"/>
              <a:t>developing countries are missing.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65B33-7B30-4A44-A801-048596D3F4F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Actor-Network Theory (ANT)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Social interactions in evolving networks. Integration of human and non-human </a:t>
            </a:r>
            <a:r>
              <a:rPr lang="en-GB" dirty="0" err="1" smtClean="0"/>
              <a:t>actants</a:t>
            </a:r>
            <a:r>
              <a:rPr lang="en-GB" dirty="0" smtClean="0"/>
              <a:t> (</a:t>
            </a:r>
            <a:r>
              <a:rPr lang="en-GB" dirty="0" err="1" smtClean="0"/>
              <a:t>Callon</a:t>
            </a:r>
            <a:r>
              <a:rPr lang="en-GB" dirty="0" smtClean="0"/>
              <a:t>, 1986; Law 1992; </a:t>
            </a:r>
            <a:r>
              <a:rPr lang="en-GB" dirty="0" err="1" smtClean="0"/>
              <a:t>Latour</a:t>
            </a:r>
            <a:r>
              <a:rPr lang="en-GB" dirty="0" smtClean="0"/>
              <a:t>, 2005).</a:t>
            </a:r>
          </a:p>
          <a:p>
            <a:endParaRPr lang="en-US" dirty="0" smtClean="0"/>
          </a:p>
          <a:p>
            <a:r>
              <a:rPr lang="en-GB" dirty="0" smtClean="0"/>
              <a:t>Innovation studied in action; focus on the dynamics rather than on the stability of their relationships (</a:t>
            </a:r>
            <a:r>
              <a:rPr lang="en-GB" dirty="0" err="1" smtClean="0"/>
              <a:t>Latour</a:t>
            </a:r>
            <a:r>
              <a:rPr lang="en-GB" dirty="0" smtClean="0"/>
              <a:t>, 2005).</a:t>
            </a:r>
          </a:p>
          <a:p>
            <a:endParaRPr lang="en-GB" dirty="0" smtClean="0"/>
          </a:p>
          <a:p>
            <a:r>
              <a:rPr lang="en-GB" dirty="0" smtClean="0"/>
              <a:t>Network creation (translation – ANT) and innovation: both on-going processes. Similarities, overlaps, parallels?</a:t>
            </a:r>
            <a:endParaRPr lang="en-GB" smtClean="0"/>
          </a:p>
          <a:p>
            <a:endParaRPr lang="en-GB" dirty="0" smtClean="0"/>
          </a:p>
          <a:p>
            <a:r>
              <a:rPr lang="en-GB" dirty="0" smtClean="0"/>
              <a:t>Concepts: </a:t>
            </a:r>
            <a:r>
              <a:rPr lang="en-GB" dirty="0" err="1" smtClean="0"/>
              <a:t>actants</a:t>
            </a:r>
            <a:r>
              <a:rPr lang="en-GB" dirty="0" smtClean="0"/>
              <a:t>, obligatory point of passage (OPP), translation, black boxed, </a:t>
            </a:r>
            <a:r>
              <a:rPr lang="en-GB" dirty="0" err="1" smtClean="0"/>
              <a:t>punctualization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65B33-7B30-4A44-A801-048596D3F4F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methodology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981200"/>
            <a:ext cx="8420100" cy="4114800"/>
          </a:xfrm>
        </p:spPr>
        <p:txBody>
          <a:bodyPr/>
          <a:lstStyle/>
          <a:p>
            <a:r>
              <a:rPr lang="en-US" dirty="0" smtClean="0"/>
              <a:t>No theory/hypothesis to test; </a:t>
            </a:r>
          </a:p>
          <a:p>
            <a:r>
              <a:rPr lang="en-US" dirty="0" smtClean="0"/>
              <a:t>grounded theory: understanding patterned relationships between social actors and how these relationships and interactions actively construct reality (Glaser &amp; Strauss 1967); </a:t>
            </a:r>
          </a:p>
          <a:p>
            <a:r>
              <a:rPr lang="en-US" dirty="0" smtClean="0"/>
              <a:t>ANT and GR match well: ANT is descriptive, ‘how’ relations assemble (ANT is not a theory (Law 2007)).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Our research:</a:t>
            </a:r>
          </a:p>
          <a:p>
            <a:r>
              <a:rPr lang="en-US" dirty="0" smtClean="0"/>
              <a:t>case descriptions (Yin, 2005) focusing on ANT concepts and particularly translation moments (</a:t>
            </a:r>
            <a:r>
              <a:rPr lang="en-US" dirty="0" err="1" smtClean="0"/>
              <a:t>Callon</a:t>
            </a:r>
            <a:r>
              <a:rPr lang="en-US" dirty="0" smtClean="0"/>
              <a:t>. 1986) in past 10 – 15 years;</a:t>
            </a:r>
          </a:p>
          <a:p>
            <a:r>
              <a:rPr lang="en-US" dirty="0" smtClean="0"/>
              <a:t>iterative process combining data collection, interpretation and theoretical sampling, reflections, validation, more focused data etc.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65B33-7B30-4A44-A801-048596D3F4F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work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Two innovation cases (information oriented), similar and extreme.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Field work on ANT in 2 weeks in February 2011. Intimate knowledge of villages gained in the past 5 years.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 variety of data collection methods, interviews with all actors identified on </a:t>
            </a:r>
            <a:r>
              <a:rPr lang="en-US" dirty="0" err="1" smtClean="0"/>
              <a:t>problematization</a:t>
            </a:r>
            <a:r>
              <a:rPr lang="en-US" dirty="0" smtClean="0"/>
              <a:t>, </a:t>
            </a:r>
            <a:r>
              <a:rPr lang="en-US" dirty="0" err="1" smtClean="0"/>
              <a:t>interessement</a:t>
            </a:r>
            <a:r>
              <a:rPr lang="en-US" dirty="0" smtClean="0"/>
              <a:t>, enrolment, mobilization of allies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Recorded and transcribed, coded, constant comparison and developing relations, possible causalities.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Data collection (negotiation): academic agenda, no direct stakeholders in the innovation promotion (!).</a:t>
            </a:r>
          </a:p>
          <a:p>
            <a:pPr>
              <a:buNone/>
            </a:pPr>
            <a:endParaRPr lang="nl-NL" sz="19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65B33-7B30-4A44-A801-048596D3F4F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Bat </a:t>
            </a:r>
            <a:r>
              <a:rPr lang="en-US" dirty="0" err="1" smtClean="0"/>
              <a:t>Trang</a:t>
            </a:r>
            <a:r>
              <a:rPr lang="en-US" dirty="0" smtClean="0"/>
              <a:t> ceramics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2057400"/>
            <a:ext cx="8705850" cy="4038600"/>
          </a:xfrm>
        </p:spPr>
        <p:txBody>
          <a:bodyPr/>
          <a:lstStyle/>
          <a:p>
            <a:r>
              <a:rPr lang="en-US" dirty="0" smtClean="0"/>
              <a:t>Household business organized in collectivized system.</a:t>
            </a:r>
          </a:p>
          <a:p>
            <a:r>
              <a:rPr lang="en-US" dirty="0" smtClean="0"/>
              <a:t>Environmental problems and new economic opportunities after </a:t>
            </a:r>
            <a:r>
              <a:rPr lang="en-US" dirty="0" err="1" smtClean="0"/>
              <a:t>Doi</a:t>
            </a:r>
            <a:r>
              <a:rPr lang="en-US" dirty="0" smtClean="0"/>
              <a:t> </a:t>
            </a:r>
            <a:r>
              <a:rPr lang="en-US" dirty="0" err="1" smtClean="0"/>
              <a:t>Moi</a:t>
            </a:r>
            <a:r>
              <a:rPr lang="en-US" dirty="0" smtClean="0"/>
              <a:t>.</a:t>
            </a:r>
          </a:p>
          <a:p>
            <a:r>
              <a:rPr lang="en-US" dirty="0" smtClean="0"/>
              <a:t>Technology innovation, few innovators, broad group of followers.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65B33-7B30-4A44-A801-048596D3F4F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 descr="BT old ov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276600"/>
            <a:ext cx="2438400" cy="3175185"/>
          </a:xfrm>
          <a:prstGeom prst="rect">
            <a:avLst/>
          </a:prstGeom>
        </p:spPr>
      </p:pic>
      <p:pic>
        <p:nvPicPr>
          <p:cNvPr id="7" name="Picture 6" descr="BT new oven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3200400"/>
            <a:ext cx="2438400" cy="3254172"/>
          </a:xfrm>
          <a:prstGeom prst="rect">
            <a:avLst/>
          </a:prstGeom>
        </p:spPr>
      </p:pic>
      <p:pic>
        <p:nvPicPr>
          <p:cNvPr id="9" name="Picture 8" descr="Ceramics sh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3505200"/>
            <a:ext cx="3390900" cy="254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 </a:t>
            </a:r>
            <a:r>
              <a:rPr lang="en-US" dirty="0" err="1" smtClean="0"/>
              <a:t>Trang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9144000" cy="4038600"/>
          </a:xfrm>
        </p:spPr>
        <p:txBody>
          <a:bodyPr/>
          <a:lstStyle/>
          <a:p>
            <a:r>
              <a:rPr lang="en-US" dirty="0" smtClean="0"/>
              <a:t>60% of households switched to LPG technology.</a:t>
            </a:r>
          </a:p>
          <a:p>
            <a:r>
              <a:rPr lang="en-US" dirty="0" smtClean="0"/>
              <a:t>All households do the same steps </a:t>
            </a:r>
            <a:r>
              <a:rPr lang="en-US" smtClean="0"/>
              <a:t>in production.</a:t>
            </a:r>
            <a:endParaRPr lang="en-US" dirty="0" smtClean="0"/>
          </a:p>
          <a:p>
            <a:r>
              <a:rPr lang="en-US" dirty="0" smtClean="0"/>
              <a:t>Cleaner air, more income for everybody.</a:t>
            </a:r>
          </a:p>
          <a:p>
            <a:r>
              <a:rPr lang="en-US" dirty="0" smtClean="0"/>
              <a:t>Strong ceramics association, altruism.</a:t>
            </a:r>
          </a:p>
          <a:p>
            <a:r>
              <a:rPr lang="en-US" dirty="0" smtClean="0"/>
              <a:t>New clients, tourists, export.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65B33-7B30-4A44-A801-048596D3F4F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BT produc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3962400"/>
            <a:ext cx="3220274" cy="2286000"/>
          </a:xfrm>
          <a:prstGeom prst="rect">
            <a:avLst/>
          </a:prstGeom>
        </p:spPr>
      </p:pic>
      <p:pic>
        <p:nvPicPr>
          <p:cNvPr id="7" name="Picture 6" descr="BT int contra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2590800"/>
            <a:ext cx="2740695" cy="3657600"/>
          </a:xfrm>
          <a:prstGeom prst="rect">
            <a:avLst/>
          </a:prstGeom>
        </p:spPr>
      </p:pic>
      <p:pic>
        <p:nvPicPr>
          <p:cNvPr id="8" name="Picture 7" descr="BT worksh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962400"/>
            <a:ext cx="3050786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UvT-UK-A4-landscape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9933"/>
      </a:accent1>
      <a:accent2>
        <a:srgbClr val="032C54"/>
      </a:accent2>
      <a:accent3>
        <a:srgbClr val="FFFFFF"/>
      </a:accent3>
      <a:accent4>
        <a:srgbClr val="000000"/>
      </a:accent4>
      <a:accent5>
        <a:srgbClr val="E2CAAD"/>
      </a:accent5>
      <a:accent6>
        <a:srgbClr val="02274B"/>
      </a:accent6>
      <a:hlink>
        <a:srgbClr val="004168"/>
      </a:hlink>
      <a:folHlink>
        <a:srgbClr val="C0C0C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9933"/>
        </a:accent1>
        <a:accent2>
          <a:srgbClr val="032C54"/>
        </a:accent2>
        <a:accent3>
          <a:srgbClr val="FFFFFF"/>
        </a:accent3>
        <a:accent4>
          <a:srgbClr val="000000"/>
        </a:accent4>
        <a:accent5>
          <a:srgbClr val="E2CAAD"/>
        </a:accent5>
        <a:accent6>
          <a:srgbClr val="02274B"/>
        </a:accent6>
        <a:hlink>
          <a:srgbClr val="004168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_UvT-UK-A4-landscape</Template>
  <TotalTime>604</TotalTime>
  <Words>1098</Words>
  <Application>Microsoft Office PowerPoint</Application>
  <PresentationFormat>A4 Paper (210x297 mm)</PresentationFormat>
  <Paragraphs>144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_UvT-UK-A4-landscape</vt:lpstr>
      <vt:lpstr>  ANT4D Workshop, London School of Economics, 30 June 2011 </vt:lpstr>
      <vt:lpstr>Our ANT exploration</vt:lpstr>
      <vt:lpstr>Responsible innovation - a form of governance of an innovation and its consequences  </vt:lpstr>
      <vt:lpstr>Emerging research challenge</vt:lpstr>
      <vt:lpstr>Actor-Network Theory (ANT)</vt:lpstr>
      <vt:lpstr>Research methodology </vt:lpstr>
      <vt:lpstr>Field work </vt:lpstr>
      <vt:lpstr>Case Bat Trang ceramics</vt:lpstr>
      <vt:lpstr>Bat Trang</vt:lpstr>
      <vt:lpstr>Case Van Phuc silk</vt:lpstr>
      <vt:lpstr>Case Van Phuc</vt:lpstr>
      <vt:lpstr>Analysis - Similarities </vt:lpstr>
      <vt:lpstr>Analysis – Differences in translation</vt:lpstr>
      <vt:lpstr>Interpretation </vt:lpstr>
      <vt:lpstr>Reflections against theory</vt:lpstr>
      <vt:lpstr>Conclusions</vt:lpstr>
      <vt:lpstr> </vt:lpstr>
    </vt:vector>
  </TitlesOfParts>
  <Company>Tilburg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Development Through  Actor-Network Theory  ANT4D Workshop, 30 June 2011 </dc:title>
  <dc:creator>WinXP user</dc:creator>
  <cp:lastModifiedBy>WinXP user</cp:lastModifiedBy>
  <cp:revision>86</cp:revision>
  <dcterms:created xsi:type="dcterms:W3CDTF">2011-06-21T11:57:43Z</dcterms:created>
  <dcterms:modified xsi:type="dcterms:W3CDTF">2011-06-30T10:43:00Z</dcterms:modified>
</cp:coreProperties>
</file>