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custDataLst>
    <p:tags r:id="rId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6" autoAdjust="0"/>
    <p:restoredTop sz="78972" autoAdjust="0"/>
  </p:normalViewPr>
  <p:slideViewPr>
    <p:cSldViewPr snapToGrid="0" snapToObjects="1">
      <p:cViewPr varScale="1">
        <p:scale>
          <a:sx n="92" d="100"/>
          <a:sy n="92" d="100"/>
        </p:scale>
        <p:origin x="190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eLearning</c:v>
                </c:pt>
              </c:strCache>
            </c:strRef>
          </c:tx>
          <c:invertIfNegative val="0"/>
          <c:cat>
            <c:numRef>
              <c:f>Sheet1!$A$2:$A$17</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Sheet1!$B$2:$B$17</c:f>
              <c:numCache>
                <c:formatCode>General</c:formatCode>
                <c:ptCount val="16"/>
                <c:pt idx="0">
                  <c:v>7</c:v>
                </c:pt>
                <c:pt idx="1">
                  <c:v>8</c:v>
                </c:pt>
                <c:pt idx="2">
                  <c:v>9</c:v>
                </c:pt>
                <c:pt idx="3">
                  <c:v>10</c:v>
                </c:pt>
                <c:pt idx="4">
                  <c:v>14</c:v>
                </c:pt>
                <c:pt idx="5">
                  <c:v>17</c:v>
                </c:pt>
                <c:pt idx="6">
                  <c:v>20</c:v>
                </c:pt>
                <c:pt idx="7">
                  <c:v>22</c:v>
                </c:pt>
                <c:pt idx="8">
                  <c:v>23</c:v>
                </c:pt>
                <c:pt idx="9">
                  <c:v>24</c:v>
                </c:pt>
                <c:pt idx="10">
                  <c:v>25</c:v>
                </c:pt>
                <c:pt idx="11">
                  <c:v>36</c:v>
                </c:pt>
                <c:pt idx="12">
                  <c:v>38</c:v>
                </c:pt>
                <c:pt idx="13">
                  <c:v>41</c:v>
                </c:pt>
                <c:pt idx="14">
                  <c:v>60</c:v>
                </c:pt>
                <c:pt idx="15">
                  <c:v>60</c:v>
                </c:pt>
              </c:numCache>
            </c:numRef>
          </c:val>
        </c:ser>
        <c:ser>
          <c:idx val="1"/>
          <c:order val="1"/>
          <c:tx>
            <c:strRef>
              <c:f>Sheet1!$C$1</c:f>
              <c:strCache>
                <c:ptCount val="1"/>
                <c:pt idx="0">
                  <c:v>Science media &amp; Education</c:v>
                </c:pt>
              </c:strCache>
            </c:strRef>
          </c:tx>
          <c:spPr>
            <a:solidFill>
              <a:schemeClr val="accent3"/>
            </a:solidFill>
          </c:spPr>
          <c:invertIfNegative val="0"/>
          <c:cat>
            <c:numRef>
              <c:f>Sheet1!$A$2:$A$17</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Sheet1!$C$2:$C$17</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21</c:v>
                </c:pt>
                <c:pt idx="12">
                  <c:v>30</c:v>
                </c:pt>
                <c:pt idx="13">
                  <c:v>56</c:v>
                </c:pt>
                <c:pt idx="14">
                  <c:v>80</c:v>
                </c:pt>
                <c:pt idx="15">
                  <c:v>80</c:v>
                </c:pt>
              </c:numCache>
            </c:numRef>
          </c:val>
        </c:ser>
        <c:dLbls>
          <c:showLegendKey val="0"/>
          <c:showVal val="0"/>
          <c:showCatName val="0"/>
          <c:showSerName val="0"/>
          <c:showPercent val="0"/>
          <c:showBubbleSize val="0"/>
        </c:dLbls>
        <c:gapWidth val="150"/>
        <c:overlap val="100"/>
        <c:axId val="178102136"/>
        <c:axId val="178102520"/>
      </c:barChart>
      <c:catAx>
        <c:axId val="178102136"/>
        <c:scaling>
          <c:orientation val="minMax"/>
        </c:scaling>
        <c:delete val="0"/>
        <c:axPos val="b"/>
        <c:numFmt formatCode="General" sourceLinked="1"/>
        <c:majorTickMark val="out"/>
        <c:minorTickMark val="none"/>
        <c:tickLblPos val="nextTo"/>
        <c:crossAx val="178102520"/>
        <c:crosses val="autoZero"/>
        <c:auto val="1"/>
        <c:lblAlgn val="ctr"/>
        <c:lblOffset val="100"/>
        <c:noMultiLvlLbl val="0"/>
      </c:catAx>
      <c:valAx>
        <c:axId val="178102520"/>
        <c:scaling>
          <c:orientation val="minMax"/>
          <c:max val="160"/>
        </c:scaling>
        <c:delete val="0"/>
        <c:axPos val="l"/>
        <c:majorGridlines/>
        <c:numFmt formatCode="General" sourceLinked="1"/>
        <c:majorTickMark val="out"/>
        <c:minorTickMark val="none"/>
        <c:tickLblPos val="nextTo"/>
        <c:crossAx val="17810213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eLearning</c:v>
                </c:pt>
              </c:strCache>
            </c:strRef>
          </c:tx>
          <c:invertIfNegative val="0"/>
          <c:cat>
            <c:numRef>
              <c:f>Sheet1!$A$2:$A$17</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Sheet1!$B$2:$B$17</c:f>
              <c:numCache>
                <c:formatCode>General</c:formatCode>
                <c:ptCount val="16"/>
                <c:pt idx="0">
                  <c:v>7</c:v>
                </c:pt>
                <c:pt idx="1">
                  <c:v>8</c:v>
                </c:pt>
                <c:pt idx="2">
                  <c:v>9</c:v>
                </c:pt>
                <c:pt idx="3">
                  <c:v>10</c:v>
                </c:pt>
                <c:pt idx="4">
                  <c:v>14</c:v>
                </c:pt>
                <c:pt idx="5">
                  <c:v>17</c:v>
                </c:pt>
                <c:pt idx="6">
                  <c:v>20</c:v>
                </c:pt>
                <c:pt idx="7">
                  <c:v>22</c:v>
                </c:pt>
                <c:pt idx="8">
                  <c:v>23</c:v>
                </c:pt>
                <c:pt idx="9">
                  <c:v>24</c:v>
                </c:pt>
                <c:pt idx="10">
                  <c:v>25</c:v>
                </c:pt>
                <c:pt idx="11">
                  <c:v>36</c:v>
                </c:pt>
                <c:pt idx="12">
                  <c:v>38</c:v>
                </c:pt>
                <c:pt idx="13">
                  <c:v>41</c:v>
                </c:pt>
              </c:numCache>
            </c:numRef>
          </c:val>
        </c:ser>
        <c:ser>
          <c:idx val="1"/>
          <c:order val="1"/>
          <c:tx>
            <c:strRef>
              <c:f>Sheet1!$C$1</c:f>
              <c:strCache>
                <c:ptCount val="1"/>
                <c:pt idx="0">
                  <c:v>Science media &amp; Education</c:v>
                </c:pt>
              </c:strCache>
            </c:strRef>
          </c:tx>
          <c:spPr>
            <a:solidFill>
              <a:schemeClr val="accent3"/>
            </a:solidFill>
          </c:spPr>
          <c:invertIfNegative val="0"/>
          <c:cat>
            <c:numRef>
              <c:f>Sheet1!$A$2:$A$17</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Sheet1!$C$2:$C$17</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21</c:v>
                </c:pt>
                <c:pt idx="12">
                  <c:v>30</c:v>
                </c:pt>
                <c:pt idx="13">
                  <c:v>56</c:v>
                </c:pt>
              </c:numCache>
            </c:numRef>
          </c:val>
        </c:ser>
        <c:dLbls>
          <c:showLegendKey val="0"/>
          <c:showVal val="0"/>
          <c:showCatName val="0"/>
          <c:showSerName val="0"/>
          <c:showPercent val="0"/>
          <c:showBubbleSize val="0"/>
        </c:dLbls>
        <c:gapWidth val="150"/>
        <c:overlap val="100"/>
        <c:axId val="177962248"/>
        <c:axId val="6090000"/>
      </c:barChart>
      <c:catAx>
        <c:axId val="177962248"/>
        <c:scaling>
          <c:orientation val="minMax"/>
        </c:scaling>
        <c:delete val="0"/>
        <c:axPos val="b"/>
        <c:numFmt formatCode="General" sourceLinked="1"/>
        <c:majorTickMark val="out"/>
        <c:minorTickMark val="none"/>
        <c:tickLblPos val="nextTo"/>
        <c:crossAx val="6090000"/>
        <c:crosses val="autoZero"/>
        <c:auto val="1"/>
        <c:lblAlgn val="ctr"/>
        <c:lblOffset val="100"/>
        <c:noMultiLvlLbl val="0"/>
      </c:catAx>
      <c:valAx>
        <c:axId val="6090000"/>
        <c:scaling>
          <c:orientation val="minMax"/>
          <c:max val="160"/>
        </c:scaling>
        <c:delete val="0"/>
        <c:axPos val="l"/>
        <c:majorGridlines/>
        <c:numFmt formatCode="General" sourceLinked="1"/>
        <c:majorTickMark val="out"/>
        <c:minorTickMark val="none"/>
        <c:tickLblPos val="nextTo"/>
        <c:crossAx val="17796224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eLearning</c:v>
                </c:pt>
              </c:strCache>
            </c:strRef>
          </c:tx>
          <c:invertIfNegative val="0"/>
          <c:cat>
            <c:numRef>
              <c:f>Sheet1!$A$2:$A$17</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Sheet1!$B$2:$B$17</c:f>
              <c:numCache>
                <c:formatCode>General</c:formatCode>
                <c:ptCount val="16"/>
                <c:pt idx="0">
                  <c:v>7</c:v>
                </c:pt>
                <c:pt idx="1">
                  <c:v>8</c:v>
                </c:pt>
                <c:pt idx="2">
                  <c:v>9</c:v>
                </c:pt>
                <c:pt idx="3">
                  <c:v>10</c:v>
                </c:pt>
                <c:pt idx="4">
                  <c:v>14</c:v>
                </c:pt>
                <c:pt idx="5">
                  <c:v>17</c:v>
                </c:pt>
                <c:pt idx="6">
                  <c:v>20</c:v>
                </c:pt>
                <c:pt idx="7">
                  <c:v>22</c:v>
                </c:pt>
                <c:pt idx="8">
                  <c:v>23</c:v>
                </c:pt>
                <c:pt idx="9">
                  <c:v>24</c:v>
                </c:pt>
                <c:pt idx="10">
                  <c:v>25</c:v>
                </c:pt>
                <c:pt idx="11">
                  <c:v>36</c:v>
                </c:pt>
                <c:pt idx="12">
                  <c:v>0</c:v>
                </c:pt>
                <c:pt idx="13">
                  <c:v>0</c:v>
                </c:pt>
                <c:pt idx="14">
                  <c:v>0</c:v>
                </c:pt>
                <c:pt idx="15">
                  <c:v>0</c:v>
                </c:pt>
              </c:numCache>
            </c:numRef>
          </c:val>
        </c:ser>
        <c:ser>
          <c:idx val="1"/>
          <c:order val="1"/>
          <c:tx>
            <c:strRef>
              <c:f>Sheet1!$C$1</c:f>
              <c:strCache>
                <c:ptCount val="1"/>
                <c:pt idx="0">
                  <c:v>Science media &amp; Education</c:v>
                </c:pt>
              </c:strCache>
            </c:strRef>
          </c:tx>
          <c:spPr>
            <a:solidFill>
              <a:schemeClr val="accent3"/>
            </a:solidFill>
          </c:spPr>
          <c:invertIfNegative val="0"/>
          <c:cat>
            <c:numRef>
              <c:f>Sheet1!$A$2:$A$17</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Sheet1!$C$2:$C$17</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21</c:v>
                </c:pt>
                <c:pt idx="12">
                  <c:v>0</c:v>
                </c:pt>
                <c:pt idx="13">
                  <c:v>0</c:v>
                </c:pt>
                <c:pt idx="14">
                  <c:v>0</c:v>
                </c:pt>
                <c:pt idx="15">
                  <c:v>0</c:v>
                </c:pt>
              </c:numCache>
            </c:numRef>
          </c:val>
        </c:ser>
        <c:dLbls>
          <c:showLegendKey val="0"/>
          <c:showVal val="0"/>
          <c:showCatName val="0"/>
          <c:showSerName val="0"/>
          <c:showPercent val="0"/>
          <c:showBubbleSize val="0"/>
        </c:dLbls>
        <c:gapWidth val="150"/>
        <c:overlap val="100"/>
        <c:axId val="178369144"/>
        <c:axId val="178369528"/>
      </c:barChart>
      <c:catAx>
        <c:axId val="178369144"/>
        <c:scaling>
          <c:orientation val="minMax"/>
        </c:scaling>
        <c:delete val="0"/>
        <c:axPos val="b"/>
        <c:numFmt formatCode="General" sourceLinked="1"/>
        <c:majorTickMark val="out"/>
        <c:minorTickMark val="none"/>
        <c:tickLblPos val="nextTo"/>
        <c:crossAx val="178369528"/>
        <c:crosses val="autoZero"/>
        <c:auto val="1"/>
        <c:lblAlgn val="ctr"/>
        <c:lblOffset val="100"/>
        <c:noMultiLvlLbl val="0"/>
      </c:catAx>
      <c:valAx>
        <c:axId val="178369528"/>
        <c:scaling>
          <c:orientation val="minMax"/>
          <c:max val="160"/>
        </c:scaling>
        <c:delete val="0"/>
        <c:axPos val="l"/>
        <c:majorGridlines/>
        <c:numFmt formatCode="General" sourceLinked="1"/>
        <c:majorTickMark val="out"/>
        <c:minorTickMark val="none"/>
        <c:tickLblPos val="nextTo"/>
        <c:crossAx val="17836914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eLearning</c:v>
                </c:pt>
              </c:strCache>
            </c:strRef>
          </c:tx>
          <c:invertIfNegative val="0"/>
          <c:cat>
            <c:numRef>
              <c:f>Sheet1!$A$2:$A$17</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Sheet1!$B$2:$B$17</c:f>
              <c:numCache>
                <c:formatCode>General</c:formatCode>
                <c:ptCount val="16"/>
                <c:pt idx="0">
                  <c:v>7</c:v>
                </c:pt>
                <c:pt idx="1">
                  <c:v>8</c:v>
                </c:pt>
                <c:pt idx="2">
                  <c:v>9</c:v>
                </c:pt>
                <c:pt idx="3">
                  <c:v>10</c:v>
                </c:pt>
                <c:pt idx="4">
                  <c:v>14</c:v>
                </c:pt>
                <c:pt idx="5">
                  <c:v>17</c:v>
                </c:pt>
                <c:pt idx="6">
                  <c:v>20</c:v>
                </c:pt>
                <c:pt idx="7">
                  <c:v>22</c:v>
                </c:pt>
                <c:pt idx="8">
                  <c:v>23</c:v>
                </c:pt>
                <c:pt idx="9">
                  <c:v>24</c:v>
                </c:pt>
                <c:pt idx="10">
                  <c:v>25</c:v>
                </c:pt>
                <c:pt idx="11">
                  <c:v>36</c:v>
                </c:pt>
                <c:pt idx="12">
                  <c:v>0</c:v>
                </c:pt>
                <c:pt idx="13">
                  <c:v>0</c:v>
                </c:pt>
                <c:pt idx="14">
                  <c:v>0</c:v>
                </c:pt>
                <c:pt idx="15">
                  <c:v>0</c:v>
                </c:pt>
              </c:numCache>
            </c:numRef>
          </c:val>
        </c:ser>
        <c:ser>
          <c:idx val="1"/>
          <c:order val="1"/>
          <c:tx>
            <c:strRef>
              <c:f>Sheet1!$C$1</c:f>
              <c:strCache>
                <c:ptCount val="1"/>
                <c:pt idx="0">
                  <c:v>Science media &amp; Education</c:v>
                </c:pt>
              </c:strCache>
            </c:strRef>
          </c:tx>
          <c:spPr>
            <a:solidFill>
              <a:schemeClr val="accent3"/>
            </a:solidFill>
          </c:spPr>
          <c:invertIfNegative val="0"/>
          <c:cat>
            <c:numRef>
              <c:f>Sheet1!$A$2:$A$17</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Sheet1!$C$2:$C$17</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ser>
        <c:dLbls>
          <c:showLegendKey val="0"/>
          <c:showVal val="0"/>
          <c:showCatName val="0"/>
          <c:showSerName val="0"/>
          <c:showPercent val="0"/>
          <c:showBubbleSize val="0"/>
        </c:dLbls>
        <c:gapWidth val="150"/>
        <c:overlap val="100"/>
        <c:axId val="176375608"/>
        <c:axId val="178407784"/>
      </c:barChart>
      <c:catAx>
        <c:axId val="176375608"/>
        <c:scaling>
          <c:orientation val="minMax"/>
        </c:scaling>
        <c:delete val="0"/>
        <c:axPos val="b"/>
        <c:numFmt formatCode="General" sourceLinked="1"/>
        <c:majorTickMark val="out"/>
        <c:minorTickMark val="none"/>
        <c:tickLblPos val="nextTo"/>
        <c:crossAx val="178407784"/>
        <c:crosses val="autoZero"/>
        <c:auto val="1"/>
        <c:lblAlgn val="ctr"/>
        <c:lblOffset val="100"/>
        <c:noMultiLvlLbl val="0"/>
      </c:catAx>
      <c:valAx>
        <c:axId val="178407784"/>
        <c:scaling>
          <c:orientation val="minMax"/>
          <c:max val="160"/>
        </c:scaling>
        <c:delete val="0"/>
        <c:axPos val="l"/>
        <c:majorGridlines/>
        <c:numFmt formatCode="General" sourceLinked="1"/>
        <c:majorTickMark val="out"/>
        <c:minorTickMark val="none"/>
        <c:tickLblPos val="nextTo"/>
        <c:crossAx val="1763756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eLearning</c:v>
                </c:pt>
              </c:strCache>
            </c:strRef>
          </c:tx>
          <c:invertIfNegative val="0"/>
          <c:cat>
            <c:numRef>
              <c:f>Sheet1!$A$2:$A$17</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Sheet1!$B$2:$B$17</c:f>
              <c:numCache>
                <c:formatCode>General</c:formatCode>
                <c:ptCount val="16"/>
                <c:pt idx="0">
                  <c:v>7</c:v>
                </c:pt>
                <c:pt idx="1">
                  <c:v>8</c:v>
                </c:pt>
                <c:pt idx="2">
                  <c:v>9</c:v>
                </c:pt>
                <c:pt idx="3">
                  <c:v>10</c:v>
                </c:pt>
                <c:pt idx="4">
                  <c:v>14</c:v>
                </c:pt>
                <c:pt idx="5">
                  <c:v>17</c:v>
                </c:pt>
                <c:pt idx="6">
                  <c:v>20</c:v>
                </c:pt>
                <c:pt idx="7">
                  <c:v>22</c:v>
                </c:pt>
                <c:pt idx="8">
                  <c:v>23</c:v>
                </c:pt>
                <c:pt idx="9">
                  <c:v>24</c:v>
                </c:pt>
                <c:pt idx="10">
                  <c:v>25</c:v>
                </c:pt>
                <c:pt idx="11">
                  <c:v>0</c:v>
                </c:pt>
                <c:pt idx="12">
                  <c:v>0</c:v>
                </c:pt>
                <c:pt idx="13">
                  <c:v>0</c:v>
                </c:pt>
                <c:pt idx="14">
                  <c:v>0</c:v>
                </c:pt>
                <c:pt idx="15">
                  <c:v>0</c:v>
                </c:pt>
              </c:numCache>
            </c:numRef>
          </c:val>
        </c:ser>
        <c:ser>
          <c:idx val="1"/>
          <c:order val="1"/>
          <c:tx>
            <c:strRef>
              <c:f>Sheet1!$C$1</c:f>
              <c:strCache>
                <c:ptCount val="1"/>
                <c:pt idx="0">
                  <c:v>Science media &amp; Education</c:v>
                </c:pt>
              </c:strCache>
            </c:strRef>
          </c:tx>
          <c:spPr>
            <a:solidFill>
              <a:schemeClr val="accent3"/>
            </a:solidFill>
          </c:spPr>
          <c:invertIfNegative val="0"/>
          <c:cat>
            <c:numRef>
              <c:f>Sheet1!$A$2:$A$17</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Sheet1!$C$2:$C$17</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ser>
        <c:dLbls>
          <c:showLegendKey val="0"/>
          <c:showVal val="0"/>
          <c:showCatName val="0"/>
          <c:showSerName val="0"/>
          <c:showPercent val="0"/>
          <c:showBubbleSize val="0"/>
        </c:dLbls>
        <c:gapWidth val="150"/>
        <c:overlap val="100"/>
        <c:axId val="139150512"/>
        <c:axId val="139150904"/>
      </c:barChart>
      <c:catAx>
        <c:axId val="139150512"/>
        <c:scaling>
          <c:orientation val="minMax"/>
        </c:scaling>
        <c:delete val="0"/>
        <c:axPos val="b"/>
        <c:numFmt formatCode="General" sourceLinked="1"/>
        <c:majorTickMark val="out"/>
        <c:minorTickMark val="none"/>
        <c:tickLblPos val="nextTo"/>
        <c:crossAx val="139150904"/>
        <c:crosses val="autoZero"/>
        <c:auto val="1"/>
        <c:lblAlgn val="ctr"/>
        <c:lblOffset val="100"/>
        <c:noMultiLvlLbl val="0"/>
      </c:catAx>
      <c:valAx>
        <c:axId val="139150904"/>
        <c:scaling>
          <c:orientation val="minMax"/>
          <c:max val="160"/>
        </c:scaling>
        <c:delete val="0"/>
        <c:axPos val="l"/>
        <c:majorGridlines/>
        <c:numFmt formatCode="General" sourceLinked="1"/>
        <c:majorTickMark val="out"/>
        <c:minorTickMark val="none"/>
        <c:tickLblPos val="nextTo"/>
        <c:crossAx val="1391505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eLearning</c:v>
                </c:pt>
              </c:strCache>
            </c:strRef>
          </c:tx>
          <c:invertIfNegative val="0"/>
          <c:cat>
            <c:numRef>
              <c:f>Sheet1!$A$2:$A$17</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Sheet1!$B$2:$B$17</c:f>
              <c:numCache>
                <c:formatCode>General</c:formatCode>
                <c:ptCount val="16"/>
                <c:pt idx="0">
                  <c:v>7</c:v>
                </c:pt>
                <c:pt idx="1">
                  <c:v>8</c:v>
                </c:pt>
                <c:pt idx="2">
                  <c:v>9</c:v>
                </c:pt>
                <c:pt idx="3">
                  <c:v>10</c:v>
                </c:pt>
                <c:pt idx="4">
                  <c:v>14</c:v>
                </c:pt>
                <c:pt idx="5">
                  <c:v>17</c:v>
                </c:pt>
                <c:pt idx="6">
                  <c:v>20</c:v>
                </c:pt>
                <c:pt idx="7">
                  <c:v>0</c:v>
                </c:pt>
                <c:pt idx="8">
                  <c:v>0</c:v>
                </c:pt>
                <c:pt idx="9">
                  <c:v>0</c:v>
                </c:pt>
                <c:pt idx="10">
                  <c:v>0</c:v>
                </c:pt>
                <c:pt idx="11">
                  <c:v>0</c:v>
                </c:pt>
                <c:pt idx="12">
                  <c:v>0</c:v>
                </c:pt>
                <c:pt idx="13">
                  <c:v>0</c:v>
                </c:pt>
                <c:pt idx="14">
                  <c:v>0</c:v>
                </c:pt>
                <c:pt idx="15">
                  <c:v>0</c:v>
                </c:pt>
              </c:numCache>
            </c:numRef>
          </c:val>
        </c:ser>
        <c:ser>
          <c:idx val="1"/>
          <c:order val="1"/>
          <c:tx>
            <c:strRef>
              <c:f>Sheet1!$C$1</c:f>
              <c:strCache>
                <c:ptCount val="1"/>
                <c:pt idx="0">
                  <c:v>Science media &amp; Education</c:v>
                </c:pt>
              </c:strCache>
            </c:strRef>
          </c:tx>
          <c:spPr>
            <a:solidFill>
              <a:schemeClr val="accent3"/>
            </a:solidFill>
          </c:spPr>
          <c:invertIfNegative val="0"/>
          <c:cat>
            <c:numRef>
              <c:f>Sheet1!$A$2:$A$17</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Sheet1!$C$2:$C$17</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ser>
        <c:dLbls>
          <c:showLegendKey val="0"/>
          <c:showVal val="0"/>
          <c:showCatName val="0"/>
          <c:showSerName val="0"/>
          <c:showPercent val="0"/>
          <c:showBubbleSize val="0"/>
        </c:dLbls>
        <c:gapWidth val="150"/>
        <c:overlap val="100"/>
        <c:axId val="139151688"/>
        <c:axId val="139152080"/>
      </c:barChart>
      <c:catAx>
        <c:axId val="139151688"/>
        <c:scaling>
          <c:orientation val="minMax"/>
        </c:scaling>
        <c:delete val="0"/>
        <c:axPos val="b"/>
        <c:numFmt formatCode="General" sourceLinked="1"/>
        <c:majorTickMark val="out"/>
        <c:minorTickMark val="none"/>
        <c:tickLblPos val="nextTo"/>
        <c:crossAx val="139152080"/>
        <c:crosses val="autoZero"/>
        <c:auto val="1"/>
        <c:lblAlgn val="ctr"/>
        <c:lblOffset val="100"/>
        <c:noMultiLvlLbl val="0"/>
      </c:catAx>
      <c:valAx>
        <c:axId val="139152080"/>
        <c:scaling>
          <c:orientation val="minMax"/>
          <c:max val="160"/>
        </c:scaling>
        <c:delete val="0"/>
        <c:axPos val="l"/>
        <c:majorGridlines/>
        <c:numFmt formatCode="General" sourceLinked="1"/>
        <c:majorTickMark val="out"/>
        <c:minorTickMark val="none"/>
        <c:tickLblPos val="nextTo"/>
        <c:crossAx val="13915168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eLearning</c:v>
                </c:pt>
              </c:strCache>
            </c:strRef>
          </c:tx>
          <c:invertIfNegative val="0"/>
          <c:cat>
            <c:numRef>
              <c:f>Sheet1!$A$2:$A$17</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Sheet1!$B$2:$B$17</c:f>
              <c:numCache>
                <c:formatCode>General</c:formatCode>
                <c:ptCount val="16"/>
                <c:pt idx="0">
                  <c:v>7</c:v>
                </c:pt>
                <c:pt idx="6">
                  <c:v>0</c:v>
                </c:pt>
                <c:pt idx="11">
                  <c:v>0</c:v>
                </c:pt>
                <c:pt idx="12">
                  <c:v>0</c:v>
                </c:pt>
                <c:pt idx="13">
                  <c:v>0</c:v>
                </c:pt>
                <c:pt idx="14">
                  <c:v>0</c:v>
                </c:pt>
                <c:pt idx="15">
                  <c:v>0</c:v>
                </c:pt>
              </c:numCache>
            </c:numRef>
          </c:val>
        </c:ser>
        <c:ser>
          <c:idx val="1"/>
          <c:order val="1"/>
          <c:tx>
            <c:strRef>
              <c:f>Sheet1!$C$1</c:f>
              <c:strCache>
                <c:ptCount val="1"/>
                <c:pt idx="0">
                  <c:v>Science media &amp; Education</c:v>
                </c:pt>
              </c:strCache>
            </c:strRef>
          </c:tx>
          <c:spPr>
            <a:solidFill>
              <a:schemeClr val="accent3"/>
            </a:solidFill>
          </c:spPr>
          <c:invertIfNegative val="0"/>
          <c:cat>
            <c:numRef>
              <c:f>Sheet1!$A$2:$A$17</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Sheet1!$C$2:$C$17</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ser>
        <c:dLbls>
          <c:showLegendKey val="0"/>
          <c:showVal val="0"/>
          <c:showCatName val="0"/>
          <c:showSerName val="0"/>
          <c:showPercent val="0"/>
          <c:showBubbleSize val="0"/>
        </c:dLbls>
        <c:gapWidth val="150"/>
        <c:overlap val="100"/>
        <c:axId val="139152864"/>
        <c:axId val="139153256"/>
      </c:barChart>
      <c:catAx>
        <c:axId val="139152864"/>
        <c:scaling>
          <c:orientation val="minMax"/>
        </c:scaling>
        <c:delete val="0"/>
        <c:axPos val="b"/>
        <c:numFmt formatCode="General" sourceLinked="1"/>
        <c:majorTickMark val="out"/>
        <c:minorTickMark val="none"/>
        <c:tickLblPos val="nextTo"/>
        <c:crossAx val="139153256"/>
        <c:crosses val="autoZero"/>
        <c:auto val="1"/>
        <c:lblAlgn val="ctr"/>
        <c:lblOffset val="100"/>
        <c:noMultiLvlLbl val="0"/>
      </c:catAx>
      <c:valAx>
        <c:axId val="139153256"/>
        <c:scaling>
          <c:orientation val="minMax"/>
          <c:max val="160"/>
        </c:scaling>
        <c:delete val="0"/>
        <c:axPos val="l"/>
        <c:majorGridlines/>
        <c:numFmt formatCode="General" sourceLinked="1"/>
        <c:majorTickMark val="out"/>
        <c:minorTickMark val="none"/>
        <c:tickLblPos val="nextTo"/>
        <c:crossAx val="13915286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eLearning</c:v>
                </c:pt>
              </c:strCache>
            </c:strRef>
          </c:tx>
          <c:invertIfNegative val="0"/>
          <c:cat>
            <c:numRef>
              <c:f>Sheet1!$A$2:$A$17</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Sheet1!$B$2:$B$17</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ser>
        <c:ser>
          <c:idx val="1"/>
          <c:order val="1"/>
          <c:tx>
            <c:strRef>
              <c:f>Sheet1!$C$1</c:f>
              <c:strCache>
                <c:ptCount val="1"/>
                <c:pt idx="0">
                  <c:v>Science media &amp; Education</c:v>
                </c:pt>
              </c:strCache>
            </c:strRef>
          </c:tx>
          <c:spPr>
            <a:solidFill>
              <a:schemeClr val="accent3"/>
            </a:solidFill>
          </c:spPr>
          <c:invertIfNegative val="0"/>
          <c:cat>
            <c:numRef>
              <c:f>Sheet1!$A$2:$A$17</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Sheet1!$C$2:$C$17</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ser>
        <c:dLbls>
          <c:showLegendKey val="0"/>
          <c:showVal val="0"/>
          <c:showCatName val="0"/>
          <c:showSerName val="0"/>
          <c:showPercent val="0"/>
          <c:showBubbleSize val="0"/>
        </c:dLbls>
        <c:gapWidth val="150"/>
        <c:overlap val="100"/>
        <c:axId val="178679912"/>
        <c:axId val="178680304"/>
      </c:barChart>
      <c:catAx>
        <c:axId val="178679912"/>
        <c:scaling>
          <c:orientation val="minMax"/>
        </c:scaling>
        <c:delete val="0"/>
        <c:axPos val="b"/>
        <c:numFmt formatCode="General" sourceLinked="1"/>
        <c:majorTickMark val="out"/>
        <c:minorTickMark val="none"/>
        <c:tickLblPos val="nextTo"/>
        <c:crossAx val="178680304"/>
        <c:crosses val="autoZero"/>
        <c:auto val="1"/>
        <c:lblAlgn val="ctr"/>
        <c:lblOffset val="100"/>
        <c:noMultiLvlLbl val="0"/>
      </c:catAx>
      <c:valAx>
        <c:axId val="178680304"/>
        <c:scaling>
          <c:orientation val="minMax"/>
          <c:max val="160"/>
        </c:scaling>
        <c:delete val="0"/>
        <c:axPos val="l"/>
        <c:majorGridlines/>
        <c:numFmt formatCode="General" sourceLinked="1"/>
        <c:majorTickMark val="out"/>
        <c:minorTickMark val="none"/>
        <c:tickLblPos val="nextTo"/>
        <c:crossAx val="1786799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2EE041-9AAC-6943-89EC-1A37E08F3784}" type="datetimeFigureOut">
              <a:rPr lang="en-US" smtClean="0"/>
              <a:t>6/20/2014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20A3F5-C024-EC4A-AA11-B709746D6B6D}" type="slidenum">
              <a:rPr lang="en-US" smtClean="0"/>
              <a:t>‹#›</a:t>
            </a:fld>
            <a:endParaRPr lang="en-US"/>
          </a:p>
        </p:txBody>
      </p:sp>
    </p:spTree>
    <p:extLst>
      <p:ext uri="{BB962C8B-B14F-4D97-AF65-F5344CB8AC3E}">
        <p14:creationId xmlns:p14="http://schemas.microsoft.com/office/powerpoint/2010/main" val="15108707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FLS traditionally students have done lab</a:t>
            </a:r>
            <a:r>
              <a:rPr lang="en-US" baseline="0" dirty="0" smtClean="0"/>
              <a:t> based projects for their final year </a:t>
            </a:r>
            <a:r>
              <a:rPr lang="en-US" baseline="0" dirty="0" err="1" smtClean="0"/>
              <a:t>honours</a:t>
            </a:r>
            <a:r>
              <a:rPr lang="en-US" baseline="0" dirty="0" smtClean="0"/>
              <a:t> projects, however around 18 </a:t>
            </a:r>
            <a:r>
              <a:rPr lang="en-US" baseline="0" dirty="0" smtClean="0"/>
              <a:t>years ago </a:t>
            </a:r>
            <a:r>
              <a:rPr lang="en-US" baseline="0" dirty="0" smtClean="0"/>
              <a:t>the idea to have a non-lab based project was investigated to provide variation for the students and to bring technology into teaching and learning.</a:t>
            </a:r>
            <a:endParaRPr lang="en-US" dirty="0"/>
          </a:p>
        </p:txBody>
      </p:sp>
      <p:sp>
        <p:nvSpPr>
          <p:cNvPr id="4" name="Slide Number Placeholder 3"/>
          <p:cNvSpPr>
            <a:spLocks noGrp="1"/>
          </p:cNvSpPr>
          <p:nvPr>
            <p:ph type="sldNum" sz="quarter" idx="10"/>
          </p:nvPr>
        </p:nvSpPr>
        <p:spPr/>
        <p:txBody>
          <a:bodyPr/>
          <a:lstStyle/>
          <a:p>
            <a:fld id="{3D20A3F5-C024-EC4A-AA11-B709746D6B6D}" type="slidenum">
              <a:rPr lang="en-US" smtClean="0"/>
              <a:t>1</a:t>
            </a:fld>
            <a:endParaRPr lang="en-US"/>
          </a:p>
        </p:txBody>
      </p:sp>
    </p:spTree>
    <p:extLst>
      <p:ext uri="{BB962C8B-B14F-4D97-AF65-F5344CB8AC3E}">
        <p14:creationId xmlns:p14="http://schemas.microsoft.com/office/powerpoint/2010/main" val="4023418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 </a:t>
            </a:r>
            <a:r>
              <a:rPr lang="en-US" dirty="0" smtClean="0"/>
              <a:t>years ago FLS</a:t>
            </a:r>
            <a:r>
              <a:rPr lang="en-US" baseline="0" dirty="0" smtClean="0"/>
              <a:t> introduced eLearning as a final year project choice with 6-8 students taking this opportunity and there was 1 member of eLearning staff supporting them. </a:t>
            </a:r>
          </a:p>
          <a:p>
            <a:endParaRPr lang="en-US" baseline="0" dirty="0" smtClean="0"/>
          </a:p>
          <a:p>
            <a:r>
              <a:rPr lang="en-US" baseline="0" dirty="0" smtClean="0"/>
              <a:t>The next few years are approximate because I could not get the exact numbers.</a:t>
            </a:r>
          </a:p>
          <a:p>
            <a:endParaRPr lang="en-US" baseline="0" dirty="0" smtClean="0"/>
          </a:p>
          <a:p>
            <a:r>
              <a:rPr lang="en-US" baseline="0" dirty="0" smtClean="0"/>
              <a:t>By 2004 this number had increased to around 20 students, of which I was one. </a:t>
            </a:r>
          </a:p>
          <a:p>
            <a:endParaRPr lang="en-US" baseline="0" dirty="0" smtClean="0"/>
          </a:p>
          <a:p>
            <a:r>
              <a:rPr lang="en-US" baseline="0" dirty="0" smtClean="0"/>
              <a:t>And then plateaued around 20-25 students for a </a:t>
            </a:r>
            <a:r>
              <a:rPr lang="en-US" baseline="0" dirty="0" smtClean="0"/>
              <a:t>while due to capacity issues. </a:t>
            </a:r>
            <a:endParaRPr lang="en-US" baseline="0" dirty="0" smtClean="0"/>
          </a:p>
          <a:p>
            <a:endParaRPr lang="en-US" baseline="0" dirty="0" smtClean="0"/>
          </a:p>
          <a:p>
            <a:r>
              <a:rPr lang="en-US" baseline="0" dirty="0" smtClean="0"/>
              <a:t>In 2009 the numbers had increased to around 38 eLearning students, and a new type of project: Education projects were also introduced along with a second member of supporting eLearning staff. The following couple of years saw an increase in eLearning, and Education projects, as well as the introduction of a third project type called Science media. Both Education and Science Media projects can incorporate elements of eLearning and therefore the support requirements of the eLearning team have dramatically increased. </a:t>
            </a:r>
          </a:p>
          <a:p>
            <a:endParaRPr lang="en-US" baseline="0" dirty="0" smtClean="0"/>
          </a:p>
          <a:p>
            <a:r>
              <a:rPr lang="en-US" baseline="0" dirty="0" smtClean="0"/>
              <a:t>Over the last couple of years there has been a strategic increase to combat the issue of insufficient lab places and therefore we have had up to 140 students to support, this has meant that 5 members of the eLearning team are now required to support the </a:t>
            </a:r>
            <a:r>
              <a:rPr lang="en-US" baseline="0" dirty="0" smtClean="0"/>
              <a:t>projects. </a:t>
            </a:r>
            <a:endParaRPr lang="en-US" baseline="0" dirty="0" smtClean="0"/>
          </a:p>
        </p:txBody>
      </p:sp>
      <p:sp>
        <p:nvSpPr>
          <p:cNvPr id="4" name="Slide Number Placeholder 3"/>
          <p:cNvSpPr>
            <a:spLocks noGrp="1"/>
          </p:cNvSpPr>
          <p:nvPr>
            <p:ph type="sldNum" sz="quarter" idx="10"/>
          </p:nvPr>
        </p:nvSpPr>
        <p:spPr/>
        <p:txBody>
          <a:bodyPr/>
          <a:lstStyle/>
          <a:p>
            <a:fld id="{3D20A3F5-C024-EC4A-AA11-B709746D6B6D}" type="slidenum">
              <a:rPr lang="en-US" smtClean="0"/>
              <a:t>2</a:t>
            </a:fld>
            <a:endParaRPr lang="en-US"/>
          </a:p>
        </p:txBody>
      </p:sp>
    </p:spTree>
    <p:extLst>
      <p:ext uri="{BB962C8B-B14F-4D97-AF65-F5344CB8AC3E}">
        <p14:creationId xmlns:p14="http://schemas.microsoft.com/office/powerpoint/2010/main" val="386768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benefits to students?</a:t>
            </a:r>
          </a:p>
          <a:p>
            <a:endParaRPr lang="en-US" dirty="0" smtClean="0"/>
          </a:p>
          <a:p>
            <a:r>
              <a:rPr lang="en-US" dirty="0" smtClean="0"/>
              <a:t>They</a:t>
            </a:r>
            <a:r>
              <a:rPr lang="en-US" baseline="0" dirty="0" smtClean="0"/>
              <a:t> can pick a project that allows them to work outside a lab.</a:t>
            </a:r>
          </a:p>
          <a:p>
            <a:endParaRPr lang="en-US" baseline="0" dirty="0" smtClean="0"/>
          </a:p>
          <a:p>
            <a:r>
              <a:rPr lang="en-US" baseline="0" dirty="0" smtClean="0"/>
              <a:t>They can create a project that may be used in teaching in future years</a:t>
            </a:r>
          </a:p>
          <a:p>
            <a:endParaRPr lang="en-US" baseline="0" dirty="0" smtClean="0"/>
          </a:p>
          <a:p>
            <a:r>
              <a:rPr lang="en-US" baseline="0" dirty="0" smtClean="0"/>
              <a:t>They have to research a subject and find a way to present it in a way that would appeal to their target audience. </a:t>
            </a:r>
          </a:p>
          <a:p>
            <a:r>
              <a:rPr lang="en-US" baseline="0" dirty="0" smtClean="0"/>
              <a:t>This process of consolidating their </a:t>
            </a:r>
            <a:r>
              <a:rPr lang="en-US" baseline="0" dirty="0" smtClean="0"/>
              <a:t>own knowledge and </a:t>
            </a:r>
            <a:r>
              <a:rPr lang="en-US" baseline="0" dirty="0" err="1" smtClean="0"/>
              <a:t>analysing</a:t>
            </a:r>
            <a:r>
              <a:rPr lang="en-US" baseline="0" dirty="0" smtClean="0"/>
              <a:t> the information </a:t>
            </a:r>
            <a:r>
              <a:rPr lang="en-US" baseline="0" dirty="0" smtClean="0"/>
              <a:t>moves </a:t>
            </a:r>
            <a:r>
              <a:rPr lang="en-US" baseline="0" dirty="0" smtClean="0"/>
              <a:t>users into the higher level learning sections of Blooms taxonomy.</a:t>
            </a:r>
          </a:p>
          <a:p>
            <a:endParaRPr lang="en-US" baseline="0" dirty="0" smtClean="0"/>
          </a:p>
          <a:p>
            <a:r>
              <a:rPr lang="en-US" baseline="0" dirty="0" smtClean="0"/>
              <a:t>As part of their project they have to be able to critically </a:t>
            </a:r>
            <a:r>
              <a:rPr lang="en-US" baseline="0" dirty="0" err="1" smtClean="0"/>
              <a:t>analyse</a:t>
            </a:r>
            <a:r>
              <a:rPr lang="en-US" baseline="0" dirty="0" smtClean="0"/>
              <a:t> their own work to make improvements.</a:t>
            </a:r>
          </a:p>
          <a:p>
            <a:r>
              <a:rPr lang="en-US" baseline="0" dirty="0" smtClean="0"/>
              <a:t>They learn a host of transferable skills such as researching and using multiple sources, communication, critical thinking, analysis, as well as learning about copyright and Intellectual property</a:t>
            </a:r>
            <a:endParaRPr lang="en-US" dirty="0"/>
          </a:p>
        </p:txBody>
      </p:sp>
      <p:sp>
        <p:nvSpPr>
          <p:cNvPr id="4" name="Slide Number Placeholder 3"/>
          <p:cNvSpPr>
            <a:spLocks noGrp="1"/>
          </p:cNvSpPr>
          <p:nvPr>
            <p:ph type="sldNum" sz="quarter" idx="10"/>
          </p:nvPr>
        </p:nvSpPr>
        <p:spPr/>
        <p:txBody>
          <a:bodyPr/>
          <a:lstStyle/>
          <a:p>
            <a:fld id="{3D20A3F5-C024-EC4A-AA11-B709746D6B6D}" type="slidenum">
              <a:rPr lang="en-US" smtClean="0"/>
              <a:t>3</a:t>
            </a:fld>
            <a:endParaRPr lang="en-US"/>
          </a:p>
        </p:txBody>
      </p:sp>
    </p:spTree>
    <p:extLst>
      <p:ext uri="{BB962C8B-B14F-4D97-AF65-F5344CB8AC3E}">
        <p14:creationId xmlns:p14="http://schemas.microsoft.com/office/powerpoint/2010/main" val="140453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in it for the staff?</a:t>
            </a:r>
          </a:p>
          <a:p>
            <a:endParaRPr lang="en-US" dirty="0" smtClean="0"/>
          </a:p>
          <a:p>
            <a:r>
              <a:rPr lang="en-US" dirty="0" smtClean="0"/>
              <a:t>Academics have online resources created for them </a:t>
            </a:r>
            <a:endParaRPr lang="en-US" dirty="0" smtClean="0"/>
          </a:p>
          <a:p>
            <a:endParaRPr lang="en-US" dirty="0" smtClean="0"/>
          </a:p>
          <a:p>
            <a:r>
              <a:rPr lang="en-US" dirty="0" smtClean="0"/>
              <a:t>and </a:t>
            </a:r>
            <a:r>
              <a:rPr lang="en-US" dirty="0" smtClean="0"/>
              <a:t>these resources </a:t>
            </a:r>
            <a:r>
              <a:rPr lang="en-US" dirty="0" smtClean="0"/>
              <a:t>include up </a:t>
            </a:r>
            <a:r>
              <a:rPr lang="en-US" dirty="0" smtClean="0"/>
              <a:t>to date ideas </a:t>
            </a:r>
            <a:endParaRPr lang="en-US" dirty="0" smtClean="0"/>
          </a:p>
          <a:p>
            <a:endParaRPr lang="en-US" dirty="0" smtClean="0"/>
          </a:p>
          <a:p>
            <a:r>
              <a:rPr lang="en-US" dirty="0" smtClean="0"/>
              <a:t>hence </a:t>
            </a:r>
            <a:r>
              <a:rPr lang="en-US" dirty="0" smtClean="0"/>
              <a:t>the tag line from the beginning of this presentation “</a:t>
            </a:r>
            <a:r>
              <a:rPr lang="en-US" sz="1200" dirty="0" smtClean="0">
                <a:solidFill>
                  <a:srgbClr val="000000"/>
                </a:solidFill>
                <a:latin typeface="Arial"/>
                <a:ea typeface="Arial"/>
                <a:cs typeface="Arial"/>
                <a:sym typeface="Arial"/>
              </a:rPr>
              <a:t>Fresh minds creating innovation in eLearning”.</a:t>
            </a:r>
          </a:p>
          <a:p>
            <a:endParaRPr lang="en-US" sz="1200" dirty="0" smtClean="0">
              <a:solidFill>
                <a:srgbClr val="000000"/>
              </a:solidFill>
              <a:latin typeface="Arial"/>
              <a:ea typeface="Arial"/>
              <a:cs typeface="Arial"/>
              <a:sym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Arial"/>
                <a:ea typeface="Arial"/>
                <a:cs typeface="Arial"/>
                <a:sym typeface="Arial"/>
              </a:rPr>
              <a:t>Students</a:t>
            </a:r>
            <a:r>
              <a:rPr lang="en-US" sz="1200" baseline="0" dirty="0" smtClean="0">
                <a:solidFill>
                  <a:srgbClr val="000000"/>
                </a:solidFill>
                <a:latin typeface="Arial"/>
                <a:ea typeface="Arial"/>
                <a:cs typeface="Arial"/>
                <a:sym typeface="Arial"/>
              </a:rPr>
              <a:t> understand </a:t>
            </a:r>
            <a:r>
              <a:rPr lang="en-US" sz="1200" baseline="0" dirty="0" smtClean="0">
                <a:solidFill>
                  <a:srgbClr val="000000"/>
                </a:solidFill>
                <a:latin typeface="Arial"/>
                <a:ea typeface="Arial"/>
                <a:cs typeface="Arial"/>
                <a:sym typeface="Arial"/>
              </a:rPr>
              <a:t>how other </a:t>
            </a:r>
            <a:r>
              <a:rPr lang="en-US" sz="1200" baseline="0" dirty="0" smtClean="0">
                <a:solidFill>
                  <a:srgbClr val="000000"/>
                </a:solidFill>
                <a:latin typeface="Arial"/>
                <a:ea typeface="Arial"/>
                <a:cs typeface="Arial"/>
                <a:sym typeface="Arial"/>
              </a:rPr>
              <a:t>students learn, and in the fast moving world we live in, it’s important that learning materials match the learning style of our students and the technologies they </a:t>
            </a:r>
            <a:r>
              <a:rPr lang="en-US" sz="1200" baseline="0" dirty="0" smtClean="0">
                <a:solidFill>
                  <a:srgbClr val="000000"/>
                </a:solidFill>
                <a:latin typeface="Arial"/>
                <a:ea typeface="Arial"/>
                <a:cs typeface="Arial"/>
                <a:sym typeface="Arial"/>
              </a:rPr>
              <a:t>like to use. Due to the variety of software we can’t know everything, so sometimes we are also learning from the students, or from investigating solutions to problems students present to us that we would never have considered otherwise.</a:t>
            </a:r>
          </a:p>
          <a:p>
            <a:endParaRPr lang="en-US" sz="1200" baseline="0" dirty="0" smtClean="0">
              <a:solidFill>
                <a:srgbClr val="000000"/>
              </a:solidFill>
              <a:latin typeface="Arial"/>
              <a:ea typeface="Arial"/>
              <a:cs typeface="Arial"/>
              <a:sym typeface="Arial"/>
            </a:endParaRPr>
          </a:p>
          <a:p>
            <a:endParaRPr lang="en-US" sz="1200" baseline="0" dirty="0" smtClean="0">
              <a:solidFill>
                <a:srgbClr val="000000"/>
              </a:solidFill>
              <a:latin typeface="Arial"/>
              <a:ea typeface="Arial"/>
              <a:cs typeface="Arial"/>
              <a:sym typeface="Arial"/>
            </a:endParaRPr>
          </a:p>
          <a:p>
            <a:r>
              <a:rPr lang="en-US" sz="1200" baseline="0" dirty="0" smtClean="0">
                <a:solidFill>
                  <a:srgbClr val="000000"/>
                </a:solidFill>
                <a:latin typeface="Arial"/>
                <a:ea typeface="Arial"/>
                <a:cs typeface="Arial"/>
                <a:sym typeface="Arial"/>
              </a:rPr>
              <a:t>What are the cons?</a:t>
            </a:r>
            <a:endParaRPr lang="en-US" sz="1200" baseline="0" dirty="0" smtClean="0">
              <a:solidFill>
                <a:srgbClr val="000000"/>
              </a:solidFill>
              <a:latin typeface="Arial"/>
              <a:ea typeface="Arial"/>
              <a:cs typeface="Arial"/>
              <a:sym typeface="Arial"/>
            </a:endParaRPr>
          </a:p>
          <a:p>
            <a:endParaRPr lang="en-US" sz="1200" baseline="0" dirty="0" smtClean="0">
              <a:solidFill>
                <a:srgbClr val="000000"/>
              </a:solidFill>
              <a:latin typeface="Arial"/>
              <a:ea typeface="Arial"/>
              <a:cs typeface="Arial"/>
              <a:sym typeface="Arial"/>
            </a:endParaRPr>
          </a:p>
          <a:p>
            <a:r>
              <a:rPr lang="en-US" sz="1200" baseline="0" dirty="0" smtClean="0">
                <a:solidFill>
                  <a:srgbClr val="000000"/>
                </a:solidFill>
                <a:latin typeface="Arial"/>
                <a:ea typeface="Arial"/>
                <a:cs typeface="Arial"/>
                <a:sym typeface="Arial"/>
              </a:rPr>
              <a:t>The other side of the coin is that there is a significant requirement on eLearning time. Academics </a:t>
            </a:r>
            <a:r>
              <a:rPr lang="en-US" sz="1200" baseline="0" dirty="0" smtClean="0">
                <a:solidFill>
                  <a:srgbClr val="000000"/>
                </a:solidFill>
                <a:latin typeface="Arial"/>
                <a:ea typeface="Arial"/>
                <a:cs typeface="Arial"/>
                <a:sym typeface="Arial"/>
              </a:rPr>
              <a:t>are not required to </a:t>
            </a:r>
            <a:r>
              <a:rPr lang="en-US" sz="1200" baseline="0" dirty="0" smtClean="0">
                <a:solidFill>
                  <a:srgbClr val="000000"/>
                </a:solidFill>
                <a:latin typeface="Arial"/>
                <a:ea typeface="Arial"/>
                <a:cs typeface="Arial"/>
                <a:sym typeface="Arial"/>
              </a:rPr>
              <a:t>know what each piece of </a:t>
            </a:r>
            <a:r>
              <a:rPr lang="en-US" sz="1200" baseline="0" dirty="0" smtClean="0">
                <a:solidFill>
                  <a:srgbClr val="000000"/>
                </a:solidFill>
                <a:latin typeface="Arial"/>
                <a:ea typeface="Arial"/>
                <a:cs typeface="Arial"/>
                <a:sym typeface="Arial"/>
              </a:rPr>
              <a:t>eLearning </a:t>
            </a:r>
            <a:r>
              <a:rPr lang="en-US" sz="1200" baseline="0" dirty="0" smtClean="0">
                <a:solidFill>
                  <a:srgbClr val="000000"/>
                </a:solidFill>
                <a:latin typeface="Arial"/>
                <a:ea typeface="Arial"/>
                <a:cs typeface="Arial"/>
                <a:sym typeface="Arial"/>
              </a:rPr>
              <a:t>software does, or how to use it, </a:t>
            </a:r>
            <a:r>
              <a:rPr lang="en-US" sz="1200" baseline="0" dirty="0" smtClean="0">
                <a:solidFill>
                  <a:srgbClr val="000000"/>
                </a:solidFill>
                <a:latin typeface="Arial"/>
                <a:ea typeface="Arial"/>
                <a:cs typeface="Arial"/>
                <a:sym typeface="Arial"/>
              </a:rPr>
              <a:t>this is where the eLearning team are pivotal to success. We support both the academic supervisor and the student. We manage expectations within the limitations of the available software, we provide guidance on software choice, training, design advice, and general support. </a:t>
            </a:r>
            <a:r>
              <a:rPr lang="en-US" sz="1200" baseline="0" dirty="0" smtClean="0">
                <a:solidFill>
                  <a:srgbClr val="000000"/>
                </a:solidFill>
                <a:latin typeface="Arial"/>
                <a:ea typeface="Arial"/>
                <a:cs typeface="Arial"/>
                <a:sym typeface="Arial"/>
              </a:rPr>
              <a:t>Our time is used to </a:t>
            </a:r>
            <a:r>
              <a:rPr lang="en-US" sz="1200" baseline="0" dirty="0" smtClean="0">
                <a:solidFill>
                  <a:srgbClr val="000000"/>
                </a:solidFill>
                <a:latin typeface="Arial"/>
                <a:ea typeface="Arial"/>
                <a:cs typeface="Arial"/>
                <a:sym typeface="Arial"/>
              </a:rPr>
              <a:t>advise, support, chase, spy and alert. The one thing that are not involved with is the marking </a:t>
            </a:r>
            <a:r>
              <a:rPr lang="en-US" sz="1200" baseline="0" dirty="0" smtClean="0">
                <a:solidFill>
                  <a:srgbClr val="000000"/>
                </a:solidFill>
                <a:latin typeface="Arial"/>
                <a:ea typeface="Arial"/>
                <a:cs typeface="Arial"/>
                <a:sym typeface="Arial"/>
              </a:rPr>
              <a:t>process. We currently dedicate up to 30 hours per week of eLearning time (that’s 5 members of staff supporting students in dedicated sessions of 3 hour blocks twice a week). A lot of this time is spent troubleshooting technical issues and jumping from one student to another, and from one software to another. This can be mentally exhausting but it is the most efficient way to support the students and provide the required duty of care to the students.</a:t>
            </a:r>
          </a:p>
          <a:p>
            <a:endParaRPr lang="en-US" sz="1200" baseline="0" dirty="0" smtClean="0">
              <a:solidFill>
                <a:srgbClr val="000000"/>
              </a:solidFill>
              <a:latin typeface="Arial"/>
              <a:ea typeface="Arial"/>
              <a:cs typeface="Arial"/>
              <a:sym typeface="Arial"/>
            </a:endParaRPr>
          </a:p>
          <a:p>
            <a:r>
              <a:rPr lang="en-US" sz="1200" baseline="0" dirty="0" smtClean="0">
                <a:solidFill>
                  <a:srgbClr val="000000"/>
                </a:solidFill>
                <a:latin typeface="Arial"/>
                <a:ea typeface="Arial"/>
                <a:cs typeface="Arial"/>
                <a:sym typeface="Arial"/>
              </a:rPr>
              <a:t>Due to the fact that the University does not have University wide site licenses for any appropriate pieces of eLearning software, we have had to arrange and pay for </a:t>
            </a:r>
            <a:r>
              <a:rPr lang="en-US" sz="1200" baseline="0" dirty="0" err="1" smtClean="0">
                <a:solidFill>
                  <a:srgbClr val="000000"/>
                </a:solidFill>
                <a:latin typeface="Arial"/>
                <a:ea typeface="Arial"/>
                <a:cs typeface="Arial"/>
                <a:sym typeface="Arial"/>
              </a:rPr>
              <a:t>Stopford</a:t>
            </a:r>
            <a:r>
              <a:rPr lang="en-US" sz="1200" baseline="0" dirty="0" smtClean="0">
                <a:solidFill>
                  <a:srgbClr val="000000"/>
                </a:solidFill>
                <a:latin typeface="Arial"/>
                <a:ea typeface="Arial"/>
                <a:cs typeface="Arial"/>
                <a:sym typeface="Arial"/>
              </a:rPr>
              <a:t> PC cluster 1 (capacity 80?) to be kitted out with a number of pieces of software.</a:t>
            </a:r>
          </a:p>
          <a:p>
            <a:endParaRPr lang="en-US" sz="1200" baseline="0" dirty="0" smtClean="0">
              <a:solidFill>
                <a:srgbClr val="000000"/>
              </a:solidFill>
              <a:latin typeface="Arial"/>
              <a:ea typeface="Arial"/>
              <a:cs typeface="Arial"/>
              <a:sym typeface="Arial"/>
            </a:endParaRPr>
          </a:p>
          <a:p>
            <a:r>
              <a:rPr lang="en-US" sz="1200" baseline="0" dirty="0" smtClean="0">
                <a:solidFill>
                  <a:srgbClr val="000000"/>
                </a:solidFill>
                <a:latin typeface="Arial"/>
                <a:ea typeface="Arial"/>
                <a:cs typeface="Arial"/>
                <a:sym typeface="Arial"/>
              </a:rPr>
              <a:t>Students often try to over achieve, or supervisors ask for too much. This can lead to the eLearning team working with the supervisor and the student to scale down the project to something that is both manageable and effective.</a:t>
            </a:r>
          </a:p>
          <a:p>
            <a:endParaRPr lang="en-US" sz="1200" baseline="0" dirty="0" smtClean="0">
              <a:solidFill>
                <a:srgbClr val="000000"/>
              </a:solidFill>
              <a:latin typeface="Arial"/>
              <a:ea typeface="Arial"/>
              <a:cs typeface="Arial"/>
              <a:sym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Arial"/>
                <a:ea typeface="Arial"/>
                <a:cs typeface="Arial"/>
                <a:sym typeface="Arial"/>
              </a:rPr>
              <a:t>Only about 10-15% of the projects are considered excellent by the time students submit them, but no project is perfect. As such the eLearning team have to spend additional time working with academics after the students graduate to make the projects ready for use in future years.</a:t>
            </a:r>
            <a:endParaRPr lang="en-US" dirty="0" smtClean="0"/>
          </a:p>
          <a:p>
            <a:endParaRPr lang="en-US" sz="1200" baseline="0" dirty="0" smtClean="0">
              <a:solidFill>
                <a:srgbClr val="000000"/>
              </a:solidFill>
              <a:latin typeface="Arial"/>
              <a:ea typeface="Arial"/>
              <a:cs typeface="Arial"/>
              <a:sym typeface="Arial"/>
            </a:endParaRPr>
          </a:p>
        </p:txBody>
      </p:sp>
      <p:sp>
        <p:nvSpPr>
          <p:cNvPr id="4" name="Slide Number Placeholder 3"/>
          <p:cNvSpPr>
            <a:spLocks noGrp="1"/>
          </p:cNvSpPr>
          <p:nvPr>
            <p:ph type="sldNum" sz="quarter" idx="10"/>
          </p:nvPr>
        </p:nvSpPr>
        <p:spPr/>
        <p:txBody>
          <a:bodyPr/>
          <a:lstStyle/>
          <a:p>
            <a:fld id="{3D20A3F5-C024-EC4A-AA11-B709746D6B6D}" type="slidenum">
              <a:rPr lang="en-US" smtClean="0"/>
              <a:t>4</a:t>
            </a:fld>
            <a:endParaRPr lang="en-US"/>
          </a:p>
        </p:txBody>
      </p:sp>
    </p:spTree>
    <p:extLst>
      <p:ext uri="{BB962C8B-B14F-4D97-AF65-F5344CB8AC3E}">
        <p14:creationId xmlns:p14="http://schemas.microsoft.com/office/powerpoint/2010/main" val="3894624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examples of final year eLearning projects…</a:t>
            </a:r>
          </a:p>
          <a:p>
            <a:endParaRPr lang="en-US" dirty="0" smtClean="0"/>
          </a:p>
          <a:p>
            <a:r>
              <a:rPr lang="en-US" dirty="0" smtClean="0"/>
              <a:t>Virtual field course to study ant pheromone trails using PowerPoint plug in </a:t>
            </a:r>
            <a:r>
              <a:rPr lang="en-US" dirty="0" err="1" smtClean="0"/>
              <a:t>iSpring</a:t>
            </a:r>
            <a:r>
              <a:rPr lang="en-US" dirty="0" smtClean="0"/>
              <a:t>.</a:t>
            </a:r>
          </a:p>
          <a:p>
            <a:endParaRPr lang="en-US" dirty="0" smtClean="0"/>
          </a:p>
          <a:p>
            <a:r>
              <a:rPr lang="en-US" dirty="0" smtClean="0"/>
              <a:t>Interactive activities within</a:t>
            </a:r>
            <a:r>
              <a:rPr lang="en-US" baseline="0" dirty="0" smtClean="0"/>
              <a:t> </a:t>
            </a:r>
            <a:r>
              <a:rPr lang="en-US" baseline="0" dirty="0" err="1" smtClean="0"/>
              <a:t>Softchalk</a:t>
            </a:r>
            <a:r>
              <a:rPr lang="en-US" baseline="0" dirty="0" smtClean="0"/>
              <a:t>.</a:t>
            </a:r>
          </a:p>
          <a:p>
            <a:endParaRPr lang="en-US" baseline="0" dirty="0" smtClean="0"/>
          </a:p>
          <a:p>
            <a:r>
              <a:rPr lang="en-US" baseline="0" dirty="0" smtClean="0"/>
              <a:t>Guided scenario based learning for example medical diagnosis and treatments using </a:t>
            </a:r>
            <a:r>
              <a:rPr lang="en-US" baseline="0" dirty="0" err="1" smtClean="0"/>
              <a:t>SBLi</a:t>
            </a:r>
            <a:r>
              <a:rPr lang="en-US" baseline="0" smtClean="0"/>
              <a:t>.</a:t>
            </a:r>
          </a:p>
          <a:p>
            <a:endParaRPr lang="en-US" baseline="0" dirty="0" smtClean="0"/>
          </a:p>
          <a:p>
            <a:r>
              <a:rPr lang="en-US" baseline="0" dirty="0" smtClean="0"/>
              <a:t>Interactive resource with animations using opus.</a:t>
            </a:r>
          </a:p>
        </p:txBody>
      </p:sp>
      <p:sp>
        <p:nvSpPr>
          <p:cNvPr id="4" name="Slide Number Placeholder 3"/>
          <p:cNvSpPr>
            <a:spLocks noGrp="1"/>
          </p:cNvSpPr>
          <p:nvPr>
            <p:ph type="sldNum" sz="quarter" idx="10"/>
          </p:nvPr>
        </p:nvSpPr>
        <p:spPr/>
        <p:txBody>
          <a:bodyPr/>
          <a:lstStyle/>
          <a:p>
            <a:fld id="{3D20A3F5-C024-EC4A-AA11-B709746D6B6D}" type="slidenum">
              <a:rPr lang="en-US" smtClean="0"/>
              <a:t>5</a:t>
            </a:fld>
            <a:endParaRPr lang="en-US"/>
          </a:p>
        </p:txBody>
      </p:sp>
    </p:spTree>
    <p:extLst>
      <p:ext uri="{BB962C8B-B14F-4D97-AF65-F5344CB8AC3E}">
        <p14:creationId xmlns:p14="http://schemas.microsoft.com/office/powerpoint/2010/main" val="3779539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E6C7DA-030B-1F48-A698-F7E933A02B4F}" type="datetimeFigureOut">
              <a:rPr lang="en-US" smtClean="0"/>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05EFC-1F74-854C-BC46-7B3F8B7638C2}" type="slidenum">
              <a:rPr lang="en-US" smtClean="0"/>
              <a:t>‹#›</a:t>
            </a:fld>
            <a:endParaRPr lang="en-US"/>
          </a:p>
        </p:txBody>
      </p:sp>
    </p:spTree>
    <p:extLst>
      <p:ext uri="{BB962C8B-B14F-4D97-AF65-F5344CB8AC3E}">
        <p14:creationId xmlns:p14="http://schemas.microsoft.com/office/powerpoint/2010/main" val="23659783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8E6C7DA-030B-1F48-A698-F7E933A02B4F}" type="datetimeFigureOut">
              <a:rPr lang="en-US" smtClean="0"/>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05EFC-1F74-854C-BC46-7B3F8B7638C2}" type="slidenum">
              <a:rPr lang="en-US" smtClean="0"/>
              <a:t>‹#›</a:t>
            </a:fld>
            <a:endParaRPr lang="en-US"/>
          </a:p>
        </p:txBody>
      </p:sp>
    </p:spTree>
    <p:extLst>
      <p:ext uri="{BB962C8B-B14F-4D97-AF65-F5344CB8AC3E}">
        <p14:creationId xmlns:p14="http://schemas.microsoft.com/office/powerpoint/2010/main" val="1073708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8E6C7DA-030B-1F48-A698-F7E933A02B4F}" type="datetimeFigureOut">
              <a:rPr lang="en-US" smtClean="0"/>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05EFC-1F74-854C-BC46-7B3F8B7638C2}" type="slidenum">
              <a:rPr lang="en-US" smtClean="0"/>
              <a:t>‹#›</a:t>
            </a:fld>
            <a:endParaRPr lang="en-US"/>
          </a:p>
        </p:txBody>
      </p:sp>
    </p:spTree>
    <p:extLst>
      <p:ext uri="{BB962C8B-B14F-4D97-AF65-F5344CB8AC3E}">
        <p14:creationId xmlns:p14="http://schemas.microsoft.com/office/powerpoint/2010/main" val="197661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8E6C7DA-030B-1F48-A698-F7E933A02B4F}" type="datetimeFigureOut">
              <a:rPr lang="en-US" smtClean="0"/>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05EFC-1F74-854C-BC46-7B3F8B7638C2}" type="slidenum">
              <a:rPr lang="en-US" smtClean="0"/>
              <a:t>‹#›</a:t>
            </a:fld>
            <a:endParaRPr lang="en-US"/>
          </a:p>
        </p:txBody>
      </p:sp>
    </p:spTree>
    <p:extLst>
      <p:ext uri="{BB962C8B-B14F-4D97-AF65-F5344CB8AC3E}">
        <p14:creationId xmlns:p14="http://schemas.microsoft.com/office/powerpoint/2010/main" val="26870704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8E6C7DA-030B-1F48-A698-F7E933A02B4F}" type="datetimeFigureOut">
              <a:rPr lang="en-US" smtClean="0"/>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05EFC-1F74-854C-BC46-7B3F8B7638C2}" type="slidenum">
              <a:rPr lang="en-US" smtClean="0"/>
              <a:t>‹#›</a:t>
            </a:fld>
            <a:endParaRPr lang="en-US"/>
          </a:p>
        </p:txBody>
      </p:sp>
    </p:spTree>
    <p:extLst>
      <p:ext uri="{BB962C8B-B14F-4D97-AF65-F5344CB8AC3E}">
        <p14:creationId xmlns:p14="http://schemas.microsoft.com/office/powerpoint/2010/main" val="416840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8E6C7DA-030B-1F48-A698-F7E933A02B4F}" type="datetimeFigureOut">
              <a:rPr lang="en-US" smtClean="0"/>
              <a:t>6/20/2014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05EFC-1F74-854C-BC46-7B3F8B7638C2}" type="slidenum">
              <a:rPr lang="en-US" smtClean="0"/>
              <a:t>‹#›</a:t>
            </a:fld>
            <a:endParaRPr lang="en-US"/>
          </a:p>
        </p:txBody>
      </p:sp>
    </p:spTree>
    <p:extLst>
      <p:ext uri="{BB962C8B-B14F-4D97-AF65-F5344CB8AC3E}">
        <p14:creationId xmlns:p14="http://schemas.microsoft.com/office/powerpoint/2010/main" val="39578348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8E6C7DA-030B-1F48-A698-F7E933A02B4F}" type="datetimeFigureOut">
              <a:rPr lang="en-US" smtClean="0"/>
              <a:t>6/20/2014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305EFC-1F74-854C-BC46-7B3F8B7638C2}" type="slidenum">
              <a:rPr lang="en-US" smtClean="0"/>
              <a:t>‹#›</a:t>
            </a:fld>
            <a:endParaRPr lang="en-US"/>
          </a:p>
        </p:txBody>
      </p:sp>
    </p:spTree>
    <p:extLst>
      <p:ext uri="{BB962C8B-B14F-4D97-AF65-F5344CB8AC3E}">
        <p14:creationId xmlns:p14="http://schemas.microsoft.com/office/powerpoint/2010/main" val="1619618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8E6C7DA-030B-1F48-A698-F7E933A02B4F}" type="datetimeFigureOut">
              <a:rPr lang="en-US" smtClean="0"/>
              <a:t>6/20/2014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305EFC-1F74-854C-BC46-7B3F8B7638C2}" type="slidenum">
              <a:rPr lang="en-US" smtClean="0"/>
              <a:t>‹#›</a:t>
            </a:fld>
            <a:endParaRPr lang="en-US"/>
          </a:p>
        </p:txBody>
      </p:sp>
    </p:spTree>
    <p:extLst>
      <p:ext uri="{BB962C8B-B14F-4D97-AF65-F5344CB8AC3E}">
        <p14:creationId xmlns:p14="http://schemas.microsoft.com/office/powerpoint/2010/main" val="308896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6C7DA-030B-1F48-A698-F7E933A02B4F}" type="datetimeFigureOut">
              <a:rPr lang="en-US" smtClean="0"/>
              <a:t>6/20/2014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305EFC-1F74-854C-BC46-7B3F8B7638C2}" type="slidenum">
              <a:rPr lang="en-US" smtClean="0"/>
              <a:t>‹#›</a:t>
            </a:fld>
            <a:endParaRPr lang="en-US"/>
          </a:p>
        </p:txBody>
      </p:sp>
    </p:spTree>
    <p:extLst>
      <p:ext uri="{BB962C8B-B14F-4D97-AF65-F5344CB8AC3E}">
        <p14:creationId xmlns:p14="http://schemas.microsoft.com/office/powerpoint/2010/main" val="2038909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8E6C7DA-030B-1F48-A698-F7E933A02B4F}" type="datetimeFigureOut">
              <a:rPr lang="en-US" smtClean="0"/>
              <a:t>6/20/2014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05EFC-1F74-854C-BC46-7B3F8B7638C2}" type="slidenum">
              <a:rPr lang="en-US" smtClean="0"/>
              <a:t>‹#›</a:t>
            </a:fld>
            <a:endParaRPr lang="en-US"/>
          </a:p>
        </p:txBody>
      </p:sp>
    </p:spTree>
    <p:extLst>
      <p:ext uri="{BB962C8B-B14F-4D97-AF65-F5344CB8AC3E}">
        <p14:creationId xmlns:p14="http://schemas.microsoft.com/office/powerpoint/2010/main" val="394852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8E6C7DA-030B-1F48-A698-F7E933A02B4F}" type="datetimeFigureOut">
              <a:rPr lang="en-US" smtClean="0"/>
              <a:t>6/20/2014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05EFC-1F74-854C-BC46-7B3F8B7638C2}" type="slidenum">
              <a:rPr lang="en-US" smtClean="0"/>
              <a:t>‹#›</a:t>
            </a:fld>
            <a:endParaRPr lang="en-US"/>
          </a:p>
        </p:txBody>
      </p:sp>
    </p:spTree>
    <p:extLst>
      <p:ext uri="{BB962C8B-B14F-4D97-AF65-F5344CB8AC3E}">
        <p14:creationId xmlns:p14="http://schemas.microsoft.com/office/powerpoint/2010/main" val="2626993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6C7DA-030B-1F48-A698-F7E933A02B4F}" type="datetimeFigureOut">
              <a:rPr lang="en-US" smtClean="0"/>
              <a:t>6/20/2014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05EFC-1F74-854C-BC46-7B3F8B7638C2}" type="slidenum">
              <a:rPr lang="en-US" smtClean="0"/>
              <a:t>‹#›</a:t>
            </a:fld>
            <a:endParaRPr lang="en-US"/>
          </a:p>
        </p:txBody>
      </p:sp>
    </p:spTree>
    <p:extLst>
      <p:ext uri="{BB962C8B-B14F-4D97-AF65-F5344CB8AC3E}">
        <p14:creationId xmlns:p14="http://schemas.microsoft.com/office/powerpoint/2010/main" val="3500001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0864"/>
            <a:ext cx="7772400" cy="1470025"/>
          </a:xfrm>
        </p:spPr>
        <p:txBody>
          <a:bodyPr/>
          <a:lstStyle/>
          <a:p>
            <a:r>
              <a:rPr lang="en-US" b="1" dirty="0" smtClean="0"/>
              <a:t>Final Year eLearning Projects</a:t>
            </a:r>
            <a:endParaRPr lang="en-US" dirty="0"/>
          </a:p>
        </p:txBody>
      </p:sp>
      <p:sp>
        <p:nvSpPr>
          <p:cNvPr id="3" name="Subtitle 2"/>
          <p:cNvSpPr>
            <a:spLocks noGrp="1"/>
          </p:cNvSpPr>
          <p:nvPr>
            <p:ph type="subTitle" idx="1"/>
          </p:nvPr>
        </p:nvSpPr>
        <p:spPr>
          <a:xfrm>
            <a:off x="1371600" y="1945679"/>
            <a:ext cx="6400800" cy="1752600"/>
          </a:xfrm>
        </p:spPr>
        <p:txBody>
          <a:bodyPr/>
          <a:lstStyle/>
          <a:p>
            <a:r>
              <a:rPr lang="en-US" dirty="0" smtClean="0"/>
              <a:t>Fresh </a:t>
            </a:r>
            <a:r>
              <a:rPr lang="en-US" dirty="0"/>
              <a:t>minds </a:t>
            </a:r>
            <a:r>
              <a:rPr lang="en-US" dirty="0" smtClean="0"/>
              <a:t>creating </a:t>
            </a:r>
            <a:r>
              <a:rPr lang="en-US" dirty="0"/>
              <a:t>innovation in eLearning</a:t>
            </a:r>
          </a:p>
        </p:txBody>
      </p:sp>
      <p:pic>
        <p:nvPicPr>
          <p:cNvPr id="5" name="Shape 21"/>
          <p:cNvPicPr preferRelativeResize="0"/>
          <p:nvPr/>
        </p:nvPicPr>
        <p:blipFill>
          <a:blip r:embed="rId3"/>
          <a:stretch>
            <a:fillRect/>
          </a:stretch>
        </p:blipFill>
        <p:spPr>
          <a:xfrm>
            <a:off x="1010713" y="3425436"/>
            <a:ext cx="7122574" cy="2995074"/>
          </a:xfrm>
          <a:prstGeom prst="rect">
            <a:avLst/>
          </a:prstGeom>
        </p:spPr>
      </p:pic>
    </p:spTree>
    <p:extLst>
      <p:ext uri="{BB962C8B-B14F-4D97-AF65-F5344CB8AC3E}">
        <p14:creationId xmlns:p14="http://schemas.microsoft.com/office/powerpoint/2010/main" val="51501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eLearning in FLS</a:t>
            </a:r>
            <a:endParaRPr lang="en-US" dirty="0"/>
          </a:p>
        </p:txBody>
      </p:sp>
      <p:grpSp>
        <p:nvGrpSpPr>
          <p:cNvPr id="10" name="Group 9"/>
          <p:cNvGrpSpPr/>
          <p:nvPr/>
        </p:nvGrpSpPr>
        <p:grpSpPr>
          <a:xfrm>
            <a:off x="1194338" y="6135222"/>
            <a:ext cx="228753" cy="473747"/>
            <a:chOff x="7261782" y="5301941"/>
            <a:chExt cx="228753" cy="473747"/>
          </a:xfrm>
        </p:grpSpPr>
        <p:sp>
          <p:nvSpPr>
            <p:cNvPr id="6" name="Oval 5"/>
            <p:cNvSpPr/>
            <p:nvPr/>
          </p:nvSpPr>
          <p:spPr>
            <a:xfrm>
              <a:off x="7292018" y="5301941"/>
              <a:ext cx="151183" cy="1612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elay 8"/>
            <p:cNvSpPr/>
            <p:nvPr/>
          </p:nvSpPr>
          <p:spPr>
            <a:xfrm rot="16200000">
              <a:off x="7219923" y="5505076"/>
              <a:ext cx="312471" cy="228753"/>
            </a:xfrm>
            <a:prstGeom prst="flowChartDela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4874321" y="6135222"/>
            <a:ext cx="343129" cy="473747"/>
            <a:chOff x="4874321" y="6135222"/>
            <a:chExt cx="343129" cy="473747"/>
          </a:xfrm>
        </p:grpSpPr>
        <p:grpSp>
          <p:nvGrpSpPr>
            <p:cNvPr id="11" name="Group 10"/>
            <p:cNvGrpSpPr/>
            <p:nvPr/>
          </p:nvGrpSpPr>
          <p:grpSpPr>
            <a:xfrm>
              <a:off x="4874321" y="6135222"/>
              <a:ext cx="228753" cy="473747"/>
              <a:chOff x="7261782" y="5301941"/>
              <a:chExt cx="228753" cy="473747"/>
            </a:xfrm>
          </p:grpSpPr>
          <p:sp>
            <p:nvSpPr>
              <p:cNvPr id="12" name="Oval 11"/>
              <p:cNvSpPr/>
              <p:nvPr/>
            </p:nvSpPr>
            <p:spPr>
              <a:xfrm>
                <a:off x="7292018" y="5301941"/>
                <a:ext cx="151183" cy="1612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elay 12"/>
              <p:cNvSpPr/>
              <p:nvPr/>
            </p:nvSpPr>
            <p:spPr>
              <a:xfrm rot="16200000">
                <a:off x="7219923" y="5505076"/>
                <a:ext cx="312471" cy="228753"/>
              </a:xfrm>
              <a:prstGeom prst="flowChartDela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4988697" y="6135222"/>
              <a:ext cx="228753" cy="473747"/>
              <a:chOff x="7261782" y="5301941"/>
              <a:chExt cx="228753" cy="473747"/>
            </a:xfrm>
          </p:grpSpPr>
          <p:sp>
            <p:nvSpPr>
              <p:cNvPr id="15" name="Oval 14"/>
              <p:cNvSpPr/>
              <p:nvPr/>
            </p:nvSpPr>
            <p:spPr>
              <a:xfrm>
                <a:off x="7292018" y="5301941"/>
                <a:ext cx="151183" cy="1612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elay 15"/>
              <p:cNvSpPr/>
              <p:nvPr/>
            </p:nvSpPr>
            <p:spPr>
              <a:xfrm rot="16200000">
                <a:off x="7219923" y="5505076"/>
                <a:ext cx="312471" cy="228753"/>
              </a:xfrm>
              <a:prstGeom prst="flowChartDela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 name="Group 4"/>
          <p:cNvGrpSpPr/>
          <p:nvPr/>
        </p:nvGrpSpPr>
        <p:grpSpPr>
          <a:xfrm>
            <a:off x="6100256" y="6135222"/>
            <a:ext cx="527153" cy="473747"/>
            <a:chOff x="6100256" y="6135222"/>
            <a:chExt cx="527153" cy="473747"/>
          </a:xfrm>
        </p:grpSpPr>
        <p:grpSp>
          <p:nvGrpSpPr>
            <p:cNvPr id="17" name="Group 16"/>
            <p:cNvGrpSpPr/>
            <p:nvPr/>
          </p:nvGrpSpPr>
          <p:grpSpPr>
            <a:xfrm>
              <a:off x="6100256" y="6135222"/>
              <a:ext cx="228753" cy="473747"/>
              <a:chOff x="7261782" y="5301941"/>
              <a:chExt cx="228753" cy="473747"/>
            </a:xfrm>
          </p:grpSpPr>
          <p:sp>
            <p:nvSpPr>
              <p:cNvPr id="18" name="Oval 17"/>
              <p:cNvSpPr/>
              <p:nvPr/>
            </p:nvSpPr>
            <p:spPr>
              <a:xfrm>
                <a:off x="7292018" y="5301941"/>
                <a:ext cx="151183" cy="1612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elay 18"/>
              <p:cNvSpPr/>
              <p:nvPr/>
            </p:nvSpPr>
            <p:spPr>
              <a:xfrm rot="16200000">
                <a:off x="7219923" y="5505076"/>
                <a:ext cx="312471" cy="228753"/>
              </a:xfrm>
              <a:prstGeom prst="flowChartDela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74856" y="6135222"/>
              <a:ext cx="228753" cy="473747"/>
              <a:chOff x="7261782" y="5301941"/>
              <a:chExt cx="228753" cy="473747"/>
            </a:xfrm>
          </p:grpSpPr>
          <p:sp>
            <p:nvSpPr>
              <p:cNvPr id="21" name="Oval 20"/>
              <p:cNvSpPr/>
              <p:nvPr/>
            </p:nvSpPr>
            <p:spPr>
              <a:xfrm>
                <a:off x="7292018" y="5301941"/>
                <a:ext cx="151183" cy="1612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elay 21"/>
              <p:cNvSpPr/>
              <p:nvPr/>
            </p:nvSpPr>
            <p:spPr>
              <a:xfrm rot="16200000">
                <a:off x="7219923" y="5505076"/>
                <a:ext cx="312471" cy="228753"/>
              </a:xfrm>
              <a:prstGeom prst="flowChartDela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6249456" y="6135222"/>
              <a:ext cx="228753" cy="473747"/>
              <a:chOff x="7261782" y="5301941"/>
              <a:chExt cx="228753" cy="473747"/>
            </a:xfrm>
          </p:grpSpPr>
          <p:sp>
            <p:nvSpPr>
              <p:cNvPr id="24" name="Oval 23"/>
              <p:cNvSpPr/>
              <p:nvPr/>
            </p:nvSpPr>
            <p:spPr>
              <a:xfrm>
                <a:off x="7292018" y="5301941"/>
                <a:ext cx="151183" cy="1612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elay 24"/>
              <p:cNvSpPr/>
              <p:nvPr/>
            </p:nvSpPr>
            <p:spPr>
              <a:xfrm rot="16200000">
                <a:off x="7219923" y="5505076"/>
                <a:ext cx="312471" cy="228753"/>
              </a:xfrm>
              <a:prstGeom prst="flowChartDela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6324056" y="6135222"/>
              <a:ext cx="228753" cy="473747"/>
              <a:chOff x="7261782" y="5301941"/>
              <a:chExt cx="228753" cy="473747"/>
            </a:xfrm>
          </p:grpSpPr>
          <p:sp>
            <p:nvSpPr>
              <p:cNvPr id="27" name="Oval 26"/>
              <p:cNvSpPr/>
              <p:nvPr/>
            </p:nvSpPr>
            <p:spPr>
              <a:xfrm>
                <a:off x="7292018" y="5301941"/>
                <a:ext cx="151183" cy="1612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elay 27"/>
              <p:cNvSpPr/>
              <p:nvPr/>
            </p:nvSpPr>
            <p:spPr>
              <a:xfrm rot="16200000">
                <a:off x="7219923" y="5505076"/>
                <a:ext cx="312471" cy="228753"/>
              </a:xfrm>
              <a:prstGeom prst="flowChartDela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6398656" y="6135222"/>
              <a:ext cx="228753" cy="473747"/>
              <a:chOff x="7261782" y="5301941"/>
              <a:chExt cx="228753" cy="473747"/>
            </a:xfrm>
          </p:grpSpPr>
          <p:sp>
            <p:nvSpPr>
              <p:cNvPr id="30" name="Oval 29"/>
              <p:cNvSpPr/>
              <p:nvPr/>
            </p:nvSpPr>
            <p:spPr>
              <a:xfrm>
                <a:off x="7292018" y="5301941"/>
                <a:ext cx="151183" cy="1612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elay 30"/>
              <p:cNvSpPr/>
              <p:nvPr/>
            </p:nvSpPr>
            <p:spPr>
              <a:xfrm rot="16200000">
                <a:off x="7219923" y="5505076"/>
                <a:ext cx="312471" cy="228753"/>
              </a:xfrm>
              <a:prstGeom prst="flowChartDela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aphicFrame>
        <p:nvGraphicFramePr>
          <p:cNvPr id="32" name="7"/>
          <p:cNvGraphicFramePr>
            <a:graphicFrameLocks/>
          </p:cNvGraphicFramePr>
          <p:nvPr>
            <p:extLst>
              <p:ext uri="{D42A27DB-BD31-4B8C-83A1-F6EECF244321}">
                <p14:modId xmlns:p14="http://schemas.microsoft.com/office/powerpoint/2010/main" val="57156042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6"/>
          <p:cNvGraphicFramePr>
            <a:graphicFrameLocks/>
          </p:cNvGraphicFramePr>
          <p:nvPr>
            <p:extLst>
              <p:ext uri="{D42A27DB-BD31-4B8C-83A1-F6EECF244321}">
                <p14:modId xmlns:p14="http://schemas.microsoft.com/office/powerpoint/2010/main" val="60661683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5"/>
          <p:cNvGraphicFramePr>
            <a:graphicFrameLocks/>
          </p:cNvGraphicFramePr>
          <p:nvPr>
            <p:extLst>
              <p:ext uri="{D42A27DB-BD31-4B8C-83A1-F6EECF244321}">
                <p14:modId xmlns:p14="http://schemas.microsoft.com/office/powerpoint/2010/main" val="140355958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4"/>
          <p:cNvGraphicFramePr>
            <a:graphicFrameLocks/>
          </p:cNvGraphicFramePr>
          <p:nvPr>
            <p:extLst>
              <p:ext uri="{D42A27DB-BD31-4B8C-83A1-F6EECF244321}">
                <p14:modId xmlns:p14="http://schemas.microsoft.com/office/powerpoint/2010/main" val="81191841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0" name="3b"/>
          <p:cNvGraphicFramePr>
            <a:graphicFrameLocks/>
          </p:cNvGraphicFramePr>
          <p:nvPr>
            <p:extLst>
              <p:ext uri="{D42A27DB-BD31-4B8C-83A1-F6EECF244321}">
                <p14:modId xmlns:p14="http://schemas.microsoft.com/office/powerpoint/2010/main" val="388447500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6" name="3"/>
          <p:cNvGraphicFramePr>
            <a:graphicFrameLocks/>
          </p:cNvGraphicFramePr>
          <p:nvPr>
            <p:extLst>
              <p:ext uri="{D42A27DB-BD31-4B8C-83A1-F6EECF244321}">
                <p14:modId xmlns:p14="http://schemas.microsoft.com/office/powerpoint/2010/main" val="292387055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8" name="2"/>
          <p:cNvGraphicFramePr>
            <a:graphicFrameLocks/>
          </p:cNvGraphicFramePr>
          <p:nvPr>
            <p:extLst>
              <p:ext uri="{D42A27DB-BD31-4B8C-83A1-F6EECF244321}">
                <p14:modId xmlns:p14="http://schemas.microsoft.com/office/powerpoint/2010/main" val="182979408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9" name="1"/>
          <p:cNvGraphicFramePr>
            <a:graphicFrameLocks/>
          </p:cNvGraphicFramePr>
          <p:nvPr>
            <p:extLst>
              <p:ext uri="{D42A27DB-BD31-4B8C-83A1-F6EECF244321}">
                <p14:modId xmlns:p14="http://schemas.microsoft.com/office/powerpoint/2010/main" val="427922521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10"/>
          </a:graphicData>
        </a:graphic>
      </p:graphicFrame>
      <p:grpSp>
        <p:nvGrpSpPr>
          <p:cNvPr id="8" name="Group 7"/>
          <p:cNvGrpSpPr/>
          <p:nvPr/>
        </p:nvGrpSpPr>
        <p:grpSpPr>
          <a:xfrm>
            <a:off x="5442461" y="6135222"/>
            <a:ext cx="377953" cy="473747"/>
            <a:chOff x="5442461" y="6135222"/>
            <a:chExt cx="377953" cy="473747"/>
          </a:xfrm>
        </p:grpSpPr>
        <p:grpSp>
          <p:nvGrpSpPr>
            <p:cNvPr id="42" name="Group 41"/>
            <p:cNvGrpSpPr/>
            <p:nvPr/>
          </p:nvGrpSpPr>
          <p:grpSpPr>
            <a:xfrm>
              <a:off x="5442461" y="6135222"/>
              <a:ext cx="228753" cy="473747"/>
              <a:chOff x="7261782" y="5301941"/>
              <a:chExt cx="228753" cy="473747"/>
            </a:xfrm>
          </p:grpSpPr>
          <p:sp>
            <p:nvSpPr>
              <p:cNvPr id="55" name="Oval 54"/>
              <p:cNvSpPr/>
              <p:nvPr/>
            </p:nvSpPr>
            <p:spPr>
              <a:xfrm>
                <a:off x="7292018" y="5301941"/>
                <a:ext cx="151183" cy="1612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Delay 18"/>
              <p:cNvSpPr/>
              <p:nvPr/>
            </p:nvSpPr>
            <p:spPr>
              <a:xfrm rot="16200000">
                <a:off x="7219923" y="5505076"/>
                <a:ext cx="312471" cy="228753"/>
              </a:xfrm>
              <a:prstGeom prst="flowChartDela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5517061" y="6135222"/>
              <a:ext cx="228753" cy="473747"/>
              <a:chOff x="7261782" y="5301941"/>
              <a:chExt cx="228753" cy="473747"/>
            </a:xfrm>
          </p:grpSpPr>
          <p:sp>
            <p:nvSpPr>
              <p:cNvPr id="53" name="Oval 52"/>
              <p:cNvSpPr/>
              <p:nvPr/>
            </p:nvSpPr>
            <p:spPr>
              <a:xfrm>
                <a:off x="7292018" y="5301941"/>
                <a:ext cx="151183" cy="1612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Delay 21"/>
              <p:cNvSpPr/>
              <p:nvPr/>
            </p:nvSpPr>
            <p:spPr>
              <a:xfrm rot="16200000">
                <a:off x="7219923" y="5505076"/>
                <a:ext cx="312471" cy="228753"/>
              </a:xfrm>
              <a:prstGeom prst="flowChartDela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5591661" y="6135222"/>
              <a:ext cx="228753" cy="473747"/>
              <a:chOff x="7261782" y="5301941"/>
              <a:chExt cx="228753" cy="473747"/>
            </a:xfrm>
          </p:grpSpPr>
          <p:sp>
            <p:nvSpPr>
              <p:cNvPr id="51" name="Oval 50"/>
              <p:cNvSpPr/>
              <p:nvPr/>
            </p:nvSpPr>
            <p:spPr>
              <a:xfrm>
                <a:off x="7292018" y="5301941"/>
                <a:ext cx="151183" cy="1612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Delay 24"/>
              <p:cNvSpPr/>
              <p:nvPr/>
            </p:nvSpPr>
            <p:spPr>
              <a:xfrm rot="16200000">
                <a:off x="7219923" y="5505076"/>
                <a:ext cx="312471" cy="228753"/>
              </a:xfrm>
              <a:prstGeom prst="flowChartDela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505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35"/>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34"/>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33"/>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Graphic spid="33" grpId="0">
        <p:bldAsOne/>
      </p:bldGraphic>
      <p:bldGraphic spid="33" grpId="1">
        <p:bldAsOne/>
      </p:bldGraphic>
      <p:bldGraphic spid="34" grpId="0">
        <p:bldAsOne/>
      </p:bldGraphic>
      <p:bldGraphic spid="34" grpId="1">
        <p:bldAsOne/>
      </p:bldGraphic>
      <p:bldGraphic spid="35" grpId="0">
        <p:bldAsOne/>
      </p:bldGraphic>
      <p:bldGraphic spid="35" grpId="1">
        <p:bldAsOne/>
      </p:bldGraphic>
      <p:bldGraphic spid="40" grpId="0">
        <p:bldAsOne/>
      </p:bldGraphic>
      <p:bldGraphic spid="40" grpId="1">
        <p:bldAsOne/>
      </p:bldGraphic>
      <p:bldGraphic spid="36" grpId="0">
        <p:bldAsOne/>
      </p:bldGraphic>
      <p:bldGraphic spid="36" grpId="1">
        <p:bldAsOne/>
      </p:bldGraphic>
      <p:bldGraphic spid="38" grpId="0">
        <p:bldAsOne/>
      </p:bldGraphic>
      <p:bldGraphic spid="38" grpId="1">
        <p:bldAsOne/>
      </p:bldGraphic>
      <p:bldGraphic spid="39" grpId="0">
        <p:bldAsOne/>
      </p:bldGraphic>
      <p:bldGraphic spid="39" grpId="1">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to students</a:t>
            </a:r>
            <a:endParaRPr lang="en-US" dirty="0"/>
          </a:p>
        </p:txBody>
      </p:sp>
      <p:pic>
        <p:nvPicPr>
          <p:cNvPr id="6" name="Picture 5"/>
          <p:cNvPicPr>
            <a:picLocks noChangeAspect="1"/>
          </p:cNvPicPr>
          <p:nvPr/>
        </p:nvPicPr>
        <p:blipFill rotWithShape="1">
          <a:blip r:embed="rId3"/>
          <a:srcRect l="16317" t="14809" r="12010" b="3385"/>
          <a:stretch/>
        </p:blipFill>
        <p:spPr>
          <a:xfrm>
            <a:off x="1199378" y="1469555"/>
            <a:ext cx="3119782" cy="2353545"/>
          </a:xfrm>
          <a:prstGeom prst="rect">
            <a:avLst/>
          </a:prstGeom>
        </p:spPr>
      </p:pic>
      <p:pic>
        <p:nvPicPr>
          <p:cNvPr id="7" name="Picture 6"/>
          <p:cNvPicPr>
            <a:picLocks noChangeAspect="1"/>
          </p:cNvPicPr>
          <p:nvPr/>
        </p:nvPicPr>
        <p:blipFill>
          <a:blip r:embed="rId4"/>
          <a:stretch>
            <a:fillRect/>
          </a:stretch>
        </p:blipFill>
        <p:spPr>
          <a:xfrm>
            <a:off x="5308452" y="1469555"/>
            <a:ext cx="3268615" cy="2451461"/>
          </a:xfrm>
          <a:prstGeom prst="rect">
            <a:avLst/>
          </a:prstGeom>
        </p:spPr>
      </p:pic>
      <p:pic>
        <p:nvPicPr>
          <p:cNvPr id="10" name="Picture 9"/>
          <p:cNvPicPr>
            <a:picLocks noChangeAspect="1"/>
          </p:cNvPicPr>
          <p:nvPr/>
        </p:nvPicPr>
        <p:blipFill rotWithShape="1">
          <a:blip r:embed="rId5"/>
          <a:srcRect l="9278" r="27234"/>
          <a:stretch/>
        </p:blipFill>
        <p:spPr>
          <a:xfrm>
            <a:off x="1814186" y="4112181"/>
            <a:ext cx="1925052" cy="2486341"/>
          </a:xfrm>
          <a:prstGeom prst="rect">
            <a:avLst/>
          </a:prstGeom>
        </p:spPr>
      </p:pic>
      <p:pic>
        <p:nvPicPr>
          <p:cNvPr id="11" name="Picture 10"/>
          <p:cNvPicPr>
            <a:picLocks noChangeAspect="1"/>
          </p:cNvPicPr>
          <p:nvPr/>
        </p:nvPicPr>
        <p:blipFill>
          <a:blip r:embed="rId6"/>
          <a:stretch>
            <a:fillRect/>
          </a:stretch>
        </p:blipFill>
        <p:spPr>
          <a:xfrm>
            <a:off x="5638374" y="4112181"/>
            <a:ext cx="1799787" cy="2361746"/>
          </a:xfrm>
          <a:prstGeom prst="rect">
            <a:avLst/>
          </a:prstGeom>
        </p:spPr>
      </p:pic>
    </p:spTree>
    <p:extLst>
      <p:ext uri="{BB962C8B-B14F-4D97-AF65-F5344CB8AC3E}">
        <p14:creationId xmlns:p14="http://schemas.microsoft.com/office/powerpoint/2010/main" val="420968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point of view</a:t>
            </a:r>
            <a:endParaRPr lang="en-US" dirty="0"/>
          </a:p>
        </p:txBody>
      </p:sp>
      <p:sp>
        <p:nvSpPr>
          <p:cNvPr id="4" name="Content Placeholder 3"/>
          <p:cNvSpPr>
            <a:spLocks noGrp="1"/>
          </p:cNvSpPr>
          <p:nvPr>
            <p:ph sz="half" idx="1"/>
          </p:nvPr>
        </p:nvSpPr>
        <p:spPr/>
        <p:txBody>
          <a:bodyPr/>
          <a:lstStyle/>
          <a:p>
            <a:pPr marL="0" indent="0" algn="ctr">
              <a:buNone/>
            </a:pPr>
            <a:r>
              <a:rPr lang="en-US" b="1" dirty="0" smtClean="0"/>
              <a:t>Pros</a:t>
            </a:r>
          </a:p>
          <a:p>
            <a:r>
              <a:rPr lang="en-US" dirty="0" smtClean="0"/>
              <a:t>Resources</a:t>
            </a:r>
          </a:p>
          <a:p>
            <a:r>
              <a:rPr lang="en-US" dirty="0"/>
              <a:t>Modern</a:t>
            </a:r>
          </a:p>
          <a:p>
            <a:r>
              <a:rPr lang="en-US" dirty="0" smtClean="0"/>
              <a:t>Fresh minds creating innovation in eLearning</a:t>
            </a:r>
          </a:p>
          <a:p>
            <a:r>
              <a:rPr lang="en-US" dirty="0" smtClean="0"/>
              <a:t>Learning</a:t>
            </a:r>
          </a:p>
          <a:p>
            <a:endParaRPr lang="en-US" dirty="0"/>
          </a:p>
        </p:txBody>
      </p:sp>
      <p:sp>
        <p:nvSpPr>
          <p:cNvPr id="5" name="Content Placeholder 4"/>
          <p:cNvSpPr>
            <a:spLocks noGrp="1"/>
          </p:cNvSpPr>
          <p:nvPr>
            <p:ph sz="half" idx="2"/>
          </p:nvPr>
        </p:nvSpPr>
        <p:spPr/>
        <p:txBody>
          <a:bodyPr/>
          <a:lstStyle/>
          <a:p>
            <a:pPr marL="0" indent="0" algn="ctr">
              <a:buNone/>
            </a:pPr>
            <a:r>
              <a:rPr lang="en-US" b="1" dirty="0" smtClean="0"/>
              <a:t>Cons</a:t>
            </a:r>
          </a:p>
          <a:p>
            <a:r>
              <a:rPr lang="en-US" dirty="0" smtClean="0"/>
              <a:t>eLearning time</a:t>
            </a:r>
          </a:p>
          <a:p>
            <a:r>
              <a:rPr lang="en-US" dirty="0" smtClean="0"/>
              <a:t>Money</a:t>
            </a:r>
          </a:p>
          <a:p>
            <a:r>
              <a:rPr lang="en-US" dirty="0" smtClean="0"/>
              <a:t>Software and Licensing</a:t>
            </a:r>
          </a:p>
          <a:p>
            <a:r>
              <a:rPr lang="en-US" dirty="0" smtClean="0"/>
              <a:t>Over achieving</a:t>
            </a:r>
          </a:p>
          <a:p>
            <a:r>
              <a:rPr lang="en-US" dirty="0" smtClean="0"/>
              <a:t>10-15%</a:t>
            </a:r>
          </a:p>
        </p:txBody>
      </p:sp>
    </p:spTree>
    <p:extLst>
      <p:ext uri="{BB962C8B-B14F-4D97-AF65-F5344CB8AC3E}">
        <p14:creationId xmlns:p14="http://schemas.microsoft.com/office/powerpoint/2010/main" val="256121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2" nodeType="clickEffect">
                                  <p:stCondLst>
                                    <p:cond delay="0"/>
                                  </p:stCondLst>
                                  <p:childTnLst>
                                    <p:animClr clrSpc="rgb" dir="cw">
                                      <p:cBhvr override="childStyle">
                                        <p:cTn id="10" dur="100" fill="hold"/>
                                        <p:tgtEl>
                                          <p:spTgt spid="4">
                                            <p:txEl>
                                              <p:pRg st="1" end="1"/>
                                            </p:txEl>
                                          </p:spTgt>
                                        </p:tgtEl>
                                        <p:attrNameLst>
                                          <p:attrName>style.color</p:attrName>
                                        </p:attrNameLst>
                                      </p:cBhvr>
                                      <p:to>
                                        <a:srgbClr val="C0C0C0"/>
                                      </p:to>
                                    </p:animClr>
                                  </p:childTnLst>
                                </p:cTn>
                              </p:par>
                            </p:childTnLst>
                          </p:cTn>
                        </p:par>
                        <p:par>
                          <p:cTn id="11" fill="hold">
                            <p:stCondLst>
                              <p:cond delay="100"/>
                            </p:stCondLst>
                            <p:childTnLst>
                              <p:par>
                                <p:cTn id="12" presetID="1" presetClass="entr" presetSubtype="0" fill="hold" grpId="0" nodeType="after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grpId="2" nodeType="clickEffect">
                                  <p:stCondLst>
                                    <p:cond delay="0"/>
                                  </p:stCondLst>
                                  <p:childTnLst>
                                    <p:animClr clrSpc="rgb" dir="cw">
                                      <p:cBhvr override="childStyle">
                                        <p:cTn id="17" dur="100" fill="hold"/>
                                        <p:tgtEl>
                                          <p:spTgt spid="4">
                                            <p:txEl>
                                              <p:pRg st="2" end="2"/>
                                            </p:txEl>
                                          </p:spTgt>
                                        </p:tgtEl>
                                        <p:attrNameLst>
                                          <p:attrName>style.color</p:attrName>
                                        </p:attrNameLst>
                                      </p:cBhvr>
                                      <p:to>
                                        <a:srgbClr val="C0C0C0"/>
                                      </p:to>
                                    </p:animClr>
                                  </p:childTnLst>
                                </p:cTn>
                              </p:par>
                            </p:childTnLst>
                          </p:cTn>
                        </p:par>
                        <p:par>
                          <p:cTn id="18" fill="hold">
                            <p:stCondLst>
                              <p:cond delay="100"/>
                            </p:stCondLst>
                            <p:childTnLst>
                              <p:par>
                                <p:cTn id="19" presetID="1" presetClass="entr" presetSubtype="0" fill="hold" grpId="0" nodeType="after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grpId="2" nodeType="clickEffect">
                                  <p:stCondLst>
                                    <p:cond delay="0"/>
                                  </p:stCondLst>
                                  <p:childTnLst>
                                    <p:animClr clrSpc="rgb" dir="cw">
                                      <p:cBhvr override="childStyle">
                                        <p:cTn id="24" dur="100" fill="hold"/>
                                        <p:tgtEl>
                                          <p:spTgt spid="4">
                                            <p:txEl>
                                              <p:pRg st="3" end="3"/>
                                            </p:txEl>
                                          </p:spTgt>
                                        </p:tgtEl>
                                        <p:attrNameLst>
                                          <p:attrName>style.color</p:attrName>
                                        </p:attrNameLst>
                                      </p:cBhvr>
                                      <p:to>
                                        <a:srgbClr val="C0C0C0"/>
                                      </p:to>
                                    </p:animClr>
                                  </p:childTnLst>
                                </p:cTn>
                              </p:par>
                            </p:childTnLst>
                          </p:cTn>
                        </p:par>
                        <p:par>
                          <p:cTn id="25" fill="hold">
                            <p:stCondLst>
                              <p:cond delay="100"/>
                            </p:stCondLst>
                            <p:childTnLst>
                              <p:par>
                                <p:cTn id="26" presetID="1" presetClass="entr" presetSubtype="0" fill="hold" grpId="0" nodeType="after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grpId="2" nodeType="clickEffect">
                                  <p:stCondLst>
                                    <p:cond delay="0"/>
                                  </p:stCondLst>
                                  <p:childTnLst>
                                    <p:animClr clrSpc="rgb" dir="cw">
                                      <p:cBhvr override="childStyle">
                                        <p:cTn id="31" dur="100" fill="hold"/>
                                        <p:tgtEl>
                                          <p:spTgt spid="4">
                                            <p:txEl>
                                              <p:pRg st="4" end="4"/>
                                            </p:txEl>
                                          </p:spTgt>
                                        </p:tgtEl>
                                        <p:attrNameLst>
                                          <p:attrName>style.color</p:attrName>
                                        </p:attrNameLst>
                                      </p:cBhvr>
                                      <p:to>
                                        <a:srgbClr val="C0C0C0"/>
                                      </p:to>
                                    </p:animClr>
                                  </p:childTnLst>
                                </p:cTn>
                              </p:par>
                            </p:childTnLst>
                          </p:cTn>
                        </p:par>
                        <p:par>
                          <p:cTn id="32" fill="hold">
                            <p:stCondLst>
                              <p:cond delay="100"/>
                            </p:stCondLst>
                            <p:childTnLst>
                              <p:par>
                                <p:cTn id="33" presetID="1" presetClass="entr" presetSubtype="0" fill="hold" grpId="0" nodeType="after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grpId="2" nodeType="clickEffect">
                                  <p:stCondLst>
                                    <p:cond delay="0"/>
                                  </p:stCondLst>
                                  <p:childTnLst>
                                    <p:animClr clrSpc="rgb" dir="cw">
                                      <p:cBhvr override="childStyle">
                                        <p:cTn id="38" dur="100" fill="hold"/>
                                        <p:tgtEl>
                                          <p:spTgt spid="5">
                                            <p:txEl>
                                              <p:pRg st="1" end="1"/>
                                            </p:txEl>
                                          </p:spTgt>
                                        </p:tgtEl>
                                        <p:attrNameLst>
                                          <p:attrName>style.color</p:attrName>
                                        </p:attrNameLst>
                                      </p:cBhvr>
                                      <p:to>
                                        <a:srgbClr val="C0C0C0"/>
                                      </p:to>
                                    </p:animClr>
                                  </p:childTnLst>
                                </p:cTn>
                              </p:par>
                            </p:childTnLst>
                          </p:cTn>
                        </p:par>
                        <p:par>
                          <p:cTn id="39" fill="hold">
                            <p:stCondLst>
                              <p:cond delay="100"/>
                            </p:stCondLst>
                            <p:childTnLst>
                              <p:par>
                                <p:cTn id="40" presetID="1" presetClass="entr" presetSubtype="0" fill="hold" grpId="0" nodeType="after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childTnLst>
                                </p:cTn>
                              </p:par>
                            </p:childTnLst>
                          </p:cTn>
                        </p:par>
                        <p:par>
                          <p:cTn id="42" fill="hold">
                            <p:stCondLst>
                              <p:cond delay="100"/>
                            </p:stCondLst>
                            <p:childTnLst>
                              <p:par>
                                <p:cTn id="43" presetID="1" presetClass="entr" presetSubtype="0" fill="hold" grpId="0" nodeType="after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3" presetClass="emph" presetSubtype="2" fill="hold" grpId="2" nodeType="clickEffect">
                                  <p:stCondLst>
                                    <p:cond delay="0"/>
                                  </p:stCondLst>
                                  <p:childTnLst>
                                    <p:animClr clrSpc="rgb" dir="cw">
                                      <p:cBhvr override="childStyle">
                                        <p:cTn id="48" dur="100" fill="hold"/>
                                        <p:tgtEl>
                                          <p:spTgt spid="5">
                                            <p:txEl>
                                              <p:pRg st="2" end="2"/>
                                            </p:txEl>
                                          </p:spTgt>
                                        </p:tgtEl>
                                        <p:attrNameLst>
                                          <p:attrName>style.color</p:attrName>
                                        </p:attrNameLst>
                                      </p:cBhvr>
                                      <p:to>
                                        <a:srgbClr val="C0C0C0"/>
                                      </p:to>
                                    </p:animClr>
                                  </p:childTnLst>
                                </p:cTn>
                              </p:par>
                              <p:par>
                                <p:cTn id="49" presetID="3" presetClass="emph" presetSubtype="2" fill="hold" grpId="2" nodeType="withEffect">
                                  <p:stCondLst>
                                    <p:cond delay="0"/>
                                  </p:stCondLst>
                                  <p:childTnLst>
                                    <p:animClr clrSpc="rgb" dir="cw">
                                      <p:cBhvr override="childStyle">
                                        <p:cTn id="50" dur="100" fill="hold"/>
                                        <p:tgtEl>
                                          <p:spTgt spid="5">
                                            <p:txEl>
                                              <p:pRg st="3" end="3"/>
                                            </p:txEl>
                                          </p:spTgt>
                                        </p:tgtEl>
                                        <p:attrNameLst>
                                          <p:attrName>style.color</p:attrName>
                                        </p:attrNameLst>
                                      </p:cBhvr>
                                      <p:to>
                                        <a:srgbClr val="C0C0C0"/>
                                      </p:to>
                                    </p:animClr>
                                  </p:childTnLst>
                                </p:cTn>
                              </p:par>
                            </p:childTnLst>
                          </p:cTn>
                        </p:par>
                        <p:par>
                          <p:cTn id="51" fill="hold">
                            <p:stCondLst>
                              <p:cond delay="100"/>
                            </p:stCondLst>
                            <p:childTnLst>
                              <p:par>
                                <p:cTn id="52" presetID="1" presetClass="entr" presetSubtype="0" fill="hold" grpId="0" nodeType="afterEffect">
                                  <p:stCondLst>
                                    <p:cond delay="0"/>
                                  </p:stCondLst>
                                  <p:childTnLst>
                                    <p:set>
                                      <p:cBhvr>
                                        <p:cTn id="5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3" presetClass="emph" presetSubtype="2" fill="hold" grpId="2" nodeType="clickEffect">
                                  <p:stCondLst>
                                    <p:cond delay="0"/>
                                  </p:stCondLst>
                                  <p:childTnLst>
                                    <p:animClr clrSpc="rgb" dir="cw">
                                      <p:cBhvr override="childStyle">
                                        <p:cTn id="57" dur="100" fill="hold"/>
                                        <p:tgtEl>
                                          <p:spTgt spid="5">
                                            <p:txEl>
                                              <p:pRg st="4" end="4"/>
                                            </p:txEl>
                                          </p:spTgt>
                                        </p:tgtEl>
                                        <p:attrNameLst>
                                          <p:attrName>style.color</p:attrName>
                                        </p:attrNameLst>
                                      </p:cBhvr>
                                      <p:to>
                                        <a:srgbClr val="C0C0C0"/>
                                      </p:to>
                                    </p:animClr>
                                  </p:childTnLst>
                                </p:cTn>
                              </p:par>
                            </p:childTnLst>
                          </p:cTn>
                        </p:par>
                        <p:par>
                          <p:cTn id="58" fill="hold">
                            <p:stCondLst>
                              <p:cond delay="100"/>
                            </p:stCondLst>
                            <p:childTnLst>
                              <p:par>
                                <p:cTn id="59" presetID="1" presetClass="entr" presetSubtype="0" fill="hold" grpId="0" nodeType="after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2" uiExpand="1" build="p"/>
      <p:bldP spid="5" grpId="0" uiExpand="1" build="p"/>
      <p:bldP spid="5" grpId="2"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final year eLearning projects</a:t>
            </a:r>
            <a:endParaRPr lang="en-US" dirty="0"/>
          </a:p>
        </p:txBody>
      </p:sp>
      <p:pic>
        <p:nvPicPr>
          <p:cNvPr id="4" name="Picture 3" descr="Screen Shot 2014-06-18 at 15.52.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608" y="1514426"/>
            <a:ext cx="6418784" cy="5123151"/>
          </a:xfrm>
          <a:prstGeom prst="rect">
            <a:avLst/>
          </a:prstGeom>
        </p:spPr>
      </p:pic>
      <p:pic>
        <p:nvPicPr>
          <p:cNvPr id="5" name="Picture 4" descr="Screen Shot 2014-06-19 at 09.35.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9617" y="1609676"/>
            <a:ext cx="5964767" cy="5147068"/>
          </a:xfrm>
          <a:prstGeom prst="rect">
            <a:avLst/>
          </a:prstGeom>
        </p:spPr>
      </p:pic>
      <p:pic>
        <p:nvPicPr>
          <p:cNvPr id="7" name="Picture 6" descr="Screen Shot 2014-06-19 at 09.42.1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0325" y="1519916"/>
            <a:ext cx="6483350" cy="5117661"/>
          </a:xfrm>
          <a:prstGeom prst="rect">
            <a:avLst/>
          </a:prstGeom>
        </p:spPr>
      </p:pic>
      <p:pic>
        <p:nvPicPr>
          <p:cNvPr id="8" name="Picture 7" descr="Screen Shot 2014-06-19 at 10.26.3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084" y="1514426"/>
            <a:ext cx="6963833" cy="5219250"/>
          </a:xfrm>
          <a:prstGeom prst="rect">
            <a:avLst/>
          </a:prstGeom>
        </p:spPr>
      </p:pic>
    </p:spTree>
    <p:extLst>
      <p:ext uri="{BB962C8B-B14F-4D97-AF65-F5344CB8AC3E}">
        <p14:creationId xmlns:p14="http://schemas.microsoft.com/office/powerpoint/2010/main" val="166135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617b4027a1af6abf5f633aea95eb7ff534df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1728</TotalTime>
  <Words>950</Words>
  <Application>Microsoft Office PowerPoint</Application>
  <PresentationFormat>On-screen Show (4:3)</PresentationFormat>
  <Paragraphs>74</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Final Year eLearning Projects</vt:lpstr>
      <vt:lpstr>eLearning in FLS</vt:lpstr>
      <vt:lpstr>Benefits to students</vt:lpstr>
      <vt:lpstr>Staff point of view</vt:lpstr>
      <vt:lpstr>Examples of final year eLearning projects</vt:lpstr>
    </vt:vector>
  </TitlesOfParts>
  <Company>University of Manchester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Year eLearning Projects</dc:title>
  <dc:creator>Samantha Clarke</dc:creator>
  <cp:lastModifiedBy>Windows User</cp:lastModifiedBy>
  <cp:revision>48</cp:revision>
  <dcterms:created xsi:type="dcterms:W3CDTF">2014-06-18T07:51:02Z</dcterms:created>
  <dcterms:modified xsi:type="dcterms:W3CDTF">2014-06-20T08:53:01Z</dcterms:modified>
</cp:coreProperties>
</file>