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</p:sldIdLst>
  <p:sldSz cx="9906000" cy="6858000" type="A4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59597"/>
    <a:srgbClr val="D22332"/>
    <a:srgbClr val="5368E0"/>
    <a:srgbClr val="34BE52"/>
    <a:srgbClr val="FFCC33"/>
    <a:srgbClr val="6D009D"/>
    <a:srgbClr val="00A2AE"/>
    <a:srgbClr val="C400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85" autoAdjust="0"/>
  </p:normalViewPr>
  <p:slideViewPr>
    <p:cSldViewPr>
      <p:cViewPr varScale="1">
        <p:scale>
          <a:sx n="167" d="100"/>
          <a:sy n="167" d="100"/>
        </p:scale>
        <p:origin x="-2728" y="-10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r>
              <a:rPr lang="en-GB"/>
              <a:t>Producing attractive publications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FDB36A-BF1F-B84F-BCBC-8508248D64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2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r>
              <a:rPr lang="en-GB"/>
              <a:t>Producing attractive publications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7AC0FE-F5B3-A74C-9041-D3C0FA14C3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88873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GB" sz="1200"/>
              <a:t>Producing attractive publications</a:t>
            </a:r>
          </a:p>
        </p:txBody>
      </p:sp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736E207D-4CE3-4843-B446-2CEFBD231D8E}" type="slidenum">
              <a:rPr lang="en-GB" sz="1200"/>
              <a:pPr eaLnBrk="1" hangingPunct="1"/>
              <a:t>1</a:t>
            </a:fld>
            <a:endParaRPr lang="en-GB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8501B-B561-624C-97C0-CE2147A576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910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59CE1-2BA9-FF43-9C7B-34687DDE6A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704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9325F-AF0A-EE42-941E-9ADAECAC77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21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546F4-28DD-B54B-85D1-017B167852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386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F92EE-954B-FB4B-93B1-6991006F78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56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28105-3235-8140-BD01-90BC4B008F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06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A730D-A104-DC4A-B8EF-B16A6F057C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1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A1608-11FC-DF48-A170-1146F4B1C4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21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640AE-3941-9B43-9400-CC39495519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18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F310D-8523-6140-9FF7-3B3787719B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89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01322-B892-0847-AD28-795EC6C1B4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00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C1DDBD9-7294-234A-97EA-F17E2FA404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ヒラギノ角ゴ Pro W3" charset="0"/>
          <a:cs typeface="ヒラギノ角ゴ Pro W3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3"/>
          <p:cNvSpPr>
            <a:spLocks noChangeArrowheads="1"/>
          </p:cNvSpPr>
          <p:nvPr/>
        </p:nvSpPr>
        <p:spPr bwMode="auto">
          <a:xfrm>
            <a:off x="1316037" y="1524000"/>
            <a:ext cx="8589963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GB" sz="3800" b="1">
              <a:latin typeface="R Frutiger Roman" charset="0"/>
            </a:endParaRPr>
          </a:p>
          <a:p>
            <a:endParaRPr lang="en-GB" sz="3800">
              <a:latin typeface="R Frutiger Roman" charset="0"/>
            </a:endParaRPr>
          </a:p>
          <a:p>
            <a:endParaRPr lang="en-GB" sz="3800">
              <a:latin typeface="R Frutiger Roman" charset="0"/>
            </a:endParaRPr>
          </a:p>
        </p:txBody>
      </p:sp>
      <p:pic>
        <p:nvPicPr>
          <p:cNvPr id="15362" name="Picture 16" descr="UoM_CMYK_whiteleft_3mm co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-26988"/>
            <a:ext cx="1154733" cy="108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24"/>
          <p:cNvSpPr>
            <a:spLocks noChangeArrowheads="1"/>
          </p:cNvSpPr>
          <p:nvPr/>
        </p:nvSpPr>
        <p:spPr bwMode="auto">
          <a:xfrm>
            <a:off x="584200" y="6257925"/>
            <a:ext cx="4953000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en-US" sz="1000">
              <a:latin typeface="R Frutiger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632" y="-5393"/>
            <a:ext cx="8136904" cy="1058129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The University College for Interdisciplinary Learning (UCOL)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456" y="980728"/>
            <a:ext cx="7920880" cy="3024336"/>
          </a:xfrm>
        </p:spPr>
        <p:txBody>
          <a:bodyPr/>
          <a:lstStyle/>
          <a:p>
            <a:pPr eaLnBrk="1" hangingPunct="1"/>
            <a:r>
              <a:rPr lang="en-GB" sz="1600" dirty="0" smtClean="0">
                <a:latin typeface="Arial" charset="0"/>
              </a:rPr>
              <a:t>Launched in September 2012, UCOL aims to broaden students’ minds, enhance employability and help them become informed, ethically-aware citizens and leaders, regardless of degree programme</a:t>
            </a:r>
          </a:p>
          <a:p>
            <a:pPr eaLnBrk="1" hangingPunct="1"/>
            <a:r>
              <a:rPr lang="en-GB" sz="1600" dirty="0" smtClean="0">
                <a:latin typeface="Arial" charset="0"/>
              </a:rPr>
              <a:t>150 Students in 2012/13, grew to 500 students in 2013/14. 600+ likely for 2014/15</a:t>
            </a:r>
          </a:p>
          <a:p>
            <a:pPr eaLnBrk="1" hangingPunct="1"/>
            <a:r>
              <a:rPr lang="en-GB" sz="1600" dirty="0" smtClean="0">
                <a:latin typeface="Arial" charset="0"/>
              </a:rPr>
              <a:t>Now 27 courses, most commissioned exclusively for the College from all faculties as well as the Library, Museum and Art Gallery</a:t>
            </a:r>
          </a:p>
          <a:p>
            <a:pPr eaLnBrk="1" hangingPunct="1"/>
            <a:r>
              <a:rPr lang="en-GB" sz="1600" dirty="0" smtClean="0">
                <a:latin typeface="Arial" charset="0"/>
              </a:rPr>
              <a:t>UCOL works closely with Manchester Enterprise Centre (MEC) and the Centre for History of Science, Technology and Medicine (CHSTM)</a:t>
            </a:r>
          </a:p>
          <a:p>
            <a:pPr eaLnBrk="1" hangingPunct="1"/>
            <a:r>
              <a:rPr lang="en-GB" sz="1600" dirty="0" smtClean="0">
                <a:latin typeface="Arial" charset="0"/>
              </a:rPr>
              <a:t>Student feedback has been uniformly excellent for all College courses </a:t>
            </a:r>
          </a:p>
          <a:p>
            <a:pPr eaLnBrk="1" hangingPunct="1"/>
            <a:r>
              <a:rPr lang="en-GB" sz="1600" dirty="0" smtClean="0">
                <a:latin typeface="Arial" charset="0"/>
              </a:rPr>
              <a:t>2013/14 Student evaluations also tell us our courses are delivering UCOL’s mission. For example:</a:t>
            </a:r>
          </a:p>
        </p:txBody>
      </p:sp>
      <p:pic>
        <p:nvPicPr>
          <p:cNvPr id="6" name="Content Placeholder 5" descr="UCOL.png"/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80" b="12880"/>
          <a:stretch>
            <a:fillRect/>
          </a:stretch>
        </p:blipFill>
        <p:spPr>
          <a:xfrm>
            <a:off x="7968142" y="1412776"/>
            <a:ext cx="1904224" cy="1967008"/>
          </a:xfrm>
        </p:spPr>
      </p:pic>
      <p:sp>
        <p:nvSpPr>
          <p:cNvPr id="4" name="TextBox 3"/>
          <p:cNvSpPr txBox="1"/>
          <p:nvPr/>
        </p:nvSpPr>
        <p:spPr>
          <a:xfrm>
            <a:off x="0" y="3995678"/>
            <a:ext cx="9906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000">
              <a:spcBef>
                <a:spcPts val="600"/>
              </a:spcBef>
              <a:tabLst>
                <a:tab pos="88900" algn="l"/>
              </a:tabLst>
            </a:pPr>
            <a:r>
              <a:rPr lang="en-GB" sz="1600" dirty="0" smtClean="0"/>
              <a:t>“</a:t>
            </a:r>
            <a:r>
              <a:rPr lang="en-GB" sz="1600" i="1" dirty="0" smtClean="0"/>
              <a:t>This course introduced me to new concepts and ideas outside my main area of study and broadened my academic horizons</a:t>
            </a:r>
            <a:r>
              <a:rPr lang="en-GB" sz="1600" dirty="0" smtClean="0"/>
              <a:t>” – 4.47/5* average across all UCOL courses (*4/5 or more is deemed excellent)</a:t>
            </a:r>
          </a:p>
          <a:p>
            <a:pPr marL="342000" indent="-285750">
              <a:spcBef>
                <a:spcPts val="600"/>
              </a:spcBef>
              <a:buFont typeface="Arial"/>
              <a:buChar char="•"/>
              <a:tabLst>
                <a:tab pos="88900" algn="l"/>
              </a:tabLst>
            </a:pPr>
            <a:r>
              <a:rPr lang="en-GB" sz="1600" dirty="0" smtClean="0"/>
              <a:t>Most </a:t>
            </a:r>
            <a:r>
              <a:rPr lang="en-GB" sz="1600" dirty="0"/>
              <a:t>popular courses 2013/14: </a:t>
            </a:r>
            <a:r>
              <a:rPr lang="en-GB" sz="1600" i="1" dirty="0"/>
              <a:t>Diverse Britain in a Globalising World</a:t>
            </a:r>
            <a:r>
              <a:rPr lang="en-GB" sz="1600" dirty="0"/>
              <a:t> (Social Sciences), </a:t>
            </a:r>
            <a:r>
              <a:rPr lang="en-GB" sz="1600" i="1" dirty="0"/>
              <a:t>Body, Health &amp; Wellbeing </a:t>
            </a:r>
            <a:r>
              <a:rPr lang="en-GB" sz="1600" dirty="0"/>
              <a:t>(School of Medicine), </a:t>
            </a:r>
            <a:r>
              <a:rPr lang="en-GB" sz="1600" i="1" dirty="0"/>
              <a:t>Art of Enterprise </a:t>
            </a:r>
            <a:r>
              <a:rPr lang="en-GB" sz="1600" dirty="0"/>
              <a:t>(Enterprise Centre</a:t>
            </a:r>
            <a:r>
              <a:rPr lang="en-GB" sz="1600" dirty="0" smtClean="0"/>
              <a:t>), </a:t>
            </a:r>
            <a:r>
              <a:rPr lang="en-GB" sz="1600" i="1" dirty="0"/>
              <a:t>Future Cities </a:t>
            </a:r>
            <a:r>
              <a:rPr lang="en-GB" sz="1600" dirty="0"/>
              <a:t>(Geography</a:t>
            </a:r>
            <a:r>
              <a:rPr lang="en-GB" sz="1600" dirty="0" smtClean="0"/>
              <a:t>), </a:t>
            </a:r>
            <a:r>
              <a:rPr lang="en-GB" sz="1600" i="1" dirty="0" smtClean="0"/>
              <a:t>Introduction to  British Sign Language </a:t>
            </a:r>
            <a:r>
              <a:rPr lang="en-GB" sz="1600" dirty="0" smtClean="0"/>
              <a:t>(ULC)</a:t>
            </a:r>
          </a:p>
          <a:p>
            <a:pPr marL="342000" indent="-285750" eaLnBrk="1" hangingPunct="1">
              <a:spcBef>
                <a:spcPts val="600"/>
              </a:spcBef>
              <a:buFont typeface="Arial"/>
              <a:buChar char="•"/>
              <a:tabLst>
                <a:tab pos="88900" algn="l"/>
              </a:tabLst>
            </a:pPr>
            <a:r>
              <a:rPr lang="en-GB" sz="1600" dirty="0" smtClean="0"/>
              <a:t>2013/14 - Two new </a:t>
            </a:r>
            <a:r>
              <a:rPr lang="en-GB" sz="1600" i="1" dirty="0" smtClean="0"/>
              <a:t>Awards</a:t>
            </a:r>
            <a:r>
              <a:rPr lang="en-GB" sz="1600" dirty="0" smtClean="0"/>
              <a:t> (college course + related external placement/activity) launched -  The </a:t>
            </a:r>
            <a:r>
              <a:rPr lang="en-GB" sz="1600" i="1" dirty="0" smtClean="0"/>
              <a:t>Enterprise Award </a:t>
            </a:r>
            <a:r>
              <a:rPr lang="en-GB" sz="1600" dirty="0" smtClean="0"/>
              <a:t>and the </a:t>
            </a:r>
            <a:r>
              <a:rPr lang="en-GB" sz="1600" i="1" dirty="0" smtClean="0"/>
              <a:t>Global Award </a:t>
            </a:r>
            <a:r>
              <a:rPr lang="en-GB" sz="1600" dirty="0" smtClean="0"/>
              <a:t>-  to compliment the very successful Manchester Leadership Programme. Additional Sport Award planned for 2015/16.</a:t>
            </a:r>
          </a:p>
          <a:p>
            <a:pPr marL="342000" indent="-285750" eaLnBrk="1" hangingPunct="1">
              <a:spcBef>
                <a:spcPts val="600"/>
              </a:spcBef>
              <a:buFont typeface="Arial"/>
              <a:buChar char="•"/>
              <a:tabLst>
                <a:tab pos="88900" algn="l"/>
              </a:tabLst>
            </a:pPr>
            <a:r>
              <a:rPr lang="en-GB" sz="1600" dirty="0" smtClean="0"/>
              <a:t>2014/15 – 5 New Courses: </a:t>
            </a:r>
            <a:r>
              <a:rPr lang="en-GB" sz="1600" i="1" dirty="0" smtClean="0"/>
              <a:t>Ancient Egypt</a:t>
            </a:r>
            <a:r>
              <a:rPr lang="en-GB" sz="1600" dirty="0" smtClean="0"/>
              <a:t>, </a:t>
            </a:r>
            <a:r>
              <a:rPr lang="en-GB" sz="1600" i="1" dirty="0" smtClean="0"/>
              <a:t>Disability Studies</a:t>
            </a:r>
            <a:r>
              <a:rPr lang="en-GB" sz="1600" dirty="0" smtClean="0"/>
              <a:t>, </a:t>
            </a:r>
            <a:r>
              <a:rPr lang="en-GB" sz="1600" i="1" dirty="0" smtClean="0"/>
              <a:t>Introduction to Computer Science, Sustainability &amp; Environmental Impact </a:t>
            </a:r>
            <a:r>
              <a:rPr lang="en-GB" sz="1600" dirty="0" smtClean="0"/>
              <a:t>and </a:t>
            </a:r>
            <a:r>
              <a:rPr lang="en-GB" sz="1600" i="1" dirty="0" smtClean="0"/>
              <a:t>Crisis of Nature</a:t>
            </a:r>
            <a:r>
              <a:rPr lang="en-GB" sz="1600" dirty="0" smtClean="0"/>
              <a:t>.</a:t>
            </a:r>
            <a:endParaRPr lang="en-GB" sz="1600" i="1" dirty="0" smtClean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 advTm="13512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11" y="144371"/>
            <a:ext cx="9147579" cy="56124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The University College project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11" y="980727"/>
            <a:ext cx="9500368" cy="5728009"/>
          </a:xfrm>
        </p:spPr>
        <p:txBody>
          <a:bodyPr>
            <a:normAutofit/>
          </a:bodyPr>
          <a:lstStyle/>
          <a:p>
            <a:r>
              <a:rPr lang="en-GB" sz="2000" dirty="0" smtClean="0"/>
              <a:t>Inspired by </a:t>
            </a:r>
            <a:r>
              <a:rPr lang="en-GB" sz="2000" dirty="0" smtClean="0"/>
              <a:t>national and international debates about the purposes of an undergraduate education and </a:t>
            </a:r>
            <a:r>
              <a:rPr lang="en-GB" sz="2000" dirty="0" smtClean="0"/>
              <a:t>the reality of </a:t>
            </a:r>
            <a:r>
              <a:rPr lang="en-GB" sz="2000" dirty="0" err="1" smtClean="0"/>
              <a:t>UoM</a:t>
            </a:r>
            <a:r>
              <a:rPr lang="en-GB" sz="2000" dirty="0" smtClean="0"/>
              <a:t> operating within an increasingly </a:t>
            </a:r>
            <a:r>
              <a:rPr lang="en-GB" sz="2000" dirty="0" smtClean="0"/>
              <a:t>globalised and competitive </a:t>
            </a:r>
            <a:r>
              <a:rPr lang="en-GB" sz="2000" dirty="0" smtClean="0"/>
              <a:t>education market</a:t>
            </a:r>
          </a:p>
          <a:p>
            <a:r>
              <a:rPr lang="en-GB" sz="2000" dirty="0" smtClean="0"/>
              <a:t>Intended to offer a range of innovative courses </a:t>
            </a:r>
            <a:r>
              <a:rPr lang="en-GB" sz="2000" dirty="0" smtClean="0"/>
              <a:t>that </a:t>
            </a:r>
            <a:r>
              <a:rPr lang="en-GB" sz="2000" dirty="0" smtClean="0"/>
              <a:t>will take students (and staff) out of their silos/comfort zones to:</a:t>
            </a:r>
          </a:p>
          <a:p>
            <a:pPr marL="419100" indent="384175"/>
            <a:r>
              <a:rPr lang="en-GB" sz="2000" dirty="0" smtClean="0"/>
              <a:t>Promote </a:t>
            </a:r>
            <a:r>
              <a:rPr lang="en-GB" sz="2000" dirty="0" smtClean="0"/>
              <a:t>the virtue of trans-disciplinary intellectual curiosity</a:t>
            </a:r>
            <a:endParaRPr lang="en-GB" sz="2000" dirty="0" smtClean="0"/>
          </a:p>
          <a:p>
            <a:pPr marL="419100" indent="384175"/>
            <a:r>
              <a:rPr lang="en-GB" sz="2000" dirty="0" smtClean="0"/>
              <a:t>Enhance skill development and employability</a:t>
            </a:r>
          </a:p>
          <a:p>
            <a:pPr marL="419100" indent="384175"/>
            <a:r>
              <a:rPr lang="en-GB" sz="2000" dirty="0" smtClean="0"/>
              <a:t>Deliver on the ‘purposes of a Manchester education’</a:t>
            </a:r>
          </a:p>
          <a:p>
            <a:pPr marL="762000"/>
            <a:r>
              <a:rPr lang="en-GB" sz="2000" dirty="0" smtClean="0"/>
              <a:t>Promote and showcase existing research synergies through teaching 	</a:t>
            </a:r>
            <a:endParaRPr lang="en-GB" sz="2000" dirty="0" smtClean="0"/>
          </a:p>
          <a:p>
            <a:pPr marL="762000"/>
            <a:r>
              <a:rPr lang="en-GB" sz="2000" dirty="0" smtClean="0"/>
              <a:t>Enhance </a:t>
            </a:r>
            <a:r>
              <a:rPr lang="en-GB" sz="2000" dirty="0" smtClean="0"/>
              <a:t>the student experience</a:t>
            </a:r>
            <a:endParaRPr lang="en-GB" sz="1600" dirty="0" smtClean="0"/>
          </a:p>
          <a:p>
            <a:pPr marL="419100" indent="384175"/>
            <a:endParaRPr lang="en-GB" sz="2000" dirty="0" smtClean="0"/>
          </a:p>
          <a:p>
            <a:pPr marL="419100" indent="0">
              <a:buNone/>
            </a:pPr>
            <a:r>
              <a:rPr lang="en-GB" sz="2000" dirty="0" smtClean="0"/>
              <a:t>NB </a:t>
            </a:r>
            <a:r>
              <a:rPr lang="en-GB" sz="2000" dirty="0" smtClean="0"/>
              <a:t>the college is </a:t>
            </a:r>
            <a:r>
              <a:rPr lang="en-GB" sz="2000" i="1" dirty="0" smtClean="0"/>
              <a:t>not</a:t>
            </a:r>
            <a:r>
              <a:rPr lang="en-GB" sz="2000" dirty="0" smtClean="0"/>
              <a:t> about dispersing the humanities across the university, but committed to offering opportunities for </a:t>
            </a:r>
            <a:r>
              <a:rPr lang="en-GB" sz="2000" i="1" dirty="0" smtClean="0"/>
              <a:t>all</a:t>
            </a:r>
            <a:r>
              <a:rPr lang="en-GB" sz="2000" dirty="0" smtClean="0"/>
              <a:t> students to enhance their curriculum by encouraging them to explore beyond their chosen core field of study as a value in itself and as a way of </a:t>
            </a:r>
            <a:r>
              <a:rPr lang="en-GB" sz="2000" dirty="0" smtClean="0"/>
              <a:t>enriching </a:t>
            </a:r>
            <a:r>
              <a:rPr lang="en-GB" sz="2000" dirty="0" smtClean="0"/>
              <a:t>the skill sets with which they graduate.</a:t>
            </a:r>
          </a:p>
        </p:txBody>
      </p:sp>
    </p:spTree>
    <p:extLst>
      <p:ext uri="{BB962C8B-B14F-4D97-AF65-F5344CB8AC3E}">
        <p14:creationId xmlns:p14="http://schemas.microsoft.com/office/powerpoint/2010/main" val="2233404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44624"/>
            <a:ext cx="8915400" cy="432048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3</a:t>
            </a:r>
            <a:r>
              <a:rPr lang="en-US" sz="3200" b="1" dirty="0" smtClean="0"/>
              <a:t> </a:t>
            </a:r>
            <a:r>
              <a:rPr lang="en-US" sz="3200" b="1" dirty="0" smtClean="0"/>
              <a:t>Key Challenges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56" y="548680"/>
            <a:ext cx="9793089" cy="6192688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dirty="0" smtClean="0"/>
              <a:t>Recruitment </a:t>
            </a:r>
            <a:r>
              <a:rPr lang="en-US" sz="2000" dirty="0" smtClean="0"/>
              <a:t>has quadrupled since the College opened but is still </a:t>
            </a:r>
            <a:r>
              <a:rPr lang="en-US" sz="2000" dirty="0" smtClean="0"/>
              <a:t>a fraction of potential take-up. Why</a:t>
            </a:r>
            <a:r>
              <a:rPr lang="en-US" sz="2000" dirty="0" smtClean="0"/>
              <a:t>?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b="1" dirty="0" smtClean="0">
                <a:solidFill>
                  <a:srgbClr val="FFFF00"/>
                </a:solidFill>
              </a:rPr>
              <a:t>Questions </a:t>
            </a:r>
            <a:r>
              <a:rPr lang="en-US" sz="2000" b="1" dirty="0" smtClean="0">
                <a:solidFill>
                  <a:srgbClr val="FFFF00"/>
                </a:solidFill>
              </a:rPr>
              <a:t>of definition – what is ‘interdisciplinary’ learning?</a:t>
            </a:r>
          </a:p>
          <a:p>
            <a:pPr>
              <a:spcAft>
                <a:spcPts val="1200"/>
              </a:spcAft>
            </a:pPr>
            <a:r>
              <a:rPr lang="en-US" sz="2000" i="1" dirty="0"/>
              <a:t>T</a:t>
            </a:r>
            <a:r>
              <a:rPr lang="en-US" sz="2000" i="1" dirty="0" smtClean="0"/>
              <a:t>he meaning and/or value of interdisciplinarity is not understood or is contested by some students and staff. Our courses are, strictly speaking,  mostly multi-disciplinary or disciplinary but aimed at an interdisciplinary audience.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000" b="1" dirty="0" smtClean="0">
                <a:solidFill>
                  <a:srgbClr val="FFFF00"/>
                </a:solidFill>
              </a:rPr>
              <a:t>2</a:t>
            </a:r>
            <a:r>
              <a:rPr lang="en-GB" sz="2000" b="1" dirty="0" smtClean="0">
                <a:solidFill>
                  <a:srgbClr val="FFFF00"/>
                </a:solidFill>
              </a:rPr>
              <a:t>. </a:t>
            </a:r>
            <a:r>
              <a:rPr lang="en-GB" sz="2000" b="1" dirty="0" smtClean="0">
                <a:solidFill>
                  <a:srgbClr val="FFFF00"/>
                </a:solidFill>
              </a:rPr>
              <a:t>Changing </a:t>
            </a:r>
            <a:r>
              <a:rPr lang="en-GB" sz="2000" b="1" dirty="0">
                <a:solidFill>
                  <a:srgbClr val="FFFF00"/>
                </a:solidFill>
              </a:rPr>
              <a:t>the academic culture</a:t>
            </a:r>
          </a:p>
          <a:p>
            <a:pPr marL="0" indent="0">
              <a:buNone/>
            </a:pPr>
            <a:r>
              <a:rPr lang="en-GB" sz="2000" i="1" dirty="0" smtClean="0"/>
              <a:t>Widespread </a:t>
            </a:r>
            <a:r>
              <a:rPr lang="en-GB" sz="2000" i="1" dirty="0" smtClean="0"/>
              <a:t>staff engagement, but still some significant </a:t>
            </a:r>
            <a:r>
              <a:rPr lang="en-GB" sz="2000" i="1" dirty="0" smtClean="0"/>
              <a:t>scepticism</a:t>
            </a:r>
            <a:r>
              <a:rPr lang="en-GB" sz="2000" i="1" dirty="0" smtClean="0"/>
              <a:t>:</a:t>
            </a:r>
          </a:p>
          <a:p>
            <a:pPr marL="0" indent="271463"/>
            <a:r>
              <a:rPr lang="en-GB" sz="2000" i="1" dirty="0" smtClean="0"/>
              <a:t>Concern about impact upon time devoted to core subject-specific knowledge</a:t>
            </a:r>
          </a:p>
          <a:p>
            <a:pPr marL="266700" indent="-266700"/>
            <a:r>
              <a:rPr lang="en-GB" sz="2000" i="1" dirty="0" smtClean="0"/>
              <a:t>Uneven staff awareness of (or interest in) skills development  and/or employability </a:t>
            </a:r>
            <a:r>
              <a:rPr lang="en-GB" sz="2000" i="1" dirty="0" smtClean="0"/>
              <a:t>as </a:t>
            </a:r>
            <a:r>
              <a:rPr lang="en-GB" sz="2000" i="1" dirty="0" smtClean="0"/>
              <a:t>part of course/curricula design </a:t>
            </a:r>
          </a:p>
          <a:p>
            <a:pPr marL="266700" indent="-266700"/>
            <a:r>
              <a:rPr lang="en-GB" sz="2000" i="1" dirty="0"/>
              <a:t>The presumption that courses outside of subject-specific curricula </a:t>
            </a:r>
            <a:r>
              <a:rPr lang="en-GB" sz="2000" i="1" dirty="0" smtClean="0"/>
              <a:t>must be </a:t>
            </a:r>
            <a:r>
              <a:rPr lang="en-GB" sz="2000" i="1" dirty="0"/>
              <a:t>‘mickey mouse’ in content or level of </a:t>
            </a:r>
            <a:r>
              <a:rPr lang="en-GB" sz="2000" i="1" dirty="0" smtClean="0"/>
              <a:t>difficulty. </a:t>
            </a:r>
            <a:r>
              <a:rPr lang="en-US" sz="2000" i="1" dirty="0" smtClean="0"/>
              <a:t>The </a:t>
            </a:r>
            <a:r>
              <a:rPr lang="en-US" sz="2000" i="1" dirty="0"/>
              <a:t>‘Is it General Studies?’ problem</a:t>
            </a:r>
            <a:endParaRPr lang="en-GB" sz="2000" i="1" dirty="0" smtClean="0"/>
          </a:p>
          <a:p>
            <a:pPr marL="0" indent="271463"/>
            <a:r>
              <a:rPr lang="en-GB" sz="2000" i="1" dirty="0"/>
              <a:t>A</a:t>
            </a:r>
            <a:r>
              <a:rPr lang="en-GB" sz="2000" i="1" dirty="0" smtClean="0"/>
              <a:t>nother ‘plot’ from the ‘Centre’?</a:t>
            </a:r>
          </a:p>
          <a:p>
            <a:pPr marL="0" indent="271463"/>
            <a:r>
              <a:rPr lang="en-GB" sz="2000" i="1" dirty="0" smtClean="0"/>
              <a:t>I don’t know how to/don’t want to teach students outside of my </a:t>
            </a:r>
            <a:r>
              <a:rPr lang="en-GB" sz="2000" i="1" dirty="0" smtClean="0"/>
              <a:t>discipline</a:t>
            </a:r>
            <a:endParaRPr lang="en-GB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836494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16632"/>
            <a:ext cx="8915400" cy="432048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/>
              <a:t>Challenges  (cont.)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620688"/>
            <a:ext cx="9649072" cy="6120680"/>
          </a:xfrm>
        </p:spPr>
        <p:txBody>
          <a:bodyPr>
            <a:normAutofit fontScale="92500" lnSpcReduction="10000"/>
          </a:bodyPr>
          <a:lstStyle/>
          <a:p>
            <a:r>
              <a:rPr lang="en-GB" sz="2000" i="1" dirty="0" smtClean="0"/>
              <a:t>Working across a large</a:t>
            </a:r>
            <a:r>
              <a:rPr lang="en-GB" sz="2000" i="1" dirty="0"/>
              <a:t>, </a:t>
            </a:r>
            <a:r>
              <a:rPr lang="en-GB" sz="2000" i="1" dirty="0" smtClean="0"/>
              <a:t>decentralized and diverse </a:t>
            </a:r>
            <a:r>
              <a:rPr lang="en-GB" sz="2000" i="1" dirty="0"/>
              <a:t>institution </a:t>
            </a:r>
            <a:r>
              <a:rPr lang="en-GB" sz="2000" i="1" dirty="0" smtClean="0"/>
              <a:t>- </a:t>
            </a:r>
            <a:r>
              <a:rPr lang="en-GB" sz="2000" i="1" dirty="0"/>
              <a:t>the ‘Silo’ </a:t>
            </a:r>
            <a:r>
              <a:rPr lang="en-GB" sz="2000" i="1" dirty="0" smtClean="0"/>
              <a:t>effect</a:t>
            </a:r>
          </a:p>
          <a:p>
            <a:r>
              <a:rPr lang="en-GB" sz="2000" i="1" dirty="0" smtClean="0"/>
              <a:t>Schools </a:t>
            </a:r>
            <a:r>
              <a:rPr lang="en-GB" sz="2000" i="1" dirty="0"/>
              <a:t>reluctant to invest high quality teaching resource with uncertain </a:t>
            </a:r>
            <a:r>
              <a:rPr lang="en-GB" sz="2000" i="1" dirty="0" smtClean="0"/>
              <a:t>returns </a:t>
            </a:r>
            <a:endParaRPr lang="en-GB" sz="2000" i="1" dirty="0"/>
          </a:p>
          <a:p>
            <a:r>
              <a:rPr lang="en-GB" sz="2000" i="1" dirty="0" smtClean="0"/>
              <a:t>Convincing </a:t>
            </a:r>
            <a:r>
              <a:rPr lang="en-GB" sz="2000" i="1" dirty="0"/>
              <a:t>some programmes to find </a:t>
            </a:r>
            <a:r>
              <a:rPr lang="en-GB" sz="2000" i="1" dirty="0" smtClean="0"/>
              <a:t>curriculum space </a:t>
            </a:r>
            <a:r>
              <a:rPr lang="en-GB" sz="2000" i="1" dirty="0"/>
              <a:t>for UCOL, especially externally accredited programmes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000" i="1" dirty="0"/>
              <a:t>Drilling down knowledge </a:t>
            </a:r>
            <a:r>
              <a:rPr lang="en-GB" sz="2000" i="1" dirty="0" smtClean="0"/>
              <a:t>of/support </a:t>
            </a:r>
            <a:r>
              <a:rPr lang="en-GB" sz="2000" i="1" dirty="0"/>
              <a:t>for UCOL to the academic advisement </a:t>
            </a:r>
            <a:endParaRPr lang="en-GB" sz="2000" i="1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 smtClean="0">
                <a:solidFill>
                  <a:srgbClr val="FFFF00"/>
                </a:solidFill>
              </a:rPr>
              <a:t>3</a:t>
            </a:r>
            <a:r>
              <a:rPr lang="en-US" sz="2000" b="1" dirty="0" smtClean="0">
                <a:solidFill>
                  <a:srgbClr val="FFFF00"/>
                </a:solidFill>
              </a:rPr>
              <a:t>. </a:t>
            </a:r>
            <a:r>
              <a:rPr lang="en-US" sz="2000" b="1" dirty="0" smtClean="0">
                <a:solidFill>
                  <a:srgbClr val="FFFF00"/>
                </a:solidFill>
              </a:rPr>
              <a:t>Changing </a:t>
            </a:r>
            <a:r>
              <a:rPr lang="en-US" sz="2000" b="1" dirty="0">
                <a:solidFill>
                  <a:srgbClr val="FFFF00"/>
                </a:solidFill>
              </a:rPr>
              <a:t>the student </a:t>
            </a:r>
            <a:r>
              <a:rPr lang="en-US" sz="2000" b="1" dirty="0" smtClean="0">
                <a:solidFill>
                  <a:srgbClr val="FFFF00"/>
                </a:solidFill>
              </a:rPr>
              <a:t>culture</a:t>
            </a:r>
          </a:p>
          <a:p>
            <a:pPr marL="379476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i="1" dirty="0" smtClean="0"/>
              <a:t>Lack </a:t>
            </a:r>
            <a:r>
              <a:rPr lang="en-US" sz="2000" i="1" dirty="0"/>
              <a:t>of knowledge of UCOL </a:t>
            </a:r>
            <a:r>
              <a:rPr lang="en-US" sz="2000" i="1" dirty="0" smtClean="0"/>
              <a:t>(diminishing </a:t>
            </a:r>
            <a:r>
              <a:rPr lang="en-US" sz="2000" i="1" dirty="0"/>
              <a:t>but too slowly</a:t>
            </a:r>
            <a:r>
              <a:rPr lang="en-US" sz="2000" i="1" dirty="0" smtClean="0"/>
              <a:t>)</a:t>
            </a:r>
          </a:p>
          <a:p>
            <a:pPr marL="379476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i="1" dirty="0" smtClean="0"/>
              <a:t>Risk </a:t>
            </a:r>
            <a:r>
              <a:rPr lang="en-US" sz="2000" i="1" dirty="0"/>
              <a:t>aversion -  </a:t>
            </a:r>
            <a:r>
              <a:rPr lang="en-US" sz="2000" i="1" dirty="0" smtClean="0"/>
              <a:t>mostly </a:t>
            </a:r>
            <a:r>
              <a:rPr lang="en-US" sz="2000" i="1" dirty="0"/>
              <a:t>connected with </a:t>
            </a:r>
            <a:r>
              <a:rPr lang="en-US" sz="2000" i="1" dirty="0" smtClean="0"/>
              <a:t>1) student perceptions, paradoxically, of </a:t>
            </a:r>
            <a:r>
              <a:rPr lang="en-US" sz="2000" i="1" dirty="0"/>
              <a:t>the impact on </a:t>
            </a:r>
            <a:r>
              <a:rPr lang="en-US" sz="2000" i="1" dirty="0" smtClean="0"/>
              <a:t>employability, and/or  2) fear </a:t>
            </a:r>
            <a:r>
              <a:rPr lang="en-US" sz="2000" i="1" dirty="0"/>
              <a:t>of failure when assessed outside </a:t>
            </a:r>
            <a:r>
              <a:rPr lang="en-US" sz="2000" i="1" dirty="0" smtClean="0"/>
              <a:t>of </a:t>
            </a:r>
            <a:r>
              <a:rPr lang="en-US" sz="2000" i="1" dirty="0"/>
              <a:t>disciplinary comfort zone(s</a:t>
            </a:r>
            <a:r>
              <a:rPr lang="en-US" sz="2000" i="1" dirty="0" smtClean="0"/>
              <a:t>)</a:t>
            </a:r>
          </a:p>
          <a:p>
            <a:pPr marL="379476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i="1" dirty="0" smtClean="0"/>
              <a:t>Courses </a:t>
            </a:r>
            <a:r>
              <a:rPr lang="en-US" sz="2000" i="1" dirty="0"/>
              <a:t>with a visible, concrete ‘value-added’ (e.g. an additional award, acquisition of a concrete skill, </a:t>
            </a:r>
            <a:r>
              <a:rPr lang="en-US" sz="2000" i="1" dirty="0" smtClean="0"/>
              <a:t>very evident </a:t>
            </a:r>
            <a:r>
              <a:rPr lang="en-US" sz="2000" i="1" dirty="0"/>
              <a:t>enhanced employability) </a:t>
            </a:r>
            <a:r>
              <a:rPr lang="en-US" sz="2000" i="1" dirty="0" smtClean="0"/>
              <a:t>are more attractive 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2000" i="1" dirty="0" smtClean="0"/>
              <a:t>Overtly/purely academic </a:t>
            </a:r>
            <a:r>
              <a:rPr lang="en-US" sz="2000" i="1" dirty="0"/>
              <a:t>courses are a harder </a:t>
            </a:r>
            <a:r>
              <a:rPr lang="en-US" sz="2000" i="1" dirty="0" smtClean="0"/>
              <a:t>sell (although this seems to depend on where the students come from)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2000" i="1" dirty="0" smtClean="0"/>
              <a:t>Getting humanities students to take up science courses harder than vice versa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000" i="1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sz="2000" i="1" dirty="0" smtClean="0">
                <a:solidFill>
                  <a:srgbClr val="FFFF00"/>
                </a:solidFill>
              </a:rPr>
              <a:t>The </a:t>
            </a:r>
            <a:r>
              <a:rPr lang="en-US" sz="2000" i="1" dirty="0">
                <a:solidFill>
                  <a:srgbClr val="FFFF00"/>
                </a:solidFill>
              </a:rPr>
              <a:t>key </a:t>
            </a:r>
            <a:r>
              <a:rPr lang="en-US" sz="2000" i="1" dirty="0" smtClean="0">
                <a:solidFill>
                  <a:srgbClr val="FFFF00"/>
                </a:solidFill>
              </a:rPr>
              <a:t>issues:  </a:t>
            </a:r>
            <a:r>
              <a:rPr lang="en-US" sz="2000" i="1" dirty="0" smtClean="0">
                <a:solidFill>
                  <a:srgbClr val="FFFF00"/>
                </a:solidFill>
              </a:rPr>
              <a:t>enhancing the visibility of UCOL </a:t>
            </a:r>
            <a:r>
              <a:rPr lang="en-US" sz="2000" i="1" dirty="0" smtClean="0">
                <a:solidFill>
                  <a:srgbClr val="FFFF00"/>
                </a:solidFill>
              </a:rPr>
              <a:t>and b</a:t>
            </a:r>
            <a:r>
              <a:rPr lang="en-US" sz="2000" i="1" dirty="0" smtClean="0">
                <a:solidFill>
                  <a:srgbClr val="FFFF00"/>
                </a:solidFill>
              </a:rPr>
              <a:t>etter </a:t>
            </a:r>
            <a:r>
              <a:rPr lang="en-US" sz="2000" i="1" dirty="0" smtClean="0">
                <a:solidFill>
                  <a:srgbClr val="FFFF00"/>
                </a:solidFill>
              </a:rPr>
              <a:t>knowledge of and support for UCOL from academic </a:t>
            </a:r>
            <a:r>
              <a:rPr lang="en-US" sz="2000" i="1" dirty="0" smtClean="0">
                <a:solidFill>
                  <a:srgbClr val="FFFF00"/>
                </a:solidFill>
              </a:rPr>
              <a:t>staff, especially those </a:t>
            </a:r>
            <a:r>
              <a:rPr lang="en-US" sz="2000" i="1" dirty="0" smtClean="0">
                <a:solidFill>
                  <a:srgbClr val="FFFF00"/>
                </a:solidFill>
              </a:rPr>
              <a:t>in advisory roles. </a:t>
            </a:r>
            <a:endParaRPr lang="en-US" sz="2000" i="1" dirty="0">
              <a:solidFill>
                <a:srgbClr val="FFFF00"/>
              </a:solidFill>
            </a:endParaRPr>
          </a:p>
          <a:p>
            <a:pPr>
              <a:lnSpc>
                <a:spcPct val="110000"/>
              </a:lnSpc>
            </a:pPr>
            <a:endParaRPr lang="en-US" sz="2000" dirty="0"/>
          </a:p>
          <a:p>
            <a:pPr marL="0" indent="0">
              <a:buNone/>
            </a:pPr>
            <a:endParaRPr lang="en-US" sz="2000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859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information?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spcAft>
                <a:spcPct val="0"/>
              </a:spcAft>
              <a:buClrTx/>
              <a:buSzTx/>
              <a:buNone/>
            </a:pPr>
            <a:r>
              <a:rPr lang="en-US" sz="3200" kern="0" dirty="0" smtClean="0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Website</a:t>
            </a:r>
            <a:r>
              <a:rPr lang="en-US" sz="3200" kern="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: </a:t>
            </a:r>
            <a:r>
              <a:rPr lang="en-US" sz="3200" kern="0" dirty="0" err="1" smtClean="0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www.college.manchester.ac.uk</a:t>
            </a:r>
            <a:endParaRPr lang="en-US" sz="3200" kern="0" dirty="0" smtClean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  <a:p>
            <a:pPr marL="0" lvl="0" indent="0" eaLnBrk="0" fontAlgn="base" hangingPunct="0">
              <a:spcAft>
                <a:spcPct val="0"/>
              </a:spcAft>
              <a:buClrTx/>
              <a:buSzTx/>
              <a:buNone/>
            </a:pPr>
            <a:endParaRPr lang="en-US" sz="2800" kern="0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  <a:p>
            <a:pPr marL="0" lvl="0" indent="0" eaLnBrk="0" fontAlgn="base" hangingPunct="0">
              <a:spcAft>
                <a:spcPct val="0"/>
              </a:spcAft>
              <a:buClrTx/>
              <a:buSzTx/>
              <a:buNone/>
            </a:pPr>
            <a:r>
              <a:rPr lang="en-US" sz="3200" kern="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	     search for ‘</a:t>
            </a:r>
            <a:r>
              <a:rPr lang="en-US" sz="3200" kern="0" dirty="0" err="1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theunicollege</a:t>
            </a:r>
            <a:r>
              <a:rPr lang="en-US" sz="3200" kern="0" dirty="0" smtClean="0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’</a:t>
            </a:r>
          </a:p>
          <a:p>
            <a:pPr marL="0" lvl="0" indent="0" eaLnBrk="0" fontAlgn="base" hangingPunct="0">
              <a:spcAft>
                <a:spcPct val="0"/>
              </a:spcAft>
              <a:buClrTx/>
              <a:buSzTx/>
              <a:buNone/>
            </a:pPr>
            <a:endParaRPr lang="en-US" sz="3200" kern="0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  <a:p>
            <a:pPr marL="0" lvl="0" indent="0" eaLnBrk="0" fontAlgn="base" hangingPunct="0">
              <a:spcAft>
                <a:spcPct val="0"/>
              </a:spcAft>
              <a:buClrTx/>
              <a:buSzTx/>
              <a:buNone/>
            </a:pPr>
            <a:r>
              <a:rPr lang="en-US" sz="3200" kern="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	     </a:t>
            </a:r>
            <a:r>
              <a:rPr lang="en-US" sz="3200" kern="0" dirty="0" err="1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www.twitter.com</a:t>
            </a:r>
            <a:r>
              <a:rPr lang="en-US" sz="3200" kern="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/</a:t>
            </a:r>
            <a:r>
              <a:rPr lang="en-US" sz="3200" kern="0" dirty="0" err="1" smtClean="0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theunicollege</a:t>
            </a:r>
            <a:endParaRPr lang="en-US" sz="3200" kern="0" dirty="0" smtClean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  <a:p>
            <a:pPr marL="0" lvl="0" indent="0" eaLnBrk="0" fontAlgn="base" hangingPunct="0">
              <a:spcAft>
                <a:spcPct val="0"/>
              </a:spcAft>
              <a:buClrTx/>
              <a:buSzTx/>
              <a:buNone/>
            </a:pPr>
            <a:endParaRPr lang="en-US" sz="2400" kern="0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  <a:p>
            <a:pPr marL="0" lvl="0" indent="0" eaLnBrk="0" fontAlgn="base" hangingPunct="0">
              <a:spcAft>
                <a:spcPct val="0"/>
              </a:spcAft>
              <a:buClrTx/>
              <a:buSzTx/>
              <a:buNone/>
            </a:pPr>
            <a:r>
              <a:rPr lang="en-US" sz="2400" kern="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Or, contact the academic director: </a:t>
            </a:r>
            <a:r>
              <a:rPr lang="en-US" sz="2400" kern="0" dirty="0" err="1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peter.lawler@manchester.c.uk</a:t>
            </a:r>
            <a:endParaRPr lang="en-US" sz="2400" kern="0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  <a:p>
            <a:pPr marL="0" lvl="0" indent="0" algn="ctr" eaLnBrk="0" fontAlgn="base" hangingPunct="0">
              <a:spcAft>
                <a:spcPct val="0"/>
              </a:spcAft>
              <a:buClrTx/>
              <a:buSzTx/>
              <a:buNone/>
            </a:pPr>
            <a:endParaRPr lang="en-US" sz="3200" b="1" kern="0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  <a:p>
            <a:endParaRPr lang="en-GB" dirty="0"/>
          </a:p>
        </p:txBody>
      </p:sp>
      <p:pic>
        <p:nvPicPr>
          <p:cNvPr id="4" name="Picture 3" descr="icon_facebook2_2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76" y="2852936"/>
            <a:ext cx="492731" cy="454829"/>
          </a:xfrm>
          <a:prstGeom prst="rect">
            <a:avLst/>
          </a:prstGeom>
        </p:spPr>
      </p:pic>
      <p:pic>
        <p:nvPicPr>
          <p:cNvPr id="5" name="Picture 4" descr="icon_twitter2_2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76" y="4005064"/>
            <a:ext cx="492731" cy="45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738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.4|1.7"/>
</p:tagLst>
</file>

<file path=ppt/theme/theme1.xml><?xml version="1.0" encoding="utf-8"?>
<a:theme xmlns:a="http://schemas.openxmlformats.org/drawingml/2006/main" name="UoM yellow">
  <a:themeElements>
    <a:clrScheme name="PowerPoint template 14">
      <a:dk1>
        <a:srgbClr val="808080"/>
      </a:dk1>
      <a:lt1>
        <a:srgbClr val="FFFFFF"/>
      </a:lt1>
      <a:dk2>
        <a:srgbClr val="6D009D"/>
      </a:dk2>
      <a:lt2>
        <a:srgbClr val="FFFFFF"/>
      </a:lt2>
      <a:accent1>
        <a:srgbClr val="BBE0E3"/>
      </a:accent1>
      <a:accent2>
        <a:srgbClr val="333399"/>
      </a:accent2>
      <a:accent3>
        <a:srgbClr val="BAAACC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13">
        <a:dk1>
          <a:srgbClr val="808080"/>
        </a:dk1>
        <a:lt1>
          <a:srgbClr val="FFFFFF"/>
        </a:lt1>
        <a:dk2>
          <a:srgbClr val="C400AE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DEAAD3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14">
        <a:dk1>
          <a:srgbClr val="808080"/>
        </a:dk1>
        <a:lt1>
          <a:srgbClr val="FFFFFF"/>
        </a:lt1>
        <a:dk2>
          <a:srgbClr val="6D009D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BAAACC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UoM yellow.potx</Template>
  <TotalTime>2552</TotalTime>
  <Words>789</Words>
  <Application>Microsoft Macintosh PowerPoint</Application>
  <PresentationFormat>A4 Paper (210x297 mm)</PresentationFormat>
  <Paragraphs>57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UoM yellow</vt:lpstr>
      <vt:lpstr>The University College for Interdisciplinary Learning (UCOL)</vt:lpstr>
      <vt:lpstr>The University College project</vt:lpstr>
      <vt:lpstr>3 Key Challenges</vt:lpstr>
      <vt:lpstr>Challenges  (cont.)</vt:lpstr>
      <vt:lpstr>More information?</vt:lpstr>
    </vt:vector>
  </TitlesOfParts>
  <Company>MCISO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RSD Admin Support Staff</dc:creator>
  <cp:lastModifiedBy>Peter Lawler</cp:lastModifiedBy>
  <cp:revision>188</cp:revision>
  <cp:lastPrinted>2004-07-21T18:22:28Z</cp:lastPrinted>
  <dcterms:created xsi:type="dcterms:W3CDTF">2012-10-16T17:24:52Z</dcterms:created>
  <dcterms:modified xsi:type="dcterms:W3CDTF">2015-01-13T19:05:26Z</dcterms:modified>
</cp:coreProperties>
</file>