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9" r:id="rId2"/>
    <p:sldId id="256" r:id="rId3"/>
    <p:sldId id="259" r:id="rId4"/>
    <p:sldId id="260" r:id="rId5"/>
    <p:sldId id="271" r:id="rId6"/>
    <p:sldId id="272" r:id="rId7"/>
    <p:sldId id="273" r:id="rId8"/>
    <p:sldId id="261" r:id="rId9"/>
    <p:sldId id="262" r:id="rId10"/>
    <p:sldId id="270" r:id="rId11"/>
    <p:sldId id="264" r:id="rId12"/>
    <p:sldId id="267" r:id="rId13"/>
    <p:sldId id="268" r:id="rId14"/>
    <p:sldId id="265" r:id="rId15"/>
    <p:sldId id="27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444" autoAdjust="0"/>
  </p:normalViewPr>
  <p:slideViewPr>
    <p:cSldViewPr snapToGrid="0" snapToObjects="1">
      <p:cViewPr varScale="1">
        <p:scale>
          <a:sx n="107" d="100"/>
          <a:sy n="107" d="100"/>
        </p:scale>
        <p:origin x="-223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42A95D-05BD-2344-A43C-00BB42E2099C}" type="datetimeFigureOut">
              <a:rPr lang="en-US" smtClean="0"/>
              <a:t>04/07/16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913BAF-1FC9-534C-BB55-8E7E7804EA13}" type="slidenum">
              <a:rPr lang="en-US" smtClean="0"/>
              <a:t>‹#›</a:t>
            </a:fld>
            <a:endParaRPr lang="en-US"/>
          </a:p>
        </p:txBody>
      </p:sp>
    </p:spTree>
    <p:extLst>
      <p:ext uri="{BB962C8B-B14F-4D97-AF65-F5344CB8AC3E}">
        <p14:creationId xmlns:p14="http://schemas.microsoft.com/office/powerpoint/2010/main" val="42243555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Good afternoon.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arrived at this idea after registering to undertake the </a:t>
            </a:r>
            <a:r>
              <a:rPr lang="en-US" dirty="0" err="1" smtClean="0"/>
              <a:t>PGCert</a:t>
            </a:r>
            <a:r>
              <a:rPr lang="en-US" dirty="0" smtClean="0"/>
              <a:t> in HE and engaging</a:t>
            </a:r>
            <a:r>
              <a:rPr lang="en-US" baseline="0" dirty="0" smtClean="0"/>
              <a:t> with a unit entitled Assessment and Feedback which required an assignment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 dissertation is the largest assessment unit within the nursing degree, worth</a:t>
            </a:r>
            <a:r>
              <a:rPr lang="en-US" baseline="0" dirty="0" smtClean="0"/>
              <a:t> 40 credits and spanning 2 semesters </a:t>
            </a:r>
            <a:r>
              <a:rPr lang="en-US" baseline="0" dirty="0" err="1" smtClean="0"/>
              <a:t>ie</a:t>
            </a:r>
            <a:r>
              <a:rPr lang="en-US" baseline="0" dirty="0" smtClean="0"/>
              <a:t> a whole year</a:t>
            </a:r>
          </a:p>
          <a:p>
            <a:endParaRPr lang="en-US" baseline="0" dirty="0" smtClean="0"/>
          </a:p>
          <a:p>
            <a:endParaRPr lang="en-US" baseline="0" dirty="0" smtClean="0"/>
          </a:p>
          <a:p>
            <a:r>
              <a:rPr lang="en-US" baseline="0" dirty="0" smtClean="0"/>
              <a:t>Dissertation used to be associated with an HONORS degree</a:t>
            </a:r>
            <a:endParaRPr lang="en-US" dirty="0"/>
          </a:p>
        </p:txBody>
      </p:sp>
      <p:sp>
        <p:nvSpPr>
          <p:cNvPr id="4" name="Slide Number Placeholder 3"/>
          <p:cNvSpPr>
            <a:spLocks noGrp="1"/>
          </p:cNvSpPr>
          <p:nvPr>
            <p:ph type="sldNum" sz="quarter" idx="10"/>
          </p:nvPr>
        </p:nvSpPr>
        <p:spPr/>
        <p:txBody>
          <a:bodyPr/>
          <a:lstStyle/>
          <a:p>
            <a:fld id="{E8913BAF-1FC9-534C-BB55-8E7E7804EA13}" type="slidenum">
              <a:rPr lang="en-US" smtClean="0"/>
              <a:t>1</a:t>
            </a:fld>
            <a:endParaRPr lang="en-US"/>
          </a:p>
        </p:txBody>
      </p:sp>
    </p:spTree>
    <p:extLst>
      <p:ext uri="{BB962C8B-B14F-4D97-AF65-F5344CB8AC3E}">
        <p14:creationId xmlns:p14="http://schemas.microsoft.com/office/powerpoint/2010/main" val="2966731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a:t>
            </a:r>
            <a:r>
              <a:rPr lang="en-US" baseline="0" dirty="0" smtClean="0"/>
              <a:t> of these problems led to the development of a research proposal</a:t>
            </a:r>
            <a:endParaRPr lang="en-US" dirty="0"/>
          </a:p>
        </p:txBody>
      </p:sp>
      <p:sp>
        <p:nvSpPr>
          <p:cNvPr id="4" name="Slide Number Placeholder 3"/>
          <p:cNvSpPr>
            <a:spLocks noGrp="1"/>
          </p:cNvSpPr>
          <p:nvPr>
            <p:ph type="sldNum" sz="quarter" idx="10"/>
          </p:nvPr>
        </p:nvSpPr>
        <p:spPr/>
        <p:txBody>
          <a:bodyPr/>
          <a:lstStyle/>
          <a:p>
            <a:fld id="{E8913BAF-1FC9-534C-BB55-8E7E7804EA13}" type="slidenum">
              <a:rPr lang="en-US" smtClean="0"/>
              <a:t>10</a:t>
            </a:fld>
            <a:endParaRPr lang="en-US"/>
          </a:p>
        </p:txBody>
      </p:sp>
    </p:spTree>
    <p:extLst>
      <p:ext uri="{BB962C8B-B14F-4D97-AF65-F5344CB8AC3E}">
        <p14:creationId xmlns:p14="http://schemas.microsoft.com/office/powerpoint/2010/main" val="1193821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 – current third year students</a:t>
            </a:r>
          </a:p>
          <a:p>
            <a:r>
              <a:rPr lang="en-US" dirty="0" smtClean="0"/>
              <a:t>			</a:t>
            </a:r>
          </a:p>
          <a:p>
            <a:endParaRPr lang="en-US" dirty="0" smtClean="0"/>
          </a:p>
          <a:p>
            <a:r>
              <a:rPr lang="en-US" dirty="0" smtClean="0"/>
              <a:t>Focus group interviews</a:t>
            </a:r>
            <a:r>
              <a:rPr lang="en-US" baseline="0" dirty="0" smtClean="0"/>
              <a:t>  - graduate students</a:t>
            </a:r>
          </a:p>
          <a:p>
            <a:r>
              <a:rPr lang="en-US" baseline="0" dirty="0" smtClean="0"/>
              <a:t>				supervisors</a:t>
            </a:r>
          </a:p>
          <a:p>
            <a:r>
              <a:rPr lang="en-US" baseline="0" dirty="0" smtClean="0"/>
              <a:t>				employers of our graduate students</a:t>
            </a:r>
            <a:r>
              <a:rPr lang="en-US" dirty="0" smtClean="0"/>
              <a:t> </a:t>
            </a:r>
            <a:endParaRPr lang="en-US" dirty="0"/>
          </a:p>
        </p:txBody>
      </p:sp>
      <p:sp>
        <p:nvSpPr>
          <p:cNvPr id="4" name="Slide Number Placeholder 3"/>
          <p:cNvSpPr>
            <a:spLocks noGrp="1"/>
          </p:cNvSpPr>
          <p:nvPr>
            <p:ph type="sldNum" sz="quarter" idx="10"/>
          </p:nvPr>
        </p:nvSpPr>
        <p:spPr/>
        <p:txBody>
          <a:bodyPr/>
          <a:lstStyle/>
          <a:p>
            <a:fld id="{E8913BAF-1FC9-534C-BB55-8E7E7804EA13}" type="slidenum">
              <a:rPr lang="en-US" smtClean="0"/>
              <a:t>11</a:t>
            </a:fld>
            <a:endParaRPr lang="en-US"/>
          </a:p>
        </p:txBody>
      </p:sp>
    </p:spTree>
    <p:extLst>
      <p:ext uri="{BB962C8B-B14F-4D97-AF65-F5344CB8AC3E}">
        <p14:creationId xmlns:p14="http://schemas.microsoft.com/office/powerpoint/2010/main" val="365294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is the end OR further planning and a new cycle</a:t>
            </a:r>
            <a:endParaRPr lang="en-US" dirty="0"/>
          </a:p>
        </p:txBody>
      </p:sp>
      <p:sp>
        <p:nvSpPr>
          <p:cNvPr id="4" name="Slide Number Placeholder 3"/>
          <p:cNvSpPr>
            <a:spLocks noGrp="1"/>
          </p:cNvSpPr>
          <p:nvPr>
            <p:ph type="sldNum" sz="quarter" idx="10"/>
          </p:nvPr>
        </p:nvSpPr>
        <p:spPr/>
        <p:txBody>
          <a:bodyPr/>
          <a:lstStyle/>
          <a:p>
            <a:fld id="{E8913BAF-1FC9-534C-BB55-8E7E7804EA13}" type="slidenum">
              <a:rPr lang="en-US" smtClean="0"/>
              <a:t>12</a:t>
            </a:fld>
            <a:endParaRPr lang="en-US"/>
          </a:p>
        </p:txBody>
      </p:sp>
    </p:spTree>
    <p:extLst>
      <p:ext uri="{BB962C8B-B14F-4D97-AF65-F5344CB8AC3E}">
        <p14:creationId xmlns:p14="http://schemas.microsoft.com/office/powerpoint/2010/main" val="421039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brick – our main competitor</a:t>
            </a:r>
            <a:endParaRPr lang="en-US" dirty="0"/>
          </a:p>
        </p:txBody>
      </p:sp>
      <p:sp>
        <p:nvSpPr>
          <p:cNvPr id="4" name="Slide Number Placeholder 3"/>
          <p:cNvSpPr>
            <a:spLocks noGrp="1"/>
          </p:cNvSpPr>
          <p:nvPr>
            <p:ph type="sldNum" sz="quarter" idx="10"/>
          </p:nvPr>
        </p:nvSpPr>
        <p:spPr/>
        <p:txBody>
          <a:bodyPr/>
          <a:lstStyle/>
          <a:p>
            <a:fld id="{E8913BAF-1FC9-534C-BB55-8E7E7804EA13}" type="slidenum">
              <a:rPr lang="en-US" smtClean="0"/>
              <a:t>13</a:t>
            </a:fld>
            <a:endParaRPr lang="en-US"/>
          </a:p>
        </p:txBody>
      </p:sp>
    </p:spTree>
    <p:extLst>
      <p:ext uri="{BB962C8B-B14F-4D97-AF65-F5344CB8AC3E}">
        <p14:creationId xmlns:p14="http://schemas.microsoft.com/office/powerpoint/2010/main" val="66244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 are Manchester</a:t>
            </a:r>
            <a:r>
              <a:rPr lang="en-US" baseline="0" dirty="0" smtClean="0"/>
              <a:t> produce</a:t>
            </a:r>
            <a:r>
              <a:rPr lang="en-US" dirty="0" smtClean="0"/>
              <a:t> the best nurses –</a:t>
            </a:r>
            <a:r>
              <a:rPr lang="en-US" baseline="0" dirty="0" smtClean="0"/>
              <a:t> maintain status </a:t>
            </a:r>
            <a:r>
              <a:rPr lang="en-US" baseline="0" dirty="0" err="1" smtClean="0"/>
              <a:t>etc</a:t>
            </a:r>
            <a:r>
              <a:rPr lang="en-US" baseline="0" dirty="0" smtClean="0"/>
              <a:t>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E8913BAF-1FC9-534C-BB55-8E7E7804EA13}" type="slidenum">
              <a:rPr lang="en-US" smtClean="0"/>
              <a:t>14</a:t>
            </a:fld>
            <a:endParaRPr lang="en-US"/>
          </a:p>
        </p:txBody>
      </p:sp>
    </p:spTree>
    <p:extLst>
      <p:ext uri="{BB962C8B-B14F-4D97-AF65-F5344CB8AC3E}">
        <p14:creationId xmlns:p14="http://schemas.microsoft.com/office/powerpoint/2010/main" val="303554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 a dissertation is?</a:t>
            </a:r>
          </a:p>
          <a:p>
            <a:endParaRPr lang="en-US" dirty="0" smtClean="0"/>
          </a:p>
          <a:p>
            <a:r>
              <a:rPr lang="en-US" dirty="0" smtClean="0"/>
              <a:t>Do </a:t>
            </a:r>
            <a:r>
              <a:rPr lang="en-US" dirty="0" smtClean="0"/>
              <a:t>you have a </a:t>
            </a:r>
            <a:r>
              <a:rPr lang="en-US" dirty="0" smtClean="0"/>
              <a:t>dissertation in your degree?</a:t>
            </a:r>
            <a:endParaRPr lang="en-US" dirty="0" smtClean="0"/>
          </a:p>
          <a:p>
            <a:endParaRPr lang="en-US" dirty="0" smtClean="0"/>
          </a:p>
          <a:p>
            <a:r>
              <a:rPr lang="en-US" dirty="0" smtClean="0"/>
              <a:t>What </a:t>
            </a:r>
            <a:r>
              <a:rPr lang="en-US" dirty="0" smtClean="0"/>
              <a:t>is it, how </a:t>
            </a:r>
            <a:r>
              <a:rPr lang="en-US" dirty="0" smtClean="0"/>
              <a:t>long, how many words?</a:t>
            </a:r>
            <a:endParaRPr lang="en-US" dirty="0" smtClean="0"/>
          </a:p>
          <a:p>
            <a:endParaRPr lang="en-US" dirty="0" smtClean="0"/>
          </a:p>
          <a:p>
            <a:r>
              <a:rPr lang="en-US" dirty="0" smtClean="0"/>
              <a:t>What </a:t>
            </a:r>
            <a:r>
              <a:rPr lang="en-US" dirty="0" smtClean="0"/>
              <a:t>do you think the value of it is</a:t>
            </a:r>
            <a:r>
              <a:rPr lang="en-US" dirty="0" smtClean="0"/>
              <a:t>?.... To you, to anyone else?</a:t>
            </a:r>
            <a:endParaRPr lang="en-US" dirty="0" smtClean="0"/>
          </a:p>
        </p:txBody>
      </p:sp>
      <p:sp>
        <p:nvSpPr>
          <p:cNvPr id="4" name="Slide Number Placeholder 3"/>
          <p:cNvSpPr>
            <a:spLocks noGrp="1"/>
          </p:cNvSpPr>
          <p:nvPr>
            <p:ph type="sldNum" sz="quarter" idx="10"/>
          </p:nvPr>
        </p:nvSpPr>
        <p:spPr/>
        <p:txBody>
          <a:bodyPr/>
          <a:lstStyle/>
          <a:p>
            <a:fld id="{E8913BAF-1FC9-534C-BB55-8E7E7804EA13}" type="slidenum">
              <a:rPr lang="en-US" smtClean="0"/>
              <a:t>2</a:t>
            </a:fld>
            <a:endParaRPr lang="en-US"/>
          </a:p>
        </p:txBody>
      </p:sp>
    </p:spTree>
    <p:extLst>
      <p:ext uri="{BB962C8B-B14F-4D97-AF65-F5344CB8AC3E}">
        <p14:creationId xmlns:p14="http://schemas.microsoft.com/office/powerpoint/2010/main" val="53901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want a nurse to be able to do for you?</a:t>
            </a:r>
          </a:p>
          <a:p>
            <a:endParaRPr lang="en-US" dirty="0" smtClean="0"/>
          </a:p>
          <a:p>
            <a:r>
              <a:rPr lang="en-US" dirty="0" smtClean="0"/>
              <a:t>Critical thinking? Research? Practical skills?</a:t>
            </a:r>
          </a:p>
          <a:p>
            <a:endParaRPr lang="en-US" dirty="0" smtClean="0"/>
          </a:p>
          <a:p>
            <a:r>
              <a:rPr lang="en-US" dirty="0" smtClean="0"/>
              <a:t>Who is affected by the nurse who has a dissertation?.... Stakeholders</a:t>
            </a:r>
            <a:r>
              <a:rPr lang="is-IS" dirty="0" smtClean="0"/>
              <a:t>….. </a:t>
            </a:r>
            <a:r>
              <a:rPr lang="en-US" dirty="0" smtClean="0"/>
              <a:t>W</a:t>
            </a:r>
            <a:r>
              <a:rPr lang="is-IS" dirty="0" smtClean="0"/>
              <a:t>ho?</a:t>
            </a:r>
          </a:p>
          <a:p>
            <a:endParaRPr lang="is-IS" dirty="0" smtClean="0"/>
          </a:p>
          <a:p>
            <a:endParaRPr lang="en-US" dirty="0" smtClean="0"/>
          </a:p>
          <a:p>
            <a:r>
              <a:rPr lang="en-US" dirty="0" smtClean="0"/>
              <a:t>Time for change</a:t>
            </a:r>
            <a:r>
              <a:rPr lang="is-IS" dirty="0" smtClean="0"/>
              <a:t>….. </a:t>
            </a:r>
            <a:r>
              <a:rPr lang="en-US" dirty="0" smtClean="0"/>
              <a:t>W</a:t>
            </a:r>
            <a:r>
              <a:rPr lang="is-IS" dirty="0" smtClean="0"/>
              <a:t>hy now? ...... </a:t>
            </a:r>
            <a:r>
              <a:rPr lang="en-US" dirty="0" smtClean="0"/>
              <a:t>N</a:t>
            </a:r>
            <a:r>
              <a:rPr lang="is-IS" dirty="0" smtClean="0"/>
              <a:t>ew head of school</a:t>
            </a:r>
            <a:r>
              <a:rPr lang="is-IS" baseline="0" dirty="0" smtClean="0"/>
              <a:t> with new ideas and change of direction.... </a:t>
            </a:r>
            <a:r>
              <a:rPr lang="en-US" baseline="0" dirty="0" smtClean="0"/>
              <a:t>M</a:t>
            </a:r>
            <a:r>
              <a:rPr lang="is-IS" baseline="0" dirty="0" smtClean="0"/>
              <a:t>ade me think why it hasnt changed and the reasons for this</a:t>
            </a:r>
            <a:endParaRPr lang="en-US" dirty="0"/>
          </a:p>
        </p:txBody>
      </p:sp>
      <p:sp>
        <p:nvSpPr>
          <p:cNvPr id="4" name="Slide Number Placeholder 3"/>
          <p:cNvSpPr>
            <a:spLocks noGrp="1"/>
          </p:cNvSpPr>
          <p:nvPr>
            <p:ph type="sldNum" sz="quarter" idx="10"/>
          </p:nvPr>
        </p:nvSpPr>
        <p:spPr/>
        <p:txBody>
          <a:bodyPr/>
          <a:lstStyle/>
          <a:p>
            <a:fld id="{E8913BAF-1FC9-534C-BB55-8E7E7804EA13}" type="slidenum">
              <a:rPr lang="en-US" smtClean="0"/>
              <a:t>3</a:t>
            </a:fld>
            <a:endParaRPr lang="en-US"/>
          </a:p>
        </p:txBody>
      </p:sp>
    </p:spTree>
    <p:extLst>
      <p:ext uri="{BB962C8B-B14F-4D97-AF65-F5344CB8AC3E}">
        <p14:creationId xmlns:p14="http://schemas.microsoft.com/office/powerpoint/2010/main" val="167285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 have affected the value of the dissertation</a:t>
            </a:r>
            <a:r>
              <a:rPr lang="en-US" baseline="0" dirty="0" smtClean="0"/>
              <a:t> and impacted upon its current format – many of these are historical and are linked with traditional values and the Manchester brand </a:t>
            </a:r>
          </a:p>
          <a:p>
            <a:endParaRPr lang="en-US" baseline="0" dirty="0" smtClean="0"/>
          </a:p>
          <a:p>
            <a:r>
              <a:rPr lang="en-US" baseline="0" dirty="0" smtClean="0"/>
              <a:t>Do these still fit with the current format and assessment used – is it still valid?</a:t>
            </a:r>
            <a:endParaRPr lang="en-US" dirty="0"/>
          </a:p>
        </p:txBody>
      </p:sp>
      <p:sp>
        <p:nvSpPr>
          <p:cNvPr id="4" name="Slide Number Placeholder 3"/>
          <p:cNvSpPr>
            <a:spLocks noGrp="1"/>
          </p:cNvSpPr>
          <p:nvPr>
            <p:ph type="sldNum" sz="quarter" idx="10"/>
          </p:nvPr>
        </p:nvSpPr>
        <p:spPr/>
        <p:txBody>
          <a:bodyPr/>
          <a:lstStyle/>
          <a:p>
            <a:fld id="{E8913BAF-1FC9-534C-BB55-8E7E7804EA13}" type="slidenum">
              <a:rPr lang="en-US" smtClean="0"/>
              <a:t>4</a:t>
            </a:fld>
            <a:endParaRPr lang="en-US"/>
          </a:p>
        </p:txBody>
      </p:sp>
    </p:spTree>
    <p:extLst>
      <p:ext uri="{BB962C8B-B14F-4D97-AF65-F5344CB8AC3E}">
        <p14:creationId xmlns:p14="http://schemas.microsoft.com/office/powerpoint/2010/main" val="381047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the Building jean McFarlane</a:t>
            </a:r>
            <a:r>
              <a:rPr lang="en-US" baseline="0" dirty="0" smtClean="0"/>
              <a:t> was named after this</a:t>
            </a:r>
            <a:r>
              <a:rPr lang="is-IS" baseline="0" dirty="0" smtClean="0"/>
              <a:t>…. </a:t>
            </a:r>
            <a:r>
              <a:rPr lang="en-US" baseline="0" dirty="0" smtClean="0"/>
              <a:t>A</a:t>
            </a:r>
            <a:r>
              <a:rPr lang="is-IS" baseline="0" dirty="0" smtClean="0"/>
              <a:t>nd influential lady.... a</a:t>
            </a:r>
            <a:r>
              <a:rPr lang="en-US" baseline="0" dirty="0" smtClean="0"/>
              <a:t> nursing pioneer</a:t>
            </a:r>
          </a:p>
          <a:p>
            <a:endParaRPr lang="en-US" baseline="0" dirty="0" smtClean="0"/>
          </a:p>
          <a:p>
            <a:r>
              <a:rPr lang="en-US" baseline="0" dirty="0" smtClean="0"/>
              <a:t>Now got a new head of school who is focusing on a change of direction – evidence based practice</a:t>
            </a:r>
            <a:endParaRPr lang="en-US" dirty="0"/>
          </a:p>
        </p:txBody>
      </p:sp>
      <p:sp>
        <p:nvSpPr>
          <p:cNvPr id="4" name="Slide Number Placeholder 3"/>
          <p:cNvSpPr>
            <a:spLocks noGrp="1"/>
          </p:cNvSpPr>
          <p:nvPr>
            <p:ph type="sldNum" sz="quarter" idx="10"/>
          </p:nvPr>
        </p:nvSpPr>
        <p:spPr/>
        <p:txBody>
          <a:bodyPr/>
          <a:lstStyle/>
          <a:p>
            <a:fld id="{E8913BAF-1FC9-534C-BB55-8E7E7804EA13}" type="slidenum">
              <a:rPr lang="en-US" smtClean="0"/>
              <a:t>5</a:t>
            </a:fld>
            <a:endParaRPr lang="en-US"/>
          </a:p>
        </p:txBody>
      </p:sp>
    </p:spTree>
    <p:extLst>
      <p:ext uri="{BB962C8B-B14F-4D97-AF65-F5344CB8AC3E}">
        <p14:creationId xmlns:p14="http://schemas.microsoft.com/office/powerpoint/2010/main" val="1090198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Had to do lit rev and research</a:t>
            </a:r>
            <a:r>
              <a:rPr lang="en-US" baseline="0" dirty="0" smtClean="0"/>
              <a:t> proposal</a:t>
            </a:r>
            <a:endParaRPr lang="en-US" dirty="0"/>
          </a:p>
        </p:txBody>
      </p:sp>
      <p:sp>
        <p:nvSpPr>
          <p:cNvPr id="4" name="Slide Number Placeholder 3"/>
          <p:cNvSpPr>
            <a:spLocks noGrp="1"/>
          </p:cNvSpPr>
          <p:nvPr>
            <p:ph type="sldNum" sz="quarter" idx="10"/>
          </p:nvPr>
        </p:nvSpPr>
        <p:spPr/>
        <p:txBody>
          <a:bodyPr/>
          <a:lstStyle/>
          <a:p>
            <a:fld id="{E8913BAF-1FC9-534C-BB55-8E7E7804EA13}" type="slidenum">
              <a:rPr lang="en-US" smtClean="0"/>
              <a:t>6</a:t>
            </a:fld>
            <a:endParaRPr lang="en-US"/>
          </a:p>
        </p:txBody>
      </p:sp>
    </p:spTree>
    <p:extLst>
      <p:ext uri="{BB962C8B-B14F-4D97-AF65-F5344CB8AC3E}">
        <p14:creationId xmlns:p14="http://schemas.microsoft.com/office/powerpoint/2010/main" val="1074228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NUS – effects Universities now</a:t>
            </a:r>
          </a:p>
          <a:p>
            <a:endParaRPr lang="en-US" dirty="0" smtClean="0"/>
          </a:p>
          <a:p>
            <a:r>
              <a:rPr lang="en-US" dirty="0" smtClean="0"/>
              <a:t>Many want profession and</a:t>
            </a:r>
            <a:r>
              <a:rPr lang="en-US" baseline="0" dirty="0" smtClean="0"/>
              <a:t> </a:t>
            </a:r>
            <a:r>
              <a:rPr lang="en-US" baseline="0" dirty="0" err="1" smtClean="0"/>
              <a:t>arent</a:t>
            </a:r>
            <a:r>
              <a:rPr lang="en-US" baseline="0" dirty="0" smtClean="0"/>
              <a:t> worried about ‘research’ or ‘</a:t>
            </a:r>
            <a:r>
              <a:rPr lang="en-US" baseline="0" dirty="0" err="1" smtClean="0"/>
              <a:t>manchester</a:t>
            </a:r>
            <a:r>
              <a:rPr lang="en-US" baseline="0" dirty="0" smtClean="0"/>
              <a:t> brand</a:t>
            </a:r>
            <a:r>
              <a:rPr lang="en-US" baseline="0" dirty="0" smtClean="0"/>
              <a:t>’</a:t>
            </a:r>
          </a:p>
          <a:p>
            <a:endParaRPr lang="en-US" b="1" baseline="0" dirty="0" smtClean="0"/>
          </a:p>
          <a:p>
            <a:endParaRPr lang="en-US" b="1" baseline="0" dirty="0" smtClean="0"/>
          </a:p>
          <a:p>
            <a:r>
              <a:rPr lang="en-US" b="1" baseline="0" dirty="0" smtClean="0"/>
              <a:t>As I became unit lead for the dissertation unit, I was faced with different pressures to make changes due to all the competing demands</a:t>
            </a:r>
            <a:endParaRPr lang="en-US" b="1" dirty="0"/>
          </a:p>
        </p:txBody>
      </p:sp>
      <p:sp>
        <p:nvSpPr>
          <p:cNvPr id="4" name="Slide Number Placeholder 3"/>
          <p:cNvSpPr>
            <a:spLocks noGrp="1"/>
          </p:cNvSpPr>
          <p:nvPr>
            <p:ph type="sldNum" sz="quarter" idx="10"/>
          </p:nvPr>
        </p:nvSpPr>
        <p:spPr/>
        <p:txBody>
          <a:bodyPr/>
          <a:lstStyle/>
          <a:p>
            <a:fld id="{E8913BAF-1FC9-534C-BB55-8E7E7804EA13}" type="slidenum">
              <a:rPr lang="en-US" smtClean="0"/>
              <a:t>7</a:t>
            </a:fld>
            <a:endParaRPr lang="en-US"/>
          </a:p>
        </p:txBody>
      </p:sp>
    </p:spTree>
    <p:extLst>
      <p:ext uri="{BB962C8B-B14F-4D97-AF65-F5344CB8AC3E}">
        <p14:creationId xmlns:p14="http://schemas.microsoft.com/office/powerpoint/2010/main" val="221448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plan, we need to decide upon the problem</a:t>
            </a:r>
            <a:endParaRPr lang="en-US" dirty="0"/>
          </a:p>
        </p:txBody>
      </p:sp>
      <p:sp>
        <p:nvSpPr>
          <p:cNvPr id="4" name="Slide Number Placeholder 3"/>
          <p:cNvSpPr>
            <a:spLocks noGrp="1"/>
          </p:cNvSpPr>
          <p:nvPr>
            <p:ph type="sldNum" sz="quarter" idx="10"/>
          </p:nvPr>
        </p:nvSpPr>
        <p:spPr/>
        <p:txBody>
          <a:bodyPr/>
          <a:lstStyle/>
          <a:p>
            <a:fld id="{E8913BAF-1FC9-534C-BB55-8E7E7804EA13}" type="slidenum">
              <a:rPr lang="en-US" smtClean="0"/>
              <a:t>8</a:t>
            </a:fld>
            <a:endParaRPr lang="en-US"/>
          </a:p>
        </p:txBody>
      </p:sp>
    </p:spTree>
    <p:extLst>
      <p:ext uri="{BB962C8B-B14F-4D97-AF65-F5344CB8AC3E}">
        <p14:creationId xmlns:p14="http://schemas.microsoft.com/office/powerpoint/2010/main" val="3493034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Calibri" charset="0"/>
              </a:rPr>
              <a:t>First step  - identify the problem</a:t>
            </a:r>
          </a:p>
          <a:p>
            <a:r>
              <a:rPr lang="en-GB" dirty="0" smtClean="0">
                <a:latin typeface="Calibri" charset="0"/>
              </a:rPr>
              <a:t>Second step – undertake some analysis of the problem</a:t>
            </a:r>
          </a:p>
          <a:p>
            <a:r>
              <a:rPr lang="en-GB" dirty="0" smtClean="0">
                <a:latin typeface="Calibri" charset="0"/>
              </a:rPr>
              <a:t>Third step – plan a course of action to remedy the problem based on analysis</a:t>
            </a:r>
          </a:p>
          <a:p>
            <a:r>
              <a:rPr lang="en-GB" dirty="0" smtClean="0">
                <a:latin typeface="Calibri" charset="0"/>
              </a:rPr>
              <a:t>Fourth step - carry out the intervention</a:t>
            </a:r>
          </a:p>
          <a:p>
            <a:r>
              <a:rPr lang="en-GB" dirty="0" smtClean="0">
                <a:latin typeface="Calibri" charset="0"/>
              </a:rPr>
              <a:t>Fifth step – evaluate the outcome of the intervention and reflect on what went well, not so well and how to move forward</a:t>
            </a:r>
          </a:p>
          <a:p>
            <a:r>
              <a:rPr lang="en-GB" dirty="0" smtClean="0">
                <a:latin typeface="Calibri" charset="0"/>
              </a:rPr>
              <a:t>This could be the end of the project if you achieved your desired outcome OR you may need to plan another intervention based on analysis of your intervention if the outcome is not what you desire. This can carry on until you achieve the desired outcome.</a:t>
            </a:r>
          </a:p>
          <a:p>
            <a:endParaRPr lang="en-US" dirty="0"/>
          </a:p>
        </p:txBody>
      </p:sp>
      <p:sp>
        <p:nvSpPr>
          <p:cNvPr id="4" name="Slide Number Placeholder 3"/>
          <p:cNvSpPr>
            <a:spLocks noGrp="1"/>
          </p:cNvSpPr>
          <p:nvPr>
            <p:ph type="sldNum" sz="quarter" idx="10"/>
          </p:nvPr>
        </p:nvSpPr>
        <p:spPr/>
        <p:txBody>
          <a:bodyPr/>
          <a:lstStyle/>
          <a:p>
            <a:fld id="{E8913BAF-1FC9-534C-BB55-8E7E7804EA13}" type="slidenum">
              <a:rPr lang="en-US" smtClean="0"/>
              <a:t>9</a:t>
            </a:fld>
            <a:endParaRPr lang="en-US"/>
          </a:p>
        </p:txBody>
      </p:sp>
    </p:spTree>
    <p:extLst>
      <p:ext uri="{BB962C8B-B14F-4D97-AF65-F5344CB8AC3E}">
        <p14:creationId xmlns:p14="http://schemas.microsoft.com/office/powerpoint/2010/main" val="1350292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1AA5F5-8894-014F-A642-6247C1034A69}" type="datetimeFigureOut">
              <a:rPr lang="en-US" smtClean="0"/>
              <a:t>04/07/16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D268F-DCFE-8943-9A35-FB39ED7552BB}" type="slidenum">
              <a:rPr lang="en-US" smtClean="0"/>
              <a:t>‹#›</a:t>
            </a:fld>
            <a:endParaRPr lang="en-US"/>
          </a:p>
        </p:txBody>
      </p:sp>
    </p:spTree>
    <p:extLst>
      <p:ext uri="{BB962C8B-B14F-4D97-AF65-F5344CB8AC3E}">
        <p14:creationId xmlns:p14="http://schemas.microsoft.com/office/powerpoint/2010/main" val="213459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AA5F5-8894-014F-A642-6247C1034A69}" type="datetimeFigureOut">
              <a:rPr lang="en-US" smtClean="0"/>
              <a:t>04/07/16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D268F-DCFE-8943-9A35-FB39ED7552BB}" type="slidenum">
              <a:rPr lang="en-US" smtClean="0"/>
              <a:t>‹#›</a:t>
            </a:fld>
            <a:endParaRPr lang="en-US"/>
          </a:p>
        </p:txBody>
      </p:sp>
    </p:spTree>
    <p:extLst>
      <p:ext uri="{BB962C8B-B14F-4D97-AF65-F5344CB8AC3E}">
        <p14:creationId xmlns:p14="http://schemas.microsoft.com/office/powerpoint/2010/main" val="129010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AA5F5-8894-014F-A642-6247C1034A69}" type="datetimeFigureOut">
              <a:rPr lang="en-US" smtClean="0"/>
              <a:t>04/07/16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D268F-DCFE-8943-9A35-FB39ED7552BB}" type="slidenum">
              <a:rPr lang="en-US" smtClean="0"/>
              <a:t>‹#›</a:t>
            </a:fld>
            <a:endParaRPr lang="en-US"/>
          </a:p>
        </p:txBody>
      </p:sp>
    </p:spTree>
    <p:extLst>
      <p:ext uri="{BB962C8B-B14F-4D97-AF65-F5344CB8AC3E}">
        <p14:creationId xmlns:p14="http://schemas.microsoft.com/office/powerpoint/2010/main" val="256062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AA5F5-8894-014F-A642-6247C1034A69}" type="datetimeFigureOut">
              <a:rPr lang="en-US" smtClean="0"/>
              <a:t>04/07/16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D268F-DCFE-8943-9A35-FB39ED7552BB}" type="slidenum">
              <a:rPr lang="en-US" smtClean="0"/>
              <a:t>‹#›</a:t>
            </a:fld>
            <a:endParaRPr lang="en-US"/>
          </a:p>
        </p:txBody>
      </p:sp>
    </p:spTree>
    <p:extLst>
      <p:ext uri="{BB962C8B-B14F-4D97-AF65-F5344CB8AC3E}">
        <p14:creationId xmlns:p14="http://schemas.microsoft.com/office/powerpoint/2010/main" val="70557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AA5F5-8894-014F-A642-6247C1034A69}" type="datetimeFigureOut">
              <a:rPr lang="en-US" smtClean="0"/>
              <a:t>04/07/16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D268F-DCFE-8943-9A35-FB39ED7552BB}" type="slidenum">
              <a:rPr lang="en-US" smtClean="0"/>
              <a:t>‹#›</a:t>
            </a:fld>
            <a:endParaRPr lang="en-US"/>
          </a:p>
        </p:txBody>
      </p:sp>
    </p:spTree>
    <p:extLst>
      <p:ext uri="{BB962C8B-B14F-4D97-AF65-F5344CB8AC3E}">
        <p14:creationId xmlns:p14="http://schemas.microsoft.com/office/powerpoint/2010/main" val="214678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1AA5F5-8894-014F-A642-6247C1034A69}" type="datetimeFigureOut">
              <a:rPr lang="en-US" smtClean="0"/>
              <a:t>04/07/16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D268F-DCFE-8943-9A35-FB39ED7552BB}" type="slidenum">
              <a:rPr lang="en-US" smtClean="0"/>
              <a:t>‹#›</a:t>
            </a:fld>
            <a:endParaRPr lang="en-US"/>
          </a:p>
        </p:txBody>
      </p:sp>
    </p:spTree>
    <p:extLst>
      <p:ext uri="{BB962C8B-B14F-4D97-AF65-F5344CB8AC3E}">
        <p14:creationId xmlns:p14="http://schemas.microsoft.com/office/powerpoint/2010/main" val="1558083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1AA5F5-8894-014F-A642-6247C1034A69}" type="datetimeFigureOut">
              <a:rPr lang="en-US" smtClean="0"/>
              <a:t>04/07/16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5D268F-DCFE-8943-9A35-FB39ED7552BB}" type="slidenum">
              <a:rPr lang="en-US" smtClean="0"/>
              <a:t>‹#›</a:t>
            </a:fld>
            <a:endParaRPr lang="en-US"/>
          </a:p>
        </p:txBody>
      </p:sp>
    </p:spTree>
    <p:extLst>
      <p:ext uri="{BB962C8B-B14F-4D97-AF65-F5344CB8AC3E}">
        <p14:creationId xmlns:p14="http://schemas.microsoft.com/office/powerpoint/2010/main" val="225385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1AA5F5-8894-014F-A642-6247C1034A69}" type="datetimeFigureOut">
              <a:rPr lang="en-US" smtClean="0"/>
              <a:t>04/07/16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5D268F-DCFE-8943-9A35-FB39ED7552BB}" type="slidenum">
              <a:rPr lang="en-US" smtClean="0"/>
              <a:t>‹#›</a:t>
            </a:fld>
            <a:endParaRPr lang="en-US"/>
          </a:p>
        </p:txBody>
      </p:sp>
    </p:spTree>
    <p:extLst>
      <p:ext uri="{BB962C8B-B14F-4D97-AF65-F5344CB8AC3E}">
        <p14:creationId xmlns:p14="http://schemas.microsoft.com/office/powerpoint/2010/main" val="2480872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AA5F5-8894-014F-A642-6247C1034A69}" type="datetimeFigureOut">
              <a:rPr lang="en-US" smtClean="0"/>
              <a:t>04/07/16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5D268F-DCFE-8943-9A35-FB39ED7552BB}" type="slidenum">
              <a:rPr lang="en-US" smtClean="0"/>
              <a:t>‹#›</a:t>
            </a:fld>
            <a:endParaRPr lang="en-US"/>
          </a:p>
        </p:txBody>
      </p:sp>
    </p:spTree>
    <p:extLst>
      <p:ext uri="{BB962C8B-B14F-4D97-AF65-F5344CB8AC3E}">
        <p14:creationId xmlns:p14="http://schemas.microsoft.com/office/powerpoint/2010/main" val="63966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AA5F5-8894-014F-A642-6247C1034A69}" type="datetimeFigureOut">
              <a:rPr lang="en-US" smtClean="0"/>
              <a:t>04/07/16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D268F-DCFE-8943-9A35-FB39ED7552BB}" type="slidenum">
              <a:rPr lang="en-US" smtClean="0"/>
              <a:t>‹#›</a:t>
            </a:fld>
            <a:endParaRPr lang="en-US"/>
          </a:p>
        </p:txBody>
      </p:sp>
    </p:spTree>
    <p:extLst>
      <p:ext uri="{BB962C8B-B14F-4D97-AF65-F5344CB8AC3E}">
        <p14:creationId xmlns:p14="http://schemas.microsoft.com/office/powerpoint/2010/main" val="83320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AA5F5-8894-014F-A642-6247C1034A69}" type="datetimeFigureOut">
              <a:rPr lang="en-US" smtClean="0"/>
              <a:t>04/07/16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D268F-DCFE-8943-9A35-FB39ED7552BB}" type="slidenum">
              <a:rPr lang="en-US" smtClean="0"/>
              <a:t>‹#›</a:t>
            </a:fld>
            <a:endParaRPr lang="en-US"/>
          </a:p>
        </p:txBody>
      </p:sp>
    </p:spTree>
    <p:extLst>
      <p:ext uri="{BB962C8B-B14F-4D97-AF65-F5344CB8AC3E}">
        <p14:creationId xmlns:p14="http://schemas.microsoft.com/office/powerpoint/2010/main" val="30336220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AA5F5-8894-014F-A642-6247C1034A69}" type="datetimeFigureOut">
              <a:rPr lang="en-US" smtClean="0"/>
              <a:t>04/07/16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D268F-DCFE-8943-9A35-FB39ED7552BB}" type="slidenum">
              <a:rPr lang="en-US" smtClean="0"/>
              <a:t>‹#›</a:t>
            </a:fld>
            <a:endParaRPr lang="en-US"/>
          </a:p>
        </p:txBody>
      </p:sp>
    </p:spTree>
    <p:extLst>
      <p:ext uri="{BB962C8B-B14F-4D97-AF65-F5344CB8AC3E}">
        <p14:creationId xmlns:p14="http://schemas.microsoft.com/office/powerpoint/2010/main" val="2550753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icola.olleveant@manchetser.ac.uk" TargetMode="Externa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icef.org/teachers/researchers/graphics/fig02cycle.gi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587156"/>
            <a:ext cx="7772400" cy="1470025"/>
          </a:xfrm>
        </p:spPr>
        <p:txBody>
          <a:bodyPr/>
          <a:lstStyle/>
          <a:p>
            <a:r>
              <a:rPr lang="en-US" dirty="0" smtClean="0"/>
              <a:t>What is the Value of the </a:t>
            </a:r>
            <a:r>
              <a:rPr lang="en-US" dirty="0" err="1" smtClean="0"/>
              <a:t>BNurs</a:t>
            </a:r>
            <a:r>
              <a:rPr lang="en-US" dirty="0" smtClean="0"/>
              <a:t> </a:t>
            </a:r>
            <a:r>
              <a:rPr lang="en-US" dirty="0"/>
              <a:t>U</a:t>
            </a:r>
            <a:r>
              <a:rPr lang="en-US" dirty="0" smtClean="0"/>
              <a:t>ndergraduate Dissertation?</a:t>
            </a:r>
            <a:endParaRPr lang="en-US" dirty="0"/>
          </a:p>
        </p:txBody>
      </p:sp>
      <p:sp>
        <p:nvSpPr>
          <p:cNvPr id="7" name="Subtitle 6"/>
          <p:cNvSpPr>
            <a:spLocks noGrp="1"/>
          </p:cNvSpPr>
          <p:nvPr>
            <p:ph type="subTitle" idx="1"/>
          </p:nvPr>
        </p:nvSpPr>
        <p:spPr>
          <a:xfrm>
            <a:off x="1371600" y="4170004"/>
            <a:ext cx="6400800" cy="1819640"/>
          </a:xfrm>
        </p:spPr>
        <p:txBody>
          <a:bodyPr>
            <a:normAutofit/>
          </a:bodyPr>
          <a:lstStyle/>
          <a:p>
            <a:r>
              <a:rPr lang="en-US" sz="3600" dirty="0" smtClean="0">
                <a:solidFill>
                  <a:schemeClr val="tx1"/>
                </a:solidFill>
              </a:rPr>
              <a:t>Nicola Olleveant</a:t>
            </a:r>
          </a:p>
          <a:p>
            <a:endParaRPr lang="en-US" dirty="0" smtClean="0">
              <a:solidFill>
                <a:schemeClr val="tx1"/>
              </a:solidFill>
            </a:endParaRPr>
          </a:p>
          <a:p>
            <a:r>
              <a:rPr lang="en-US" dirty="0">
                <a:hlinkClick r:id="rId3"/>
              </a:rPr>
              <a:t>n</a:t>
            </a:r>
            <a:r>
              <a:rPr lang="en-US" dirty="0" smtClean="0">
                <a:hlinkClick r:id="rId3"/>
              </a:rPr>
              <a:t>icola.olleveant@manchester.ac.uk</a:t>
            </a:r>
            <a:r>
              <a:rPr lang="en-US" dirty="0" smtClean="0"/>
              <a:t> </a:t>
            </a:r>
            <a:endParaRPr lang="en-US" dirty="0"/>
          </a:p>
        </p:txBody>
      </p:sp>
      <p:pic>
        <p:nvPicPr>
          <p:cNvPr id="2" name="Picture 1" descr="gradua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8099" y="2141932"/>
            <a:ext cx="3048000" cy="3048000"/>
          </a:xfrm>
          <a:prstGeom prst="rect">
            <a:avLst/>
          </a:prstGeom>
        </p:spPr>
      </p:pic>
    </p:spTree>
    <p:extLst>
      <p:ext uri="{BB962C8B-B14F-4D97-AF65-F5344CB8AC3E}">
        <p14:creationId xmlns:p14="http://schemas.microsoft.com/office/powerpoint/2010/main" val="419539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Identified</a:t>
            </a:r>
            <a:endParaRPr lang="en-US" dirty="0"/>
          </a:p>
        </p:txBody>
      </p:sp>
      <p:sp>
        <p:nvSpPr>
          <p:cNvPr id="3" name="TextBox 2"/>
          <p:cNvSpPr txBox="1"/>
          <p:nvPr/>
        </p:nvSpPr>
        <p:spPr>
          <a:xfrm>
            <a:off x="1314020" y="1688349"/>
            <a:ext cx="6070918" cy="4524316"/>
          </a:xfrm>
          <a:prstGeom prst="rect">
            <a:avLst/>
          </a:prstGeom>
          <a:noFill/>
        </p:spPr>
        <p:txBody>
          <a:bodyPr wrap="square" rtlCol="0">
            <a:spAutoFit/>
          </a:bodyPr>
          <a:lstStyle/>
          <a:p>
            <a:endParaRPr lang="en-US" dirty="0"/>
          </a:p>
          <a:p>
            <a:r>
              <a:rPr lang="en-US" dirty="0" smtClean="0"/>
              <a:t>Changes in the </a:t>
            </a:r>
            <a:r>
              <a:rPr lang="en-US" dirty="0"/>
              <a:t>S</a:t>
            </a:r>
            <a:r>
              <a:rPr lang="en-US" dirty="0" smtClean="0"/>
              <a:t>tudent Body – satisfaction</a:t>
            </a:r>
          </a:p>
          <a:p>
            <a:r>
              <a:rPr lang="en-US" dirty="0"/>
              <a:t>	</a:t>
            </a:r>
            <a:r>
              <a:rPr lang="en-US" dirty="0" smtClean="0"/>
              <a:t>					   relevant skills</a:t>
            </a:r>
          </a:p>
          <a:p>
            <a:r>
              <a:rPr lang="en-US" dirty="0"/>
              <a:t>	</a:t>
            </a:r>
            <a:r>
              <a:rPr lang="en-US" dirty="0" smtClean="0"/>
              <a:t>					   employability</a:t>
            </a:r>
          </a:p>
          <a:p>
            <a:endParaRPr lang="en-US" dirty="0" smtClean="0"/>
          </a:p>
          <a:p>
            <a:r>
              <a:rPr lang="en-US" dirty="0" smtClean="0"/>
              <a:t>Changes in </a:t>
            </a:r>
            <a:r>
              <a:rPr lang="en-US" dirty="0" smtClean="0"/>
              <a:t>Supervision</a:t>
            </a:r>
            <a:r>
              <a:rPr lang="en-US" dirty="0" smtClean="0"/>
              <a:t>	- increased number of research </a:t>
            </a:r>
            <a:r>
              <a:rPr lang="en-US" dirty="0" smtClean="0"/>
              <a:t>						methodologies </a:t>
            </a:r>
            <a:r>
              <a:rPr lang="en-US" dirty="0" smtClean="0"/>
              <a:t>(staff feel ill equipped</a:t>
            </a:r>
            <a:r>
              <a:rPr lang="en-US" dirty="0" smtClean="0"/>
              <a:t>/					prepared </a:t>
            </a:r>
            <a:r>
              <a:rPr lang="en-US" dirty="0" smtClean="0"/>
              <a:t>to supervise)</a:t>
            </a:r>
          </a:p>
          <a:p>
            <a:r>
              <a:rPr lang="en-US" dirty="0"/>
              <a:t>	</a:t>
            </a:r>
            <a:r>
              <a:rPr lang="en-US" dirty="0" smtClean="0"/>
              <a:t>				- increase in student numbers (more </a:t>
            </a:r>
            <a:r>
              <a:rPr lang="en-US" dirty="0" smtClean="0"/>
              <a:t>					students </a:t>
            </a:r>
            <a:r>
              <a:rPr lang="en-US" dirty="0" smtClean="0"/>
              <a:t>to supervise)</a:t>
            </a:r>
          </a:p>
          <a:p>
            <a:r>
              <a:rPr lang="en-US" dirty="0"/>
              <a:t>	</a:t>
            </a:r>
            <a:r>
              <a:rPr lang="en-US" dirty="0" smtClean="0"/>
              <a:t>				- staff resistance to </a:t>
            </a:r>
            <a:r>
              <a:rPr lang="en-US" dirty="0" smtClean="0"/>
              <a:t>change</a:t>
            </a:r>
          </a:p>
          <a:p>
            <a:endParaRPr lang="en-US" dirty="0"/>
          </a:p>
          <a:p>
            <a:r>
              <a:rPr lang="en-US" dirty="0" smtClean="0"/>
              <a:t>Changes in the NHS – employability</a:t>
            </a:r>
          </a:p>
          <a:p>
            <a:r>
              <a:rPr lang="en-US" dirty="0"/>
              <a:t>	</a:t>
            </a:r>
            <a:r>
              <a:rPr lang="en-US" dirty="0" smtClean="0"/>
              <a:t>				what skills are required? </a:t>
            </a:r>
            <a:endParaRPr lang="en-US" dirty="0" smtClean="0"/>
          </a:p>
          <a:p>
            <a:r>
              <a:rPr lang="en-US" dirty="0"/>
              <a:t>	</a:t>
            </a:r>
            <a:r>
              <a:rPr lang="en-US" dirty="0" smtClean="0"/>
              <a:t>				</a:t>
            </a:r>
          </a:p>
          <a:p>
            <a:endParaRPr lang="en-US" dirty="0"/>
          </a:p>
        </p:txBody>
      </p:sp>
    </p:spTree>
    <p:extLst>
      <p:ext uri="{BB962C8B-B14F-4D97-AF65-F5344CB8AC3E}">
        <p14:creationId xmlns:p14="http://schemas.microsoft.com/office/powerpoint/2010/main" val="3083136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43667"/>
            <a:ext cx="7772400" cy="865024"/>
          </a:xfrm>
        </p:spPr>
        <p:txBody>
          <a:bodyPr/>
          <a:lstStyle/>
          <a:p>
            <a:r>
              <a:rPr lang="en-US" dirty="0" smtClean="0"/>
              <a:t>Elements of the Study</a:t>
            </a:r>
            <a:endParaRPr lang="en-US" dirty="0"/>
          </a:p>
        </p:txBody>
      </p:sp>
      <p:sp>
        <p:nvSpPr>
          <p:cNvPr id="4" name="Subtitle 3"/>
          <p:cNvSpPr>
            <a:spLocks noGrp="1"/>
          </p:cNvSpPr>
          <p:nvPr>
            <p:ph type="subTitle" idx="1"/>
          </p:nvPr>
        </p:nvSpPr>
        <p:spPr>
          <a:xfrm>
            <a:off x="685800" y="1664139"/>
            <a:ext cx="7772400" cy="4510690"/>
          </a:xfrm>
        </p:spPr>
        <p:txBody>
          <a:bodyPr/>
          <a:lstStyle/>
          <a:p>
            <a:pPr algn="l"/>
            <a:r>
              <a:rPr lang="en-US" dirty="0" smtClean="0">
                <a:solidFill>
                  <a:srgbClr val="000000"/>
                </a:solidFill>
              </a:rPr>
              <a:t>Mixed </a:t>
            </a:r>
            <a:r>
              <a:rPr lang="en-US" dirty="0" smtClean="0">
                <a:solidFill>
                  <a:srgbClr val="000000"/>
                </a:solidFill>
              </a:rPr>
              <a:t>method study</a:t>
            </a:r>
            <a:endParaRPr lang="en-US" dirty="0" smtClean="0">
              <a:solidFill>
                <a:srgbClr val="000000"/>
              </a:solidFill>
            </a:endParaRPr>
          </a:p>
          <a:p>
            <a:pPr algn="l"/>
            <a:endParaRPr lang="en-US" dirty="0">
              <a:solidFill>
                <a:srgbClr val="000000"/>
              </a:solidFill>
            </a:endParaRPr>
          </a:p>
          <a:p>
            <a:pPr algn="l"/>
            <a:r>
              <a:rPr lang="en-US" dirty="0" smtClean="0">
                <a:solidFill>
                  <a:srgbClr val="000000"/>
                </a:solidFill>
              </a:rPr>
              <a:t>Survey</a:t>
            </a:r>
          </a:p>
          <a:p>
            <a:pPr algn="l"/>
            <a:endParaRPr lang="en-US" dirty="0">
              <a:solidFill>
                <a:srgbClr val="000000"/>
              </a:solidFill>
            </a:endParaRPr>
          </a:p>
          <a:p>
            <a:pPr algn="l"/>
            <a:r>
              <a:rPr lang="en-US" dirty="0" smtClean="0">
                <a:solidFill>
                  <a:srgbClr val="000000"/>
                </a:solidFill>
              </a:rPr>
              <a:t>Focus Group Interviews</a:t>
            </a:r>
            <a:endParaRPr lang="en-US" dirty="0">
              <a:solidFill>
                <a:srgbClr val="000000"/>
              </a:solidFill>
            </a:endParaRPr>
          </a:p>
        </p:txBody>
      </p:sp>
    </p:spTree>
    <p:extLst>
      <p:ext uri="{BB962C8B-B14F-4D97-AF65-F5344CB8AC3E}">
        <p14:creationId xmlns:p14="http://schemas.microsoft.com/office/powerpoint/2010/main" val="4182106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8608" y="133114"/>
            <a:ext cx="8641028" cy="1215369"/>
          </a:xfrm>
        </p:spPr>
        <p:txBody>
          <a:bodyPr>
            <a:normAutofit fontScale="90000"/>
          </a:bodyPr>
          <a:lstStyle/>
          <a:p>
            <a:r>
              <a:rPr lang="en-US" dirty="0" smtClean="0"/>
              <a:t>Development of the proposal - TIMELINE</a:t>
            </a:r>
            <a:endParaRPr lang="en-US" dirty="0"/>
          </a:p>
        </p:txBody>
      </p:sp>
      <p:sp>
        <p:nvSpPr>
          <p:cNvPr id="5" name="Subtitle 4"/>
          <p:cNvSpPr>
            <a:spLocks noGrp="1"/>
          </p:cNvSpPr>
          <p:nvPr>
            <p:ph type="subTitle" idx="1"/>
          </p:nvPr>
        </p:nvSpPr>
        <p:spPr>
          <a:xfrm>
            <a:off x="486651" y="1348483"/>
            <a:ext cx="7971549" cy="5120767"/>
          </a:xfrm>
        </p:spPr>
        <p:txBody>
          <a:bodyPr>
            <a:normAutofit fontScale="70000" lnSpcReduction="20000"/>
          </a:bodyPr>
          <a:lstStyle/>
          <a:p>
            <a:pPr algn="l"/>
            <a:r>
              <a:rPr lang="en-US" dirty="0" err="1" smtClean="0">
                <a:solidFill>
                  <a:srgbClr val="000000"/>
                </a:solidFill>
              </a:rPr>
              <a:t>PGCert</a:t>
            </a:r>
            <a:r>
              <a:rPr lang="en-US" dirty="0" err="1" smtClean="0">
                <a:solidFill>
                  <a:srgbClr val="000000"/>
                </a:solidFill>
              </a:rPr>
              <a:t>HE</a:t>
            </a:r>
            <a:r>
              <a:rPr lang="en-US" dirty="0" smtClean="0">
                <a:solidFill>
                  <a:srgbClr val="000000"/>
                </a:solidFill>
              </a:rPr>
              <a:t> Assessment and </a:t>
            </a:r>
            <a:r>
              <a:rPr lang="en-US" dirty="0">
                <a:solidFill>
                  <a:srgbClr val="000000"/>
                </a:solidFill>
              </a:rPr>
              <a:t>F</a:t>
            </a:r>
            <a:r>
              <a:rPr lang="en-US" dirty="0" smtClean="0">
                <a:solidFill>
                  <a:srgbClr val="000000"/>
                </a:solidFill>
              </a:rPr>
              <a:t>eedback Course Unit</a:t>
            </a:r>
            <a:endParaRPr lang="en-US" dirty="0" smtClean="0">
              <a:solidFill>
                <a:srgbClr val="000000"/>
              </a:solidFill>
            </a:endParaRPr>
          </a:p>
          <a:p>
            <a:pPr algn="l"/>
            <a:endParaRPr lang="en-US" dirty="0" smtClean="0">
              <a:solidFill>
                <a:srgbClr val="000000"/>
              </a:solidFill>
            </a:endParaRPr>
          </a:p>
          <a:p>
            <a:pPr algn="l"/>
            <a:r>
              <a:rPr lang="en-US" dirty="0" smtClean="0">
                <a:solidFill>
                  <a:srgbClr val="000000"/>
                </a:solidFill>
              </a:rPr>
              <a:t>Team</a:t>
            </a:r>
            <a:endParaRPr lang="en-US" dirty="0" smtClean="0">
              <a:solidFill>
                <a:srgbClr val="000000"/>
              </a:solidFill>
            </a:endParaRPr>
          </a:p>
          <a:p>
            <a:pPr algn="l"/>
            <a:endParaRPr lang="en-US" dirty="0">
              <a:solidFill>
                <a:srgbClr val="000000"/>
              </a:solidFill>
            </a:endParaRPr>
          </a:p>
          <a:p>
            <a:pPr algn="l"/>
            <a:r>
              <a:rPr lang="en-US" dirty="0" smtClean="0">
                <a:solidFill>
                  <a:srgbClr val="000000"/>
                </a:solidFill>
              </a:rPr>
              <a:t>Funding</a:t>
            </a:r>
          </a:p>
          <a:p>
            <a:pPr algn="l"/>
            <a:endParaRPr lang="en-US" dirty="0">
              <a:solidFill>
                <a:srgbClr val="000000"/>
              </a:solidFill>
            </a:endParaRPr>
          </a:p>
          <a:p>
            <a:pPr algn="l"/>
            <a:r>
              <a:rPr lang="en-US" dirty="0" smtClean="0">
                <a:solidFill>
                  <a:srgbClr val="000000"/>
                </a:solidFill>
              </a:rPr>
              <a:t>Ethics</a:t>
            </a:r>
          </a:p>
          <a:p>
            <a:pPr algn="l"/>
            <a:endParaRPr lang="en-US" dirty="0">
              <a:solidFill>
                <a:srgbClr val="000000"/>
              </a:solidFill>
            </a:endParaRPr>
          </a:p>
          <a:p>
            <a:pPr algn="l"/>
            <a:r>
              <a:rPr lang="en-US" dirty="0" smtClean="0">
                <a:solidFill>
                  <a:srgbClr val="000000"/>
                </a:solidFill>
              </a:rPr>
              <a:t>Data Collection – </a:t>
            </a:r>
            <a:r>
              <a:rPr lang="en-US" dirty="0" smtClean="0">
                <a:solidFill>
                  <a:srgbClr val="000000"/>
                </a:solidFill>
              </a:rPr>
              <a:t>survey and focus groups</a:t>
            </a:r>
          </a:p>
          <a:p>
            <a:pPr algn="l"/>
            <a:endParaRPr lang="en-US" dirty="0">
              <a:solidFill>
                <a:srgbClr val="000000"/>
              </a:solidFill>
            </a:endParaRPr>
          </a:p>
          <a:p>
            <a:pPr algn="l"/>
            <a:r>
              <a:rPr lang="en-US" dirty="0" smtClean="0">
                <a:solidFill>
                  <a:srgbClr val="000000"/>
                </a:solidFill>
              </a:rPr>
              <a:t>Results</a:t>
            </a:r>
          </a:p>
          <a:p>
            <a:pPr algn="l"/>
            <a:endParaRPr lang="en-US" dirty="0">
              <a:solidFill>
                <a:srgbClr val="000000"/>
              </a:solidFill>
            </a:endParaRPr>
          </a:p>
          <a:p>
            <a:pPr algn="l"/>
            <a:r>
              <a:rPr lang="en-US" dirty="0" smtClean="0">
                <a:solidFill>
                  <a:srgbClr val="000000"/>
                </a:solidFill>
              </a:rPr>
              <a:t>Evaluation and Reflection</a:t>
            </a:r>
          </a:p>
          <a:p>
            <a:pPr algn="l"/>
            <a:endParaRPr lang="en-US" dirty="0">
              <a:solidFill>
                <a:srgbClr val="000000"/>
              </a:solidFill>
            </a:endParaRPr>
          </a:p>
          <a:p>
            <a:pPr algn="l"/>
            <a:r>
              <a:rPr lang="en-US" dirty="0" smtClean="0">
                <a:solidFill>
                  <a:srgbClr val="000000"/>
                </a:solidFill>
              </a:rPr>
              <a:t>Action to be taken</a:t>
            </a:r>
            <a:endParaRPr lang="en-US" dirty="0" smtClean="0">
              <a:solidFill>
                <a:srgbClr val="000000"/>
              </a:solidFill>
            </a:endParaRPr>
          </a:p>
          <a:p>
            <a:pPr algn="l"/>
            <a:endParaRPr lang="en-US" dirty="0">
              <a:solidFill>
                <a:srgbClr val="000000"/>
              </a:solidFill>
            </a:endParaRPr>
          </a:p>
          <a:p>
            <a:pPr algn="l"/>
            <a:endParaRPr lang="en-US" dirty="0" smtClean="0">
              <a:solidFill>
                <a:srgbClr val="000000"/>
              </a:solidFill>
            </a:endParaRPr>
          </a:p>
          <a:p>
            <a:pPr algn="l"/>
            <a:endParaRPr lang="en-US" dirty="0">
              <a:solidFill>
                <a:srgbClr val="000000"/>
              </a:solidFill>
            </a:endParaRPr>
          </a:p>
          <a:p>
            <a:pPr algn="l"/>
            <a:endParaRPr lang="en-US" dirty="0">
              <a:solidFill>
                <a:srgbClr val="000000"/>
              </a:solidFill>
            </a:endParaRPr>
          </a:p>
        </p:txBody>
      </p:sp>
    </p:spTree>
    <p:extLst>
      <p:ext uri="{BB962C8B-B14F-4D97-AF65-F5344CB8AC3E}">
        <p14:creationId xmlns:p14="http://schemas.microsoft.com/office/powerpoint/2010/main" val="299362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83805"/>
            <a:ext cx="7772400" cy="987644"/>
          </a:xfrm>
        </p:spPr>
        <p:txBody>
          <a:bodyPr/>
          <a:lstStyle/>
          <a:p>
            <a:r>
              <a:rPr lang="en-US" dirty="0" smtClean="0"/>
              <a:t>Other Ideas</a:t>
            </a:r>
            <a:endParaRPr lang="en-US" dirty="0"/>
          </a:p>
        </p:txBody>
      </p:sp>
      <p:sp>
        <p:nvSpPr>
          <p:cNvPr id="5" name="Subtitle 4"/>
          <p:cNvSpPr>
            <a:spLocks noGrp="1"/>
          </p:cNvSpPr>
          <p:nvPr>
            <p:ph type="subTitle" idx="1"/>
          </p:nvPr>
        </p:nvSpPr>
        <p:spPr>
          <a:xfrm>
            <a:off x="685800" y="1848069"/>
            <a:ext cx="7772400" cy="4449379"/>
          </a:xfrm>
        </p:spPr>
        <p:txBody>
          <a:bodyPr/>
          <a:lstStyle/>
          <a:p>
            <a:pPr algn="l"/>
            <a:r>
              <a:rPr lang="en-US" dirty="0" smtClean="0">
                <a:solidFill>
                  <a:srgbClr val="000000"/>
                </a:solidFill>
              </a:rPr>
              <a:t>Scoping Exercises </a:t>
            </a:r>
          </a:p>
          <a:p>
            <a:pPr marL="457200" indent="-457200" algn="l">
              <a:buFont typeface="Arial"/>
              <a:buChar char="•"/>
            </a:pPr>
            <a:r>
              <a:rPr lang="en-US" dirty="0" smtClean="0">
                <a:solidFill>
                  <a:srgbClr val="000000"/>
                </a:solidFill>
              </a:rPr>
              <a:t>what do other Red </a:t>
            </a:r>
            <a:r>
              <a:rPr lang="en-US" dirty="0">
                <a:solidFill>
                  <a:srgbClr val="000000"/>
                </a:solidFill>
              </a:rPr>
              <a:t>B</a:t>
            </a:r>
            <a:r>
              <a:rPr lang="en-US" dirty="0" smtClean="0">
                <a:solidFill>
                  <a:srgbClr val="000000"/>
                </a:solidFill>
              </a:rPr>
              <a:t>rick </a:t>
            </a:r>
            <a:r>
              <a:rPr lang="en-US" dirty="0">
                <a:solidFill>
                  <a:srgbClr val="000000"/>
                </a:solidFill>
              </a:rPr>
              <a:t>U</a:t>
            </a:r>
            <a:r>
              <a:rPr lang="en-US" dirty="0" smtClean="0">
                <a:solidFill>
                  <a:srgbClr val="000000"/>
                </a:solidFill>
              </a:rPr>
              <a:t>niversities do?</a:t>
            </a:r>
          </a:p>
          <a:p>
            <a:pPr marL="457200" indent="-457200" algn="l">
              <a:buFont typeface="Arial"/>
              <a:buChar char="•"/>
            </a:pPr>
            <a:r>
              <a:rPr lang="en-US" dirty="0" smtClean="0">
                <a:solidFill>
                  <a:srgbClr val="000000"/>
                </a:solidFill>
              </a:rPr>
              <a:t>what do other Faculties within the University of Manchester do? </a:t>
            </a:r>
            <a:endParaRPr lang="en-US" dirty="0">
              <a:solidFill>
                <a:srgbClr val="000000"/>
              </a:solidFill>
            </a:endParaRPr>
          </a:p>
        </p:txBody>
      </p:sp>
    </p:spTree>
    <p:extLst>
      <p:ext uri="{BB962C8B-B14F-4D97-AF65-F5344CB8AC3E}">
        <p14:creationId xmlns:p14="http://schemas.microsoft.com/office/powerpoint/2010/main" val="4182360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9820"/>
            <a:ext cx="7772400" cy="1470025"/>
          </a:xfrm>
        </p:spPr>
        <p:txBody>
          <a:bodyPr/>
          <a:lstStyle/>
          <a:p>
            <a:r>
              <a:rPr lang="en-US" dirty="0" smtClean="0"/>
              <a:t>Outcomes</a:t>
            </a:r>
            <a:endParaRPr lang="en-US" dirty="0"/>
          </a:p>
        </p:txBody>
      </p:sp>
      <p:sp>
        <p:nvSpPr>
          <p:cNvPr id="5" name="Subtitle 4"/>
          <p:cNvSpPr>
            <a:spLocks noGrp="1"/>
          </p:cNvSpPr>
          <p:nvPr>
            <p:ph type="subTitle" idx="1"/>
          </p:nvPr>
        </p:nvSpPr>
        <p:spPr>
          <a:xfrm>
            <a:off x="1502165" y="2133600"/>
            <a:ext cx="6400800" cy="1752600"/>
          </a:xfrm>
        </p:spPr>
        <p:txBody>
          <a:bodyPr/>
          <a:lstStyle/>
          <a:p>
            <a:r>
              <a:rPr lang="en-US" dirty="0" smtClean="0">
                <a:solidFill>
                  <a:srgbClr val="000000"/>
                </a:solidFill>
              </a:rPr>
              <a:t>Credible and valuable </a:t>
            </a:r>
            <a:r>
              <a:rPr lang="en-US" dirty="0" smtClean="0">
                <a:solidFill>
                  <a:srgbClr val="000000"/>
                </a:solidFill>
              </a:rPr>
              <a:t>final year</a:t>
            </a:r>
            <a:r>
              <a:rPr lang="en-US" dirty="0" smtClean="0">
                <a:solidFill>
                  <a:srgbClr val="000000"/>
                </a:solidFill>
              </a:rPr>
              <a:t> project for all stakeholders</a:t>
            </a:r>
            <a:endParaRPr lang="en-US" dirty="0" smtClean="0">
              <a:solidFill>
                <a:srgbClr val="000000"/>
              </a:solidFill>
            </a:endParaRPr>
          </a:p>
          <a:p>
            <a:pPr algn="l"/>
            <a:endParaRPr lang="en-US" dirty="0" smtClean="0"/>
          </a:p>
          <a:p>
            <a:pPr algn="l"/>
            <a:endParaRPr lang="en-US" dirty="0"/>
          </a:p>
          <a:p>
            <a:pPr algn="l"/>
            <a:endParaRPr lang="en-US" dirty="0"/>
          </a:p>
        </p:txBody>
      </p:sp>
      <p:pic>
        <p:nvPicPr>
          <p:cNvPr id="2" name="Picture 1"/>
          <p:cNvPicPr>
            <a:picLocks noChangeAspect="1"/>
          </p:cNvPicPr>
          <p:nvPr/>
        </p:nvPicPr>
        <p:blipFill>
          <a:blip r:embed="rId3"/>
          <a:stretch>
            <a:fillRect/>
          </a:stretch>
        </p:blipFill>
        <p:spPr>
          <a:xfrm>
            <a:off x="3102365" y="3429000"/>
            <a:ext cx="3200400" cy="2540000"/>
          </a:xfrm>
          <a:prstGeom prst="rect">
            <a:avLst/>
          </a:prstGeom>
        </p:spPr>
      </p:pic>
    </p:spTree>
    <p:extLst>
      <p:ext uri="{BB962C8B-B14F-4D97-AF65-F5344CB8AC3E}">
        <p14:creationId xmlns:p14="http://schemas.microsoft.com/office/powerpoint/2010/main" val="4186042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lvl="1" indent="0">
              <a:buNone/>
            </a:pPr>
            <a:r>
              <a:rPr lang="en-GB" sz="2000" dirty="0" err="1" smtClean="0">
                <a:solidFill>
                  <a:srgbClr val="262626"/>
                </a:solidFill>
                <a:latin typeface="Arial" charset="0"/>
                <a:ea typeface="ＭＳ Ｐゴシック" charset="0"/>
                <a:cs typeface="Arial" charset="0"/>
              </a:rPr>
              <a:t>Lewin</a:t>
            </a:r>
            <a:r>
              <a:rPr lang="en-GB" sz="2000" dirty="0" smtClean="0">
                <a:solidFill>
                  <a:srgbClr val="262626"/>
                </a:solidFill>
                <a:latin typeface="Arial" charset="0"/>
                <a:ea typeface="ＭＳ Ｐゴシック" charset="0"/>
                <a:cs typeface="Arial" charset="0"/>
              </a:rPr>
              <a:t> K (1946) Action research and minority problems. Journal of Social Issues 2 (4): 34-46</a:t>
            </a:r>
          </a:p>
          <a:p>
            <a:pPr marL="0" lvl="1" indent="0">
              <a:buNone/>
            </a:pPr>
            <a:endParaRPr lang="en-GB" sz="2000" dirty="0" smtClean="0">
              <a:solidFill>
                <a:srgbClr val="262626"/>
              </a:solidFill>
              <a:latin typeface="Arial" charset="0"/>
              <a:ea typeface="ＭＳ Ｐゴシック" charset="0"/>
              <a:cs typeface="Arial" charset="0"/>
            </a:endParaRPr>
          </a:p>
          <a:p>
            <a:pPr marL="0" lvl="1" indent="0">
              <a:buNone/>
            </a:pPr>
            <a:r>
              <a:rPr lang="en-GB" sz="2000" dirty="0" err="1" smtClean="0">
                <a:solidFill>
                  <a:srgbClr val="262626"/>
                </a:solidFill>
                <a:latin typeface="Arial" charset="0"/>
                <a:ea typeface="ＭＳ Ｐゴシック" charset="0"/>
                <a:cs typeface="Arial" charset="0"/>
              </a:rPr>
              <a:t>Unicef</a:t>
            </a:r>
            <a:r>
              <a:rPr lang="en-GB" sz="2000" dirty="0" smtClean="0">
                <a:solidFill>
                  <a:srgbClr val="262626"/>
                </a:solidFill>
                <a:latin typeface="Arial" charset="0"/>
                <a:ea typeface="ＭＳ Ｐゴシック" charset="0"/>
                <a:cs typeface="Arial" charset="0"/>
              </a:rPr>
              <a:t> (</a:t>
            </a:r>
            <a:r>
              <a:rPr lang="en-GB" sz="2000" dirty="0" err="1" smtClean="0">
                <a:solidFill>
                  <a:srgbClr val="262626"/>
                </a:solidFill>
                <a:latin typeface="Arial" charset="0"/>
                <a:ea typeface="ＭＳ Ｐゴシック" charset="0"/>
                <a:cs typeface="Arial" charset="0"/>
              </a:rPr>
              <a:t>n.d</a:t>
            </a:r>
            <a:r>
              <a:rPr lang="en-GB" sz="2000" dirty="0" smtClean="0">
                <a:solidFill>
                  <a:srgbClr val="262626"/>
                </a:solidFill>
                <a:latin typeface="Arial" charset="0"/>
                <a:ea typeface="ＭＳ Ｐゴシック" charset="0"/>
                <a:cs typeface="Arial" charset="0"/>
              </a:rPr>
              <a:t>) [Online]. Available from:</a:t>
            </a:r>
          </a:p>
          <a:p>
            <a:pPr marL="0" lvl="1" indent="0">
              <a:buNone/>
            </a:pPr>
            <a:r>
              <a:rPr lang="en-GB" sz="2000" dirty="0">
                <a:solidFill>
                  <a:srgbClr val="262626"/>
                </a:solidFill>
                <a:latin typeface="Arial" charset="0"/>
                <a:ea typeface="ＭＳ Ｐゴシック" charset="0"/>
                <a:cs typeface="Arial" charset="0"/>
                <a:hlinkClick r:id="rId2"/>
              </a:rPr>
              <a:t>http://www.unicef.org/teachers/researchers/graphics/fig02cycle.gif</a:t>
            </a:r>
            <a:r>
              <a:rPr lang="en-GB" sz="2000" dirty="0">
                <a:solidFill>
                  <a:srgbClr val="262626"/>
                </a:solidFill>
                <a:latin typeface="Arial" charset="0"/>
                <a:ea typeface="ＭＳ Ｐゴシック" charset="0"/>
                <a:cs typeface="Arial" charset="0"/>
              </a:rPr>
              <a:t> Accessed 26/01/15 </a:t>
            </a:r>
          </a:p>
          <a:p>
            <a:pPr marL="0" lvl="1" indent="0">
              <a:buNone/>
            </a:pPr>
            <a:endParaRPr lang="en-GB" sz="2000" dirty="0" smtClean="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303950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is an </a:t>
            </a:r>
            <a:r>
              <a:rPr lang="en-US" dirty="0"/>
              <a:t>U</a:t>
            </a:r>
            <a:r>
              <a:rPr lang="en-US" dirty="0" smtClean="0"/>
              <a:t>ndergraduate </a:t>
            </a:r>
            <a:r>
              <a:rPr lang="en-US" dirty="0"/>
              <a:t>D</a:t>
            </a:r>
            <a:r>
              <a:rPr lang="en-US" dirty="0" smtClean="0"/>
              <a:t>issertation?</a:t>
            </a:r>
            <a:endParaRPr lang="en-US" dirty="0"/>
          </a:p>
        </p:txBody>
      </p:sp>
      <p:pic>
        <p:nvPicPr>
          <p:cNvPr id="2" name="Picture 1"/>
          <p:cNvPicPr>
            <a:picLocks noChangeAspect="1"/>
          </p:cNvPicPr>
          <p:nvPr/>
        </p:nvPicPr>
        <p:blipFill>
          <a:blip r:embed="rId3"/>
          <a:stretch>
            <a:fillRect/>
          </a:stretch>
        </p:blipFill>
        <p:spPr>
          <a:xfrm>
            <a:off x="2944844" y="2162549"/>
            <a:ext cx="3121152" cy="2907792"/>
          </a:xfrm>
          <a:prstGeom prst="rect">
            <a:avLst/>
          </a:prstGeom>
        </p:spPr>
      </p:pic>
    </p:spTree>
    <p:extLst>
      <p:ext uri="{BB962C8B-B14F-4D97-AF65-F5344CB8AC3E}">
        <p14:creationId xmlns:p14="http://schemas.microsoft.com/office/powerpoint/2010/main" val="346704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a:t>
            </a:r>
            <a:endParaRPr lang="en-US" dirty="0"/>
          </a:p>
        </p:txBody>
      </p:sp>
      <p:sp>
        <p:nvSpPr>
          <p:cNvPr id="3" name="TextBox 2"/>
          <p:cNvSpPr txBox="1"/>
          <p:nvPr/>
        </p:nvSpPr>
        <p:spPr>
          <a:xfrm>
            <a:off x="939634" y="1592921"/>
            <a:ext cx="7502393" cy="1569660"/>
          </a:xfrm>
          <a:prstGeom prst="rect">
            <a:avLst/>
          </a:prstGeom>
          <a:noFill/>
        </p:spPr>
        <p:txBody>
          <a:bodyPr wrap="square" rtlCol="0">
            <a:spAutoFit/>
          </a:bodyPr>
          <a:lstStyle/>
          <a:p>
            <a:r>
              <a:rPr lang="en-US" sz="2400" dirty="0" smtClean="0"/>
              <a:t>What </a:t>
            </a:r>
            <a:r>
              <a:rPr lang="en-US" sz="2400" dirty="0" smtClean="0"/>
              <a:t>do we want from our </a:t>
            </a:r>
            <a:r>
              <a:rPr lang="en-US" sz="2400" dirty="0" smtClean="0"/>
              <a:t>nurses?</a:t>
            </a:r>
          </a:p>
          <a:p>
            <a:endParaRPr lang="en-US" sz="2400" dirty="0"/>
          </a:p>
          <a:p>
            <a:endParaRPr lang="en-US" sz="2400" dirty="0" smtClean="0"/>
          </a:p>
          <a:p>
            <a:r>
              <a:rPr lang="en-US" sz="2400" dirty="0" smtClean="0"/>
              <a:t>Time for change?</a:t>
            </a:r>
            <a:r>
              <a:rPr lang="en-US" sz="2400" dirty="0" smtClean="0"/>
              <a:t> </a:t>
            </a:r>
            <a:endParaRPr lang="en-US" sz="2400" dirty="0"/>
          </a:p>
        </p:txBody>
      </p:sp>
      <p:pic>
        <p:nvPicPr>
          <p:cNvPr id="4" name="Picture 3"/>
          <p:cNvPicPr>
            <a:picLocks noChangeAspect="1"/>
          </p:cNvPicPr>
          <p:nvPr/>
        </p:nvPicPr>
        <p:blipFill>
          <a:blip r:embed="rId3"/>
          <a:stretch>
            <a:fillRect/>
          </a:stretch>
        </p:blipFill>
        <p:spPr>
          <a:xfrm>
            <a:off x="5240787" y="1716933"/>
            <a:ext cx="1717547" cy="4046799"/>
          </a:xfrm>
          <a:prstGeom prst="rect">
            <a:avLst/>
          </a:prstGeom>
        </p:spPr>
      </p:pic>
    </p:spTree>
    <p:extLst>
      <p:ext uri="{BB962C8B-B14F-4D97-AF65-F5344CB8AC3E}">
        <p14:creationId xmlns:p14="http://schemas.microsoft.com/office/powerpoint/2010/main" val="1345301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over Time</a:t>
            </a:r>
            <a:endParaRPr lang="en-US" dirty="0"/>
          </a:p>
        </p:txBody>
      </p:sp>
      <p:sp>
        <p:nvSpPr>
          <p:cNvPr id="3" name="TextBox 2"/>
          <p:cNvSpPr txBox="1"/>
          <p:nvPr/>
        </p:nvSpPr>
        <p:spPr>
          <a:xfrm>
            <a:off x="862507" y="1639570"/>
            <a:ext cx="7563527" cy="2954655"/>
          </a:xfrm>
          <a:prstGeom prst="rect">
            <a:avLst/>
          </a:prstGeom>
          <a:noFill/>
        </p:spPr>
        <p:txBody>
          <a:bodyPr wrap="square" rtlCol="0">
            <a:spAutoFit/>
          </a:bodyPr>
          <a:lstStyle/>
          <a:p>
            <a:r>
              <a:rPr lang="en-US" sz="2400" dirty="0" smtClean="0"/>
              <a:t>Changes in three main areas;</a:t>
            </a:r>
          </a:p>
          <a:p>
            <a:endParaRPr lang="en-US" sz="2400" dirty="0"/>
          </a:p>
          <a:p>
            <a:r>
              <a:rPr lang="en-US" sz="2400" dirty="0" smtClean="0"/>
              <a:t>	education</a:t>
            </a:r>
          </a:p>
          <a:p>
            <a:endParaRPr lang="en-US" sz="2400" dirty="0"/>
          </a:p>
          <a:p>
            <a:r>
              <a:rPr lang="en-US" sz="2400" dirty="0" smtClean="0"/>
              <a:t>	</a:t>
            </a:r>
            <a:r>
              <a:rPr lang="en-US" sz="2400" dirty="0" smtClean="0"/>
              <a:t>research and the NHS</a:t>
            </a:r>
            <a:endParaRPr lang="en-US" sz="2400" dirty="0" smtClean="0"/>
          </a:p>
          <a:p>
            <a:endParaRPr lang="en-US" sz="2400" dirty="0"/>
          </a:p>
          <a:p>
            <a:r>
              <a:rPr lang="en-US" sz="2400" dirty="0" smtClean="0"/>
              <a:t>	students</a:t>
            </a:r>
          </a:p>
          <a:p>
            <a:endParaRPr lang="en-US" dirty="0"/>
          </a:p>
        </p:txBody>
      </p:sp>
    </p:spTree>
    <p:extLst>
      <p:ext uri="{BB962C8B-B14F-4D97-AF65-F5344CB8AC3E}">
        <p14:creationId xmlns:p14="http://schemas.microsoft.com/office/powerpoint/2010/main" val="3709447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Tradition</a:t>
            </a:r>
            <a:endParaRPr lang="en-US" dirty="0"/>
          </a:p>
        </p:txBody>
      </p:sp>
      <p:sp>
        <p:nvSpPr>
          <p:cNvPr id="4" name="TextBox 3"/>
          <p:cNvSpPr txBox="1"/>
          <p:nvPr/>
        </p:nvSpPr>
        <p:spPr>
          <a:xfrm>
            <a:off x="843551" y="1668002"/>
            <a:ext cx="7743610" cy="4801315"/>
          </a:xfrm>
          <a:prstGeom prst="rect">
            <a:avLst/>
          </a:prstGeom>
          <a:noFill/>
        </p:spPr>
        <p:txBody>
          <a:bodyPr wrap="square" rtlCol="0">
            <a:spAutoFit/>
          </a:bodyPr>
          <a:lstStyle/>
          <a:p>
            <a:r>
              <a:rPr lang="en-US" dirty="0" smtClean="0"/>
              <a:t>1973 – Jean McFarlane became the first </a:t>
            </a:r>
          </a:p>
          <a:p>
            <a:r>
              <a:rPr lang="en-US" dirty="0" smtClean="0"/>
              <a:t>Professor of Nursing </a:t>
            </a:r>
            <a:r>
              <a:rPr lang="en-US" dirty="0" err="1" smtClean="0"/>
              <a:t>i</a:t>
            </a:r>
            <a:r>
              <a:rPr lang="is-IS" dirty="0" smtClean="0"/>
              <a:t>n England and became </a:t>
            </a:r>
          </a:p>
          <a:p>
            <a:r>
              <a:rPr lang="is-IS" dirty="0" smtClean="0"/>
              <a:t>head of the newly established Dept of Nursing </a:t>
            </a:r>
          </a:p>
          <a:p>
            <a:r>
              <a:rPr lang="is-IS" dirty="0" smtClean="0"/>
              <a:t>at University of Manchester and the associated </a:t>
            </a:r>
          </a:p>
          <a:p>
            <a:r>
              <a:rPr lang="is-IS" dirty="0" smtClean="0"/>
              <a:t>undergraduate degree in Nursing</a:t>
            </a:r>
          </a:p>
          <a:p>
            <a:endParaRPr lang="en-US" dirty="0" smtClean="0"/>
          </a:p>
          <a:p>
            <a:endParaRPr lang="is-IS" dirty="0" smtClean="0"/>
          </a:p>
          <a:p>
            <a:endParaRPr lang="is-IS" dirty="0"/>
          </a:p>
          <a:p>
            <a:endParaRPr lang="is-IS" dirty="0" smtClean="0"/>
          </a:p>
          <a:p>
            <a:r>
              <a:rPr lang="is-IS" dirty="0" smtClean="0"/>
              <a:t>Became renowned as one of the best Nursing degrees in UK and has a strong research and academic background</a:t>
            </a:r>
          </a:p>
          <a:p>
            <a:endParaRPr lang="is-IS" dirty="0"/>
          </a:p>
          <a:p>
            <a:r>
              <a:rPr lang="is-IS" dirty="0" smtClean="0"/>
              <a:t>Very competitive entry requirements – Degree has stood the test of time</a:t>
            </a:r>
          </a:p>
          <a:p>
            <a:endParaRPr lang="is-IS" dirty="0"/>
          </a:p>
          <a:p>
            <a:r>
              <a:rPr lang="is-IS" dirty="0" smtClean="0"/>
              <a:t>Development </a:t>
            </a:r>
            <a:r>
              <a:rPr lang="is-IS" dirty="0" smtClean="0"/>
              <a:t>of two tiers of nursing, new enquiry based critical thinking nurses</a:t>
            </a:r>
          </a:p>
          <a:p>
            <a:endParaRPr lang="is-IS" dirty="0"/>
          </a:p>
          <a:p>
            <a:r>
              <a:rPr lang="is-IS" dirty="0" smtClean="0"/>
              <a:t> </a:t>
            </a:r>
            <a:endParaRPr lang="en-US" dirty="0"/>
          </a:p>
        </p:txBody>
      </p:sp>
      <p:pic>
        <p:nvPicPr>
          <p:cNvPr id="3" name="Picture 2" descr="4751_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476" y="1668002"/>
            <a:ext cx="2852908" cy="2236639"/>
          </a:xfrm>
          <a:prstGeom prst="rect">
            <a:avLst/>
          </a:prstGeom>
        </p:spPr>
      </p:pic>
    </p:spTree>
    <p:extLst>
      <p:ext uri="{BB962C8B-B14F-4D97-AF65-F5344CB8AC3E}">
        <p14:creationId xmlns:p14="http://schemas.microsoft.com/office/powerpoint/2010/main" val="2766175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and the NHS</a:t>
            </a:r>
            <a:endParaRPr lang="en-US" dirty="0"/>
          </a:p>
        </p:txBody>
      </p:sp>
      <p:sp>
        <p:nvSpPr>
          <p:cNvPr id="3" name="TextBox 2"/>
          <p:cNvSpPr txBox="1"/>
          <p:nvPr/>
        </p:nvSpPr>
        <p:spPr>
          <a:xfrm>
            <a:off x="1033113" y="1417638"/>
            <a:ext cx="7307618" cy="452431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r>
              <a:rPr lang="en-US" dirty="0" smtClean="0"/>
              <a:t>1970’s: Nurses undertook piece of  ‘real life’ research in NHS with ethical approval at undergraduate level – this was the dissertation</a:t>
            </a:r>
          </a:p>
          <a:p>
            <a:endParaRPr lang="en-US" dirty="0"/>
          </a:p>
          <a:p>
            <a:r>
              <a:rPr lang="en-US" dirty="0"/>
              <a:t>1</a:t>
            </a:r>
            <a:r>
              <a:rPr lang="en-US" dirty="0" smtClean="0"/>
              <a:t>990’s: introduction of research governance into NHS and Universities which created greater accountability and understanding </a:t>
            </a:r>
          </a:p>
          <a:p>
            <a:endParaRPr lang="en-US" dirty="0"/>
          </a:p>
          <a:p>
            <a:r>
              <a:rPr lang="en-US" dirty="0" smtClean="0"/>
              <a:t>Loss of ‘real life’ research from undergraduate dissertation due to barriers BUT maintenance of strong research focus  </a:t>
            </a:r>
          </a:p>
          <a:p>
            <a:endParaRPr lang="en-US" dirty="0"/>
          </a:p>
          <a:p>
            <a:r>
              <a:rPr lang="en-US" dirty="0" smtClean="0"/>
              <a:t>Changes into evidence based practice in NHS</a:t>
            </a:r>
          </a:p>
          <a:p>
            <a:endParaRPr lang="en-US" dirty="0"/>
          </a:p>
          <a:p>
            <a:endParaRPr lang="en-US" dirty="0"/>
          </a:p>
        </p:txBody>
      </p:sp>
      <p:pic>
        <p:nvPicPr>
          <p:cNvPr id="5" name="Picture 4" descr="nh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138" y="1269956"/>
            <a:ext cx="4900179" cy="1269955"/>
          </a:xfrm>
          <a:prstGeom prst="rect">
            <a:avLst/>
          </a:prstGeom>
        </p:spPr>
      </p:pic>
    </p:spTree>
    <p:extLst>
      <p:ext uri="{BB962C8B-B14F-4D97-AF65-F5344CB8AC3E}">
        <p14:creationId xmlns:p14="http://schemas.microsoft.com/office/powerpoint/2010/main" val="260800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a:t>
            </a:r>
            <a:endParaRPr lang="en-US" dirty="0"/>
          </a:p>
        </p:txBody>
      </p:sp>
      <p:sp>
        <p:nvSpPr>
          <p:cNvPr id="3" name="TextBox 2"/>
          <p:cNvSpPr txBox="1"/>
          <p:nvPr/>
        </p:nvSpPr>
        <p:spPr>
          <a:xfrm>
            <a:off x="1241631" y="1417638"/>
            <a:ext cx="6909538" cy="3970318"/>
          </a:xfrm>
          <a:prstGeom prst="rect">
            <a:avLst/>
          </a:prstGeom>
          <a:noFill/>
        </p:spPr>
        <p:txBody>
          <a:bodyPr wrap="square" rtlCol="0">
            <a:spAutoFit/>
          </a:bodyPr>
          <a:lstStyle/>
          <a:p>
            <a:r>
              <a:rPr lang="en-US" dirty="0" smtClean="0"/>
              <a:t>All </a:t>
            </a:r>
            <a:r>
              <a:rPr lang="en-US" dirty="0" smtClean="0"/>
              <a:t>nursing students </a:t>
            </a:r>
            <a:r>
              <a:rPr lang="en-US" dirty="0" smtClean="0"/>
              <a:t>are now graduates</a:t>
            </a:r>
          </a:p>
          <a:p>
            <a:endParaRPr lang="en-US" dirty="0"/>
          </a:p>
          <a:p>
            <a:endParaRPr lang="en-US" dirty="0" smtClean="0"/>
          </a:p>
          <a:p>
            <a:r>
              <a:rPr lang="en-US" dirty="0" smtClean="0"/>
              <a:t>Numbers trained per cohort has increased dramatically</a:t>
            </a:r>
          </a:p>
          <a:p>
            <a:endParaRPr lang="en-US" dirty="0" smtClean="0"/>
          </a:p>
          <a:p>
            <a:endParaRPr lang="en-US" dirty="0" smtClean="0"/>
          </a:p>
          <a:p>
            <a:r>
              <a:rPr lang="en-US" dirty="0" smtClean="0"/>
              <a:t>Change in student demographics, mature, </a:t>
            </a:r>
          </a:p>
          <a:p>
            <a:r>
              <a:rPr lang="en-US" dirty="0" smtClean="0"/>
              <a:t>at home, </a:t>
            </a:r>
            <a:r>
              <a:rPr lang="en-US" dirty="0" smtClean="0"/>
              <a:t>family, bursary   </a:t>
            </a:r>
            <a:endParaRPr lang="en-US" dirty="0" smtClean="0"/>
          </a:p>
          <a:p>
            <a:endParaRPr lang="en-US" dirty="0"/>
          </a:p>
          <a:p>
            <a:endParaRPr lang="en-US" dirty="0" smtClean="0"/>
          </a:p>
          <a:p>
            <a:r>
              <a:rPr lang="en-US" dirty="0" smtClean="0"/>
              <a:t>Students have more choice, more say, </a:t>
            </a:r>
          </a:p>
          <a:p>
            <a:r>
              <a:rPr lang="en-US" dirty="0" smtClean="0"/>
              <a:t>more influence</a:t>
            </a:r>
          </a:p>
          <a:p>
            <a:endParaRPr lang="en-US" dirty="0"/>
          </a:p>
          <a:p>
            <a:endParaRPr lang="en-US" dirty="0"/>
          </a:p>
        </p:txBody>
      </p:sp>
      <p:pic>
        <p:nvPicPr>
          <p:cNvPr id="5" name="Picture 4"/>
          <p:cNvPicPr>
            <a:picLocks noChangeAspect="1"/>
          </p:cNvPicPr>
          <p:nvPr/>
        </p:nvPicPr>
        <p:blipFill>
          <a:blip r:embed="rId3"/>
          <a:stretch>
            <a:fillRect/>
          </a:stretch>
        </p:blipFill>
        <p:spPr>
          <a:xfrm>
            <a:off x="5361033" y="2388276"/>
            <a:ext cx="3150303" cy="4179482"/>
          </a:xfrm>
          <a:prstGeom prst="rect">
            <a:avLst/>
          </a:prstGeom>
        </p:spPr>
      </p:pic>
    </p:spTree>
    <p:extLst>
      <p:ext uri="{BB962C8B-B14F-4D97-AF65-F5344CB8AC3E}">
        <p14:creationId xmlns:p14="http://schemas.microsoft.com/office/powerpoint/2010/main" val="523833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Development of an Action Research Project for </a:t>
            </a:r>
            <a:r>
              <a:rPr lang="en-US" dirty="0" err="1" smtClean="0"/>
              <a:t>PGCertHE</a:t>
            </a:r>
            <a:endParaRPr lang="en-US" dirty="0"/>
          </a:p>
        </p:txBody>
      </p:sp>
      <p:sp>
        <p:nvSpPr>
          <p:cNvPr id="3" name="TextBox 2"/>
          <p:cNvSpPr txBox="1"/>
          <p:nvPr/>
        </p:nvSpPr>
        <p:spPr>
          <a:xfrm>
            <a:off x="700303" y="1697437"/>
            <a:ext cx="6848727" cy="3046988"/>
          </a:xfrm>
          <a:prstGeom prst="rect">
            <a:avLst/>
          </a:prstGeom>
          <a:noFill/>
        </p:spPr>
        <p:txBody>
          <a:bodyPr wrap="square" rtlCol="0">
            <a:spAutoFit/>
          </a:bodyPr>
          <a:lstStyle/>
          <a:p>
            <a:r>
              <a:rPr lang="en-US" sz="2400" dirty="0" smtClean="0"/>
              <a:t>Kurt </a:t>
            </a:r>
            <a:r>
              <a:rPr lang="en-US" sz="2400" dirty="0" err="1" smtClean="0"/>
              <a:t>Lewin</a:t>
            </a:r>
            <a:r>
              <a:rPr lang="en-US" sz="2400" dirty="0" smtClean="0"/>
              <a:t> (1946), is credited as the person who coined the term ‘action research’</a:t>
            </a:r>
          </a:p>
          <a:p>
            <a:endParaRPr lang="en-US" sz="2400" dirty="0"/>
          </a:p>
          <a:p>
            <a:r>
              <a:rPr lang="en-US" sz="2400" dirty="0" smtClean="0"/>
              <a:t>His approach involves a spiral of steps, </a:t>
            </a:r>
          </a:p>
          <a:p>
            <a:r>
              <a:rPr lang="en-US" sz="2400" dirty="0" smtClean="0"/>
              <a:t>which are composed of a circle of </a:t>
            </a:r>
          </a:p>
          <a:p>
            <a:r>
              <a:rPr lang="en-US" sz="2400" dirty="0" smtClean="0"/>
              <a:t>planning, action and </a:t>
            </a:r>
          </a:p>
          <a:p>
            <a:r>
              <a:rPr lang="en-US" sz="2400" dirty="0"/>
              <a:t>f</a:t>
            </a:r>
            <a:r>
              <a:rPr lang="en-US" sz="2400" dirty="0" smtClean="0"/>
              <a:t>act-finding about the </a:t>
            </a:r>
          </a:p>
          <a:p>
            <a:r>
              <a:rPr lang="en-US" sz="2400" dirty="0" smtClean="0"/>
              <a:t>result of </a:t>
            </a:r>
            <a:r>
              <a:rPr lang="en-US" sz="2400" dirty="0"/>
              <a:t>the </a:t>
            </a:r>
            <a:r>
              <a:rPr lang="en-US" sz="2400" dirty="0" smtClean="0"/>
              <a:t>action</a:t>
            </a:r>
            <a:endParaRPr lang="en-US" sz="2400" dirty="0"/>
          </a:p>
        </p:txBody>
      </p:sp>
      <p:pic>
        <p:nvPicPr>
          <p:cNvPr id="4" name="Picture 3"/>
          <p:cNvPicPr>
            <a:picLocks noChangeAspect="1"/>
          </p:cNvPicPr>
          <p:nvPr/>
        </p:nvPicPr>
        <p:blipFill>
          <a:blip r:embed="rId3"/>
          <a:stretch>
            <a:fillRect/>
          </a:stretch>
        </p:blipFill>
        <p:spPr>
          <a:xfrm>
            <a:off x="3739030" y="3279705"/>
            <a:ext cx="3810000" cy="3467100"/>
          </a:xfrm>
          <a:prstGeom prst="rect">
            <a:avLst/>
          </a:prstGeom>
        </p:spPr>
      </p:pic>
    </p:spTree>
    <p:extLst>
      <p:ext uri="{BB962C8B-B14F-4D97-AF65-F5344CB8AC3E}">
        <p14:creationId xmlns:p14="http://schemas.microsoft.com/office/powerpoint/2010/main" val="1409025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Research Model</a:t>
            </a:r>
            <a:endParaRPr lang="en-US"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3048" y="1453463"/>
            <a:ext cx="695642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343048" y="5601372"/>
            <a:ext cx="2953727" cy="369332"/>
          </a:xfrm>
          <a:prstGeom prst="rect">
            <a:avLst/>
          </a:prstGeom>
          <a:noFill/>
        </p:spPr>
        <p:txBody>
          <a:bodyPr wrap="square" rtlCol="0">
            <a:spAutoFit/>
          </a:bodyPr>
          <a:lstStyle/>
          <a:p>
            <a:r>
              <a:rPr lang="en-US" dirty="0" err="1" smtClean="0"/>
              <a:t>Unicef</a:t>
            </a:r>
            <a:endParaRPr lang="en-US" dirty="0"/>
          </a:p>
        </p:txBody>
      </p:sp>
    </p:spTree>
    <p:extLst>
      <p:ext uri="{BB962C8B-B14F-4D97-AF65-F5344CB8AC3E}">
        <p14:creationId xmlns:p14="http://schemas.microsoft.com/office/powerpoint/2010/main" val="3312657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1660</TotalTime>
  <Words>951</Words>
  <Application>Microsoft Macintosh PowerPoint</Application>
  <PresentationFormat>On-screen Show (4:3)</PresentationFormat>
  <Paragraphs>187</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What is the Value of the BNurs Undergraduate Dissertation?</vt:lpstr>
      <vt:lpstr>What is an Undergraduate Dissertation?</vt:lpstr>
      <vt:lpstr>The Purpose</vt:lpstr>
      <vt:lpstr>Changes over Time</vt:lpstr>
      <vt:lpstr>Education and Tradition</vt:lpstr>
      <vt:lpstr>Research and the NHS</vt:lpstr>
      <vt:lpstr>Students</vt:lpstr>
      <vt:lpstr>Development of an Action Research Project for PGCertHE</vt:lpstr>
      <vt:lpstr>Action Research Model</vt:lpstr>
      <vt:lpstr>Problems Identified</vt:lpstr>
      <vt:lpstr>Elements of the Study</vt:lpstr>
      <vt:lpstr>Development of the proposal - TIMELINE</vt:lpstr>
      <vt:lpstr>Other Ideas</vt:lpstr>
      <vt:lpstr>Outcomes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an Undergraduate Dissertation?</dc:title>
  <dc:creator>Nicola Olleveant</dc:creator>
  <cp:lastModifiedBy>Nicola Olleveant</cp:lastModifiedBy>
  <cp:revision>45</cp:revision>
  <dcterms:created xsi:type="dcterms:W3CDTF">2016-06-14T12:49:40Z</dcterms:created>
  <dcterms:modified xsi:type="dcterms:W3CDTF">2016-07-04T19:52:29Z</dcterms:modified>
</cp:coreProperties>
</file>