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handoutMasterIdLst>
    <p:handoutMasterId r:id="rId51"/>
  </p:handoutMasterIdLst>
  <p:sldIdLst>
    <p:sldId id="310" r:id="rId2"/>
    <p:sldId id="352" r:id="rId3"/>
    <p:sldId id="280" r:id="rId4"/>
    <p:sldId id="365" r:id="rId5"/>
    <p:sldId id="313" r:id="rId6"/>
    <p:sldId id="353" r:id="rId7"/>
    <p:sldId id="282" r:id="rId8"/>
    <p:sldId id="307" r:id="rId9"/>
    <p:sldId id="290" r:id="rId10"/>
    <p:sldId id="359" r:id="rId11"/>
    <p:sldId id="286" r:id="rId12"/>
    <p:sldId id="291" r:id="rId13"/>
    <p:sldId id="354" r:id="rId14"/>
    <p:sldId id="292" r:id="rId15"/>
    <p:sldId id="318" r:id="rId16"/>
    <p:sldId id="293" r:id="rId17"/>
    <p:sldId id="344" r:id="rId18"/>
    <p:sldId id="361" r:id="rId19"/>
    <p:sldId id="366" r:id="rId20"/>
    <p:sldId id="363" r:id="rId21"/>
    <p:sldId id="362" r:id="rId22"/>
    <p:sldId id="364" r:id="rId23"/>
    <p:sldId id="351" r:id="rId24"/>
    <p:sldId id="355" r:id="rId25"/>
    <p:sldId id="356" r:id="rId26"/>
    <p:sldId id="319" r:id="rId27"/>
    <p:sldId id="320" r:id="rId28"/>
    <p:sldId id="321" r:id="rId29"/>
    <p:sldId id="322" r:id="rId30"/>
    <p:sldId id="357" r:id="rId31"/>
    <p:sldId id="323" r:id="rId32"/>
    <p:sldId id="341" r:id="rId33"/>
    <p:sldId id="324" r:id="rId34"/>
    <p:sldId id="325" r:id="rId35"/>
    <p:sldId id="326" r:id="rId36"/>
    <p:sldId id="327" r:id="rId37"/>
    <p:sldId id="328" r:id="rId38"/>
    <p:sldId id="329" r:id="rId39"/>
    <p:sldId id="342" r:id="rId40"/>
    <p:sldId id="331" r:id="rId41"/>
    <p:sldId id="332" r:id="rId42"/>
    <p:sldId id="333" r:id="rId43"/>
    <p:sldId id="358" r:id="rId44"/>
    <p:sldId id="335" r:id="rId45"/>
    <p:sldId id="343" r:id="rId46"/>
    <p:sldId id="336" r:id="rId47"/>
    <p:sldId id="338" r:id="rId48"/>
    <p:sldId id="339" r:id="rId49"/>
  </p:sldIdLst>
  <p:sldSz cx="9144000" cy="6858000" type="screen4x3"/>
  <p:notesSz cx="6797675" cy="9928225"/>
  <p:embeddedFontLst>
    <p:embeddedFont>
      <p:font typeface="Berlin Sans FB" panose="020E0602020502020306" pitchFamily="34" charset="0"/>
      <p:regular r:id="rId52"/>
      <p:bold r:id="rId53"/>
    </p:embeddedFont>
    <p:embeddedFont>
      <p:font typeface="Aharoni" panose="02010803020104030203" pitchFamily="2" charset="-79"/>
      <p:bold r:id="rId54"/>
    </p:embeddedFont>
    <p:embeddedFont>
      <p:font typeface="Calibri" panose="020F0502020204030204" pitchFamily="34" charset="0"/>
      <p:regular r:id="rId55"/>
      <p:bold r:id="rId56"/>
      <p:italic r:id="rId57"/>
      <p:boldItalic r:id="rId58"/>
    </p:embeddedFont>
    <p:embeddedFont>
      <p:font typeface="Berlin Sans FB Demi" panose="020E0802020502020306" pitchFamily="34" charset="0"/>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A1CD79-0286-4814-B29D-2567F5A9808E}">
          <p14:sldIdLst>
            <p14:sldId id="310"/>
            <p14:sldId id="352"/>
            <p14:sldId id="280"/>
            <p14:sldId id="365"/>
            <p14:sldId id="313"/>
            <p14:sldId id="353"/>
          </p14:sldIdLst>
        </p14:section>
        <p14:section name="reading list terminology" id="{EBABD586-D395-4358-8CE5-2F2C5EC0B13B}">
          <p14:sldIdLst>
            <p14:sldId id="282"/>
          </p14:sldIdLst>
        </p14:section>
        <p14:section name="core texts" id="{50849CD1-9EC9-4221-8565-FDDA6C8C2832}">
          <p14:sldIdLst>
            <p14:sldId id="307"/>
          </p14:sldIdLst>
        </p14:section>
        <p14:section name="ebook" id="{BAFD4252-5E5E-4805-B572-30ABB39CD60C}">
          <p14:sldIdLst>
            <p14:sldId id="290"/>
            <p14:sldId id="359"/>
            <p14:sldId id="286"/>
            <p14:sldId id="291"/>
            <p14:sldId id="354"/>
            <p14:sldId id="292"/>
            <p14:sldId id="318"/>
            <p14:sldId id="293"/>
            <p14:sldId id="344"/>
            <p14:sldId id="361"/>
            <p14:sldId id="366"/>
            <p14:sldId id="363"/>
            <p14:sldId id="362"/>
            <p14:sldId id="364"/>
            <p14:sldId id="351"/>
            <p14:sldId id="355"/>
            <p14:sldId id="356"/>
            <p14:sldId id="319"/>
            <p14:sldId id="320"/>
            <p14:sldId id="321"/>
            <p14:sldId id="322"/>
            <p14:sldId id="357"/>
            <p14:sldId id="323"/>
            <p14:sldId id="341"/>
            <p14:sldId id="324"/>
            <p14:sldId id="325"/>
            <p14:sldId id="326"/>
            <p14:sldId id="327"/>
            <p14:sldId id="328"/>
            <p14:sldId id="329"/>
            <p14:sldId id="342"/>
            <p14:sldId id="331"/>
            <p14:sldId id="332"/>
            <p14:sldId id="333"/>
            <p14:sldId id="358"/>
            <p14:sldId id="335"/>
            <p14:sldId id="343"/>
            <p14:sldId id="336"/>
            <p14:sldId id="338"/>
            <p14:sldId id="33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30B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5" autoAdjust="0"/>
    <p:restoredTop sz="38828" autoAdjust="0"/>
  </p:normalViewPr>
  <p:slideViewPr>
    <p:cSldViewPr>
      <p:cViewPr>
        <p:scale>
          <a:sx n="75" d="100"/>
          <a:sy n="75" d="100"/>
        </p:scale>
        <p:origin x="-1026" y="216"/>
      </p:cViewPr>
      <p:guideLst>
        <p:guide orient="horz" pos="4319"/>
        <p:guide/>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a:solidFill>
                  <a:schemeClr val="bg1"/>
                </a:solidFill>
              </a:defRPr>
            </a:pPr>
            <a:r>
              <a:rPr lang="en-GB" sz="2400" dirty="0">
                <a:solidFill>
                  <a:schemeClr val="bg1"/>
                </a:solidFill>
                <a:latin typeface="Aharoni" panose="02010803020104030203" pitchFamily="2" charset="-79"/>
                <a:cs typeface="Aharoni" panose="02010803020104030203" pitchFamily="2" charset="-79"/>
              </a:rPr>
              <a:t>Users of the eBook as a percentage of the cohort</a:t>
            </a:r>
          </a:p>
        </c:rich>
      </c:tx>
      <c:layout/>
      <c:overlay val="0"/>
    </c:title>
    <c:autoTitleDeleted val="0"/>
    <c:plotArea>
      <c:layout/>
      <c:barChart>
        <c:barDir val="col"/>
        <c:grouping val="clustered"/>
        <c:varyColors val="0"/>
        <c:ser>
          <c:idx val="0"/>
          <c:order val="0"/>
          <c:tx>
            <c:strRef>
              <c:f>Sheet1!$B$1</c:f>
              <c:strCache>
                <c:ptCount val="1"/>
                <c:pt idx="0">
                  <c:v>EPS</c:v>
                </c:pt>
              </c:strCache>
            </c:strRef>
          </c:tx>
          <c:spPr>
            <a:solidFill>
              <a:srgbClr val="0070C0"/>
            </a:solidFill>
          </c:spPr>
          <c:invertIfNegative val="0"/>
          <c:cat>
            <c:strRef>
              <c:f>Sheet1!$A$2:$A$13</c:f>
              <c:strCache>
                <c:ptCount val="12"/>
                <c:pt idx="0">
                  <c:v>Basic principles</c:v>
                </c:pt>
                <c:pt idx="1">
                  <c:v>Strategy synthesis</c:v>
                </c:pt>
                <c:pt idx="2">
                  <c:v>Biology</c:v>
                </c:pt>
                <c:pt idx="3">
                  <c:v>Fundamentals of anatomy</c:v>
                </c:pt>
                <c:pt idx="4">
                  <c:v>Business analysis</c:v>
                </c:pt>
                <c:pt idx="5">
                  <c:v>Consumer behaviour</c:v>
                </c:pt>
                <c:pt idx="6">
                  <c:v>Criminal law</c:v>
                </c:pt>
                <c:pt idx="7">
                  <c:v>Human Geographies</c:v>
                </c:pt>
                <c:pt idx="8">
                  <c:v>Law of contract</c:v>
                </c:pt>
                <c:pt idx="9">
                  <c:v>Neue Horizonte</c:v>
                </c:pt>
                <c:pt idx="10">
                  <c:v>French Grammar</c:v>
                </c:pt>
                <c:pt idx="11">
                  <c:v>Life span</c:v>
                </c:pt>
              </c:strCache>
            </c:strRef>
          </c:cat>
          <c:val>
            <c:numRef>
              <c:f>Sheet1!$B$2:$B$13</c:f>
              <c:numCache>
                <c:formatCode>General</c:formatCode>
                <c:ptCount val="12"/>
                <c:pt idx="0">
                  <c:v>68.599999999999994</c:v>
                </c:pt>
                <c:pt idx="1">
                  <c:v>41.8</c:v>
                </c:pt>
              </c:numCache>
            </c:numRef>
          </c:val>
        </c:ser>
        <c:ser>
          <c:idx val="1"/>
          <c:order val="1"/>
          <c:tx>
            <c:strRef>
              <c:f>Sheet1!$C$1</c:f>
              <c:strCache>
                <c:ptCount val="1"/>
                <c:pt idx="0">
                  <c:v>FLS</c:v>
                </c:pt>
              </c:strCache>
            </c:strRef>
          </c:tx>
          <c:spPr>
            <a:solidFill>
              <a:srgbClr val="FF0000"/>
            </a:solidFill>
          </c:spPr>
          <c:invertIfNegative val="0"/>
          <c:cat>
            <c:strRef>
              <c:f>Sheet1!$A$2:$A$13</c:f>
              <c:strCache>
                <c:ptCount val="12"/>
                <c:pt idx="0">
                  <c:v>Basic principles</c:v>
                </c:pt>
                <c:pt idx="1">
                  <c:v>Strategy synthesis</c:v>
                </c:pt>
                <c:pt idx="2">
                  <c:v>Biology</c:v>
                </c:pt>
                <c:pt idx="3">
                  <c:v>Fundamentals of anatomy</c:v>
                </c:pt>
                <c:pt idx="4">
                  <c:v>Business analysis</c:v>
                </c:pt>
                <c:pt idx="5">
                  <c:v>Consumer behaviour</c:v>
                </c:pt>
                <c:pt idx="6">
                  <c:v>Criminal law</c:v>
                </c:pt>
                <c:pt idx="7">
                  <c:v>Human Geographies</c:v>
                </c:pt>
                <c:pt idx="8">
                  <c:v>Law of contract</c:v>
                </c:pt>
                <c:pt idx="9">
                  <c:v>Neue Horizonte</c:v>
                </c:pt>
                <c:pt idx="10">
                  <c:v>French Grammar</c:v>
                </c:pt>
                <c:pt idx="11">
                  <c:v>Life span</c:v>
                </c:pt>
              </c:strCache>
            </c:strRef>
          </c:cat>
          <c:val>
            <c:numRef>
              <c:f>Sheet1!$C$2:$C$13</c:f>
              <c:numCache>
                <c:formatCode>General</c:formatCode>
                <c:ptCount val="12"/>
                <c:pt idx="2">
                  <c:v>60.8</c:v>
                </c:pt>
                <c:pt idx="3">
                  <c:v>83.7</c:v>
                </c:pt>
              </c:numCache>
            </c:numRef>
          </c:val>
        </c:ser>
        <c:ser>
          <c:idx val="2"/>
          <c:order val="2"/>
          <c:tx>
            <c:strRef>
              <c:f>Sheet1!$D$1</c:f>
              <c:strCache>
                <c:ptCount val="1"/>
                <c:pt idx="0">
                  <c:v>Humanities</c:v>
                </c:pt>
              </c:strCache>
            </c:strRef>
          </c:tx>
          <c:spPr>
            <a:solidFill>
              <a:schemeClr val="accent5">
                <a:lumMod val="60000"/>
                <a:lumOff val="40000"/>
              </a:schemeClr>
            </a:solidFill>
          </c:spPr>
          <c:invertIfNegative val="0"/>
          <c:cat>
            <c:strRef>
              <c:f>Sheet1!$A$2:$A$13</c:f>
              <c:strCache>
                <c:ptCount val="12"/>
                <c:pt idx="0">
                  <c:v>Basic principles</c:v>
                </c:pt>
                <c:pt idx="1">
                  <c:v>Strategy synthesis</c:v>
                </c:pt>
                <c:pt idx="2">
                  <c:v>Biology</c:v>
                </c:pt>
                <c:pt idx="3">
                  <c:v>Fundamentals of anatomy</c:v>
                </c:pt>
                <c:pt idx="4">
                  <c:v>Business analysis</c:v>
                </c:pt>
                <c:pt idx="5">
                  <c:v>Consumer behaviour</c:v>
                </c:pt>
                <c:pt idx="6">
                  <c:v>Criminal law</c:v>
                </c:pt>
                <c:pt idx="7">
                  <c:v>Human Geographies</c:v>
                </c:pt>
                <c:pt idx="8">
                  <c:v>Law of contract</c:v>
                </c:pt>
                <c:pt idx="9">
                  <c:v>Neue Horizonte</c:v>
                </c:pt>
                <c:pt idx="10">
                  <c:v>French Grammar</c:v>
                </c:pt>
                <c:pt idx="11">
                  <c:v>Life span</c:v>
                </c:pt>
              </c:strCache>
            </c:strRef>
          </c:cat>
          <c:val>
            <c:numRef>
              <c:f>Sheet1!$D$2:$D$13</c:f>
              <c:numCache>
                <c:formatCode>General</c:formatCode>
                <c:ptCount val="12"/>
                <c:pt idx="4">
                  <c:v>45.5</c:v>
                </c:pt>
                <c:pt idx="5">
                  <c:v>58.9</c:v>
                </c:pt>
                <c:pt idx="6">
                  <c:v>77.2</c:v>
                </c:pt>
                <c:pt idx="7">
                  <c:v>66.7</c:v>
                </c:pt>
                <c:pt idx="8">
                  <c:v>87.6</c:v>
                </c:pt>
                <c:pt idx="9">
                  <c:v>25</c:v>
                </c:pt>
                <c:pt idx="10">
                  <c:v>11</c:v>
                </c:pt>
              </c:numCache>
            </c:numRef>
          </c:val>
        </c:ser>
        <c:ser>
          <c:idx val="3"/>
          <c:order val="3"/>
          <c:tx>
            <c:strRef>
              <c:f>Sheet1!$E$1</c:f>
              <c:strCache>
                <c:ptCount val="1"/>
                <c:pt idx="0">
                  <c:v>MHS</c:v>
                </c:pt>
              </c:strCache>
            </c:strRef>
          </c:tx>
          <c:spPr>
            <a:solidFill>
              <a:schemeClr val="accent3"/>
            </a:solidFill>
            <a:ln>
              <a:solidFill>
                <a:schemeClr val="accent3"/>
              </a:solidFill>
            </a:ln>
          </c:spPr>
          <c:invertIfNegative val="0"/>
          <c:cat>
            <c:strRef>
              <c:f>Sheet1!$A$2:$A$13</c:f>
              <c:strCache>
                <c:ptCount val="12"/>
                <c:pt idx="0">
                  <c:v>Basic principles</c:v>
                </c:pt>
                <c:pt idx="1">
                  <c:v>Strategy synthesis</c:v>
                </c:pt>
                <c:pt idx="2">
                  <c:v>Biology</c:v>
                </c:pt>
                <c:pt idx="3">
                  <c:v>Fundamentals of anatomy</c:v>
                </c:pt>
                <c:pt idx="4">
                  <c:v>Business analysis</c:v>
                </c:pt>
                <c:pt idx="5">
                  <c:v>Consumer behaviour</c:v>
                </c:pt>
                <c:pt idx="6">
                  <c:v>Criminal law</c:v>
                </c:pt>
                <c:pt idx="7">
                  <c:v>Human Geographies</c:v>
                </c:pt>
                <c:pt idx="8">
                  <c:v>Law of contract</c:v>
                </c:pt>
                <c:pt idx="9">
                  <c:v>Neue Horizonte</c:v>
                </c:pt>
                <c:pt idx="10">
                  <c:v>French Grammar</c:v>
                </c:pt>
                <c:pt idx="11">
                  <c:v>Life span</c:v>
                </c:pt>
              </c:strCache>
            </c:strRef>
          </c:cat>
          <c:val>
            <c:numRef>
              <c:f>Sheet1!$E$2:$E$13</c:f>
              <c:numCache>
                <c:formatCode>General</c:formatCode>
                <c:ptCount val="12"/>
                <c:pt idx="11">
                  <c:v>57.7</c:v>
                </c:pt>
              </c:numCache>
            </c:numRef>
          </c:val>
        </c:ser>
        <c:dLbls>
          <c:showLegendKey val="0"/>
          <c:showVal val="0"/>
          <c:showCatName val="0"/>
          <c:showSerName val="0"/>
          <c:showPercent val="0"/>
          <c:showBubbleSize val="0"/>
        </c:dLbls>
        <c:gapWidth val="75"/>
        <c:overlap val="-25"/>
        <c:axId val="111014656"/>
        <c:axId val="111016192"/>
      </c:barChart>
      <c:catAx>
        <c:axId val="111014656"/>
        <c:scaling>
          <c:orientation val="minMax"/>
        </c:scaling>
        <c:delete val="0"/>
        <c:axPos val="b"/>
        <c:numFmt formatCode="General" sourceLinked="1"/>
        <c:majorTickMark val="none"/>
        <c:minorTickMark val="none"/>
        <c:tickLblPos val="nextTo"/>
        <c:txPr>
          <a:bodyPr/>
          <a:lstStyle/>
          <a:p>
            <a:pPr>
              <a:defRPr>
                <a:solidFill>
                  <a:schemeClr val="bg1"/>
                </a:solidFill>
              </a:defRPr>
            </a:pPr>
            <a:endParaRPr lang="en-US"/>
          </a:p>
        </c:txPr>
        <c:crossAx val="111016192"/>
        <c:crosses val="autoZero"/>
        <c:auto val="1"/>
        <c:lblAlgn val="ctr"/>
        <c:lblOffset val="100"/>
        <c:noMultiLvlLbl val="0"/>
      </c:catAx>
      <c:valAx>
        <c:axId val="111016192"/>
        <c:scaling>
          <c:orientation val="minMax"/>
        </c:scaling>
        <c:delete val="0"/>
        <c:axPos val="l"/>
        <c:majorGridlines/>
        <c:numFmt formatCode="General" sourceLinked="1"/>
        <c:majorTickMark val="none"/>
        <c:minorTickMark val="none"/>
        <c:tickLblPos val="nextTo"/>
        <c:txPr>
          <a:bodyPr/>
          <a:lstStyle/>
          <a:p>
            <a:pPr>
              <a:defRPr>
                <a:solidFill>
                  <a:schemeClr val="bg1"/>
                </a:solidFill>
              </a:defRPr>
            </a:pPr>
            <a:endParaRPr lang="en-US"/>
          </a:p>
        </c:txPr>
        <c:crossAx val="111014656"/>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165D6-F891-48DC-89A9-6A9648B7A027}" type="doc">
      <dgm:prSet loTypeId="urn:microsoft.com/office/officeart/2005/8/layout/default#1" loCatId="list" qsTypeId="urn:microsoft.com/office/officeart/2005/8/quickstyle/simple1" qsCatId="simple" csTypeId="urn:microsoft.com/office/officeart/2005/8/colors/accent4_1" csCatId="accent4" phldr="1"/>
      <dgm:spPr/>
      <dgm:t>
        <a:bodyPr/>
        <a:lstStyle/>
        <a:p>
          <a:endParaRPr lang="en-US"/>
        </a:p>
      </dgm:t>
    </dgm:pt>
    <dgm:pt modelId="{45398B53-46B8-4E1A-8676-3F4972EB8B80}">
      <dgm:prSet phldrT="[Text]"/>
      <dgm:spPr/>
      <dgm:t>
        <a:bodyPr/>
        <a:lstStyle/>
        <a:p>
          <a:r>
            <a:rPr lang="en-GB" dirty="0" smtClean="0">
              <a:latin typeface="Berlin Sans FB" pitchFamily="34" charset="0"/>
            </a:rPr>
            <a:t>New models for  </a:t>
          </a:r>
          <a:r>
            <a:rPr lang="en-GB" dirty="0" smtClean="0">
              <a:solidFill>
                <a:schemeClr val="accent6">
                  <a:lumMod val="60000"/>
                  <a:lumOff val="40000"/>
                </a:schemeClr>
              </a:solidFill>
              <a:latin typeface="Berlin Sans FB" pitchFamily="34" charset="0"/>
            </a:rPr>
            <a:t>identifying core/key </a:t>
          </a:r>
          <a:r>
            <a:rPr lang="en-GB" dirty="0" smtClean="0">
              <a:latin typeface="Berlin Sans FB" pitchFamily="34" charset="0"/>
            </a:rPr>
            <a:t>texts </a:t>
          </a:r>
          <a:endParaRPr lang="en-US" dirty="0">
            <a:latin typeface="Berlin Sans FB" pitchFamily="34" charset="0"/>
          </a:endParaRPr>
        </a:p>
      </dgm:t>
    </dgm:pt>
    <dgm:pt modelId="{1453E1A7-1D12-42D0-BC18-6199BB7B91DD}" type="parTrans" cxnId="{7318273A-F1D0-48C5-80A0-11881AF5DB63}">
      <dgm:prSet/>
      <dgm:spPr/>
      <dgm:t>
        <a:bodyPr/>
        <a:lstStyle/>
        <a:p>
          <a:endParaRPr lang="en-US"/>
        </a:p>
      </dgm:t>
    </dgm:pt>
    <dgm:pt modelId="{91D41652-C56B-4319-B236-DA04CD78B643}" type="sibTrans" cxnId="{7318273A-F1D0-48C5-80A0-11881AF5DB63}">
      <dgm:prSet/>
      <dgm:spPr/>
      <dgm:t>
        <a:bodyPr/>
        <a:lstStyle/>
        <a:p>
          <a:endParaRPr lang="en-US"/>
        </a:p>
      </dgm:t>
    </dgm:pt>
    <dgm:pt modelId="{E43C2567-B13D-4F0F-99F3-C7307FEB4E37}">
      <dgm:prSet phldrT="[Text]"/>
      <dgm:spPr/>
      <dgm:t>
        <a:bodyPr/>
        <a:lstStyle/>
        <a:p>
          <a:r>
            <a:rPr lang="en-GB" dirty="0" smtClean="0">
              <a:latin typeface="Berlin Sans FB" pitchFamily="34" charset="0"/>
            </a:rPr>
            <a:t>A series of </a:t>
          </a:r>
          <a:r>
            <a:rPr lang="en-GB" dirty="0" smtClean="0">
              <a:solidFill>
                <a:schemeClr val="accent6">
                  <a:lumMod val="60000"/>
                  <a:lumOff val="40000"/>
                </a:schemeClr>
              </a:solidFill>
              <a:latin typeface="Berlin Sans FB" pitchFamily="34" charset="0"/>
            </a:rPr>
            <a:t>eBook pilots</a:t>
          </a:r>
          <a:endParaRPr lang="en-US" dirty="0">
            <a:solidFill>
              <a:schemeClr val="accent6">
                <a:lumMod val="60000"/>
                <a:lumOff val="40000"/>
              </a:schemeClr>
            </a:solidFill>
            <a:latin typeface="Berlin Sans FB" pitchFamily="34" charset="0"/>
          </a:endParaRPr>
        </a:p>
      </dgm:t>
    </dgm:pt>
    <dgm:pt modelId="{3C823742-2B32-456D-A60B-047582EEE6FF}" type="parTrans" cxnId="{C0DA1927-4CCF-4E29-AEF9-E099377EFB93}">
      <dgm:prSet/>
      <dgm:spPr/>
      <dgm:t>
        <a:bodyPr/>
        <a:lstStyle/>
        <a:p>
          <a:endParaRPr lang="en-US"/>
        </a:p>
      </dgm:t>
    </dgm:pt>
    <dgm:pt modelId="{F7A6F728-AFBF-4681-8C08-9974B3C0CF12}" type="sibTrans" cxnId="{C0DA1927-4CCF-4E29-AEF9-E099377EFB93}">
      <dgm:prSet/>
      <dgm:spPr/>
      <dgm:t>
        <a:bodyPr/>
        <a:lstStyle/>
        <a:p>
          <a:endParaRPr lang="en-US"/>
        </a:p>
      </dgm:t>
    </dgm:pt>
    <dgm:pt modelId="{F352A38B-32A8-4231-9218-C6371A89CB2E}">
      <dgm:prSet phldrT="[Text]"/>
      <dgm:spPr/>
      <dgm:t>
        <a:bodyPr/>
        <a:lstStyle/>
        <a:p>
          <a:r>
            <a:rPr lang="en-GB" dirty="0" smtClean="0">
              <a:solidFill>
                <a:schemeClr val="accent6">
                  <a:lumMod val="60000"/>
                  <a:lumOff val="40000"/>
                </a:schemeClr>
              </a:solidFill>
              <a:latin typeface="Berlin Sans FB" pitchFamily="34" charset="0"/>
            </a:rPr>
            <a:t>New purchasing models </a:t>
          </a:r>
          <a:r>
            <a:rPr lang="en-GB" dirty="0" smtClean="0">
              <a:latin typeface="Berlin Sans FB" pitchFamily="34" charset="0"/>
            </a:rPr>
            <a:t>for core texts</a:t>
          </a:r>
          <a:endParaRPr lang="en-US" dirty="0">
            <a:latin typeface="Berlin Sans FB" pitchFamily="34" charset="0"/>
          </a:endParaRPr>
        </a:p>
      </dgm:t>
    </dgm:pt>
    <dgm:pt modelId="{0456AE6D-D6CB-4B9D-9047-743E3AE6B725}" type="parTrans" cxnId="{345B9225-7669-4C95-95AE-8F0F725F0EAF}">
      <dgm:prSet/>
      <dgm:spPr/>
      <dgm:t>
        <a:bodyPr/>
        <a:lstStyle/>
        <a:p>
          <a:endParaRPr lang="en-US"/>
        </a:p>
      </dgm:t>
    </dgm:pt>
    <dgm:pt modelId="{E9A30BF7-ED66-4E47-BA21-2919C79BEF25}" type="sibTrans" cxnId="{345B9225-7669-4C95-95AE-8F0F725F0EAF}">
      <dgm:prSet/>
      <dgm:spPr/>
      <dgm:t>
        <a:bodyPr/>
        <a:lstStyle/>
        <a:p>
          <a:endParaRPr lang="en-US"/>
        </a:p>
      </dgm:t>
    </dgm:pt>
    <dgm:pt modelId="{73D99CCD-7A05-4C3C-8B53-13E624CB22D8}">
      <dgm:prSet phldrT="[Text]"/>
      <dgm:spPr/>
      <dgm:t>
        <a:bodyPr/>
        <a:lstStyle/>
        <a:p>
          <a:r>
            <a:rPr lang="en-GB" dirty="0" smtClean="0">
              <a:solidFill>
                <a:schemeClr val="accent6">
                  <a:lumMod val="60000"/>
                  <a:lumOff val="40000"/>
                </a:schemeClr>
              </a:solidFill>
              <a:latin typeface="Berlin Sans FB" pitchFamily="34" charset="0"/>
            </a:rPr>
            <a:t>Standard terminology </a:t>
          </a:r>
          <a:r>
            <a:rPr lang="en-GB" dirty="0" smtClean="0">
              <a:latin typeface="Berlin Sans FB" pitchFamily="34" charset="0"/>
            </a:rPr>
            <a:t>for recommended texts</a:t>
          </a:r>
          <a:endParaRPr lang="en-US" dirty="0">
            <a:latin typeface="Berlin Sans FB" pitchFamily="34" charset="0"/>
          </a:endParaRPr>
        </a:p>
      </dgm:t>
    </dgm:pt>
    <dgm:pt modelId="{A69B161B-B5A6-4078-BBED-1364A0CA9D59}" type="parTrans" cxnId="{38DB662A-C06D-4758-8E1A-222509AB99F6}">
      <dgm:prSet/>
      <dgm:spPr/>
      <dgm:t>
        <a:bodyPr/>
        <a:lstStyle/>
        <a:p>
          <a:endParaRPr lang="en-US"/>
        </a:p>
      </dgm:t>
    </dgm:pt>
    <dgm:pt modelId="{B56F0619-878B-438E-992B-4F460FBE778E}" type="sibTrans" cxnId="{38DB662A-C06D-4758-8E1A-222509AB99F6}">
      <dgm:prSet/>
      <dgm:spPr/>
      <dgm:t>
        <a:bodyPr/>
        <a:lstStyle/>
        <a:p>
          <a:endParaRPr lang="en-US"/>
        </a:p>
      </dgm:t>
    </dgm:pt>
    <dgm:pt modelId="{2E1A48F1-878B-45E4-B1EE-B218BF3B0AEA}">
      <dgm:prSet phldrT="[Text]"/>
      <dgm:spPr/>
      <dgm:t>
        <a:bodyPr/>
        <a:lstStyle/>
        <a:p>
          <a:r>
            <a:rPr lang="en-GB" dirty="0" smtClean="0">
              <a:latin typeface="Berlin Sans FB" pitchFamily="34" charset="0"/>
            </a:rPr>
            <a:t>New Library </a:t>
          </a:r>
          <a:r>
            <a:rPr lang="en-GB" dirty="0" smtClean="0">
              <a:solidFill>
                <a:schemeClr val="accent6">
                  <a:lumMod val="60000"/>
                  <a:lumOff val="40000"/>
                </a:schemeClr>
              </a:solidFill>
              <a:latin typeface="Berlin Sans FB" pitchFamily="34" charset="0"/>
            </a:rPr>
            <a:t>purchasing policy </a:t>
          </a:r>
          <a:r>
            <a:rPr lang="en-GB" dirty="0" smtClean="0">
              <a:latin typeface="Berlin Sans FB" pitchFamily="34" charset="0"/>
            </a:rPr>
            <a:t>for recommended texts</a:t>
          </a:r>
          <a:endParaRPr lang="en-US" dirty="0">
            <a:latin typeface="Berlin Sans FB" pitchFamily="34" charset="0"/>
          </a:endParaRPr>
        </a:p>
      </dgm:t>
    </dgm:pt>
    <dgm:pt modelId="{03AD46D4-5B52-4195-B946-FA05ED7DD2CB}" type="parTrans" cxnId="{4CA9061C-A4BD-4E0E-9E77-EEE10B035902}">
      <dgm:prSet/>
      <dgm:spPr/>
      <dgm:t>
        <a:bodyPr/>
        <a:lstStyle/>
        <a:p>
          <a:endParaRPr lang="en-US"/>
        </a:p>
      </dgm:t>
    </dgm:pt>
    <dgm:pt modelId="{106465CD-DF32-4E6C-829E-E60D6E767F07}" type="sibTrans" cxnId="{4CA9061C-A4BD-4E0E-9E77-EEE10B035902}">
      <dgm:prSet/>
      <dgm:spPr/>
      <dgm:t>
        <a:bodyPr/>
        <a:lstStyle/>
        <a:p>
          <a:endParaRPr lang="en-US"/>
        </a:p>
      </dgm:t>
    </dgm:pt>
    <dgm:pt modelId="{89E13AE3-C5E4-4355-A25D-6FDB3C650133}">
      <dgm:prSet/>
      <dgm:spPr/>
      <dgm:t>
        <a:bodyPr/>
        <a:lstStyle/>
        <a:p>
          <a:r>
            <a:rPr lang="en-GB" dirty="0" smtClean="0">
              <a:solidFill>
                <a:schemeClr val="accent6">
                  <a:lumMod val="60000"/>
                  <a:lumOff val="40000"/>
                </a:schemeClr>
              </a:solidFill>
              <a:latin typeface="Berlin Sans FB" pitchFamily="34" charset="0"/>
            </a:rPr>
            <a:t>Reading strategy</a:t>
          </a:r>
          <a:endParaRPr lang="en-US" dirty="0">
            <a:solidFill>
              <a:schemeClr val="accent6">
                <a:lumMod val="60000"/>
                <a:lumOff val="40000"/>
              </a:schemeClr>
            </a:solidFill>
            <a:latin typeface="Berlin Sans FB" pitchFamily="34" charset="0"/>
          </a:endParaRPr>
        </a:p>
      </dgm:t>
    </dgm:pt>
    <dgm:pt modelId="{EC6123C3-7AB8-4A0C-B896-43C6111BB8DE}" type="parTrans" cxnId="{CDEC23C0-21DD-48B8-8275-7687D7264AED}">
      <dgm:prSet/>
      <dgm:spPr/>
      <dgm:t>
        <a:bodyPr/>
        <a:lstStyle/>
        <a:p>
          <a:endParaRPr lang="en-US"/>
        </a:p>
      </dgm:t>
    </dgm:pt>
    <dgm:pt modelId="{96345D28-30EF-4A2A-A5EF-1674B93FB77B}" type="sibTrans" cxnId="{CDEC23C0-21DD-48B8-8275-7687D7264AED}">
      <dgm:prSet/>
      <dgm:spPr/>
      <dgm:t>
        <a:bodyPr/>
        <a:lstStyle/>
        <a:p>
          <a:endParaRPr lang="en-US"/>
        </a:p>
      </dgm:t>
    </dgm:pt>
    <dgm:pt modelId="{182AF9A0-464D-4A4A-89CB-C3C357634884}" type="pres">
      <dgm:prSet presAssocID="{B5D165D6-F891-48DC-89A9-6A9648B7A027}" presName="diagram" presStyleCnt="0">
        <dgm:presLayoutVars>
          <dgm:dir/>
          <dgm:resizeHandles val="exact"/>
        </dgm:presLayoutVars>
      </dgm:prSet>
      <dgm:spPr/>
      <dgm:t>
        <a:bodyPr/>
        <a:lstStyle/>
        <a:p>
          <a:endParaRPr lang="en-US"/>
        </a:p>
      </dgm:t>
    </dgm:pt>
    <dgm:pt modelId="{5C05A3F5-43C7-404F-8B44-F7974BD87910}" type="pres">
      <dgm:prSet presAssocID="{45398B53-46B8-4E1A-8676-3F4972EB8B80}" presName="node" presStyleLbl="node1" presStyleIdx="0" presStyleCnt="6">
        <dgm:presLayoutVars>
          <dgm:bulletEnabled val="1"/>
        </dgm:presLayoutVars>
      </dgm:prSet>
      <dgm:spPr/>
      <dgm:t>
        <a:bodyPr/>
        <a:lstStyle/>
        <a:p>
          <a:endParaRPr lang="en-US"/>
        </a:p>
      </dgm:t>
    </dgm:pt>
    <dgm:pt modelId="{DC63AD36-1BC9-477E-9891-DAF38DE568AA}" type="pres">
      <dgm:prSet presAssocID="{91D41652-C56B-4319-B236-DA04CD78B643}" presName="sibTrans" presStyleCnt="0"/>
      <dgm:spPr/>
    </dgm:pt>
    <dgm:pt modelId="{BE5F7FEC-9783-44F5-AA6A-CC92E67BA582}" type="pres">
      <dgm:prSet presAssocID="{E43C2567-B13D-4F0F-99F3-C7307FEB4E37}" presName="node" presStyleLbl="node1" presStyleIdx="1" presStyleCnt="6">
        <dgm:presLayoutVars>
          <dgm:bulletEnabled val="1"/>
        </dgm:presLayoutVars>
      </dgm:prSet>
      <dgm:spPr/>
      <dgm:t>
        <a:bodyPr/>
        <a:lstStyle/>
        <a:p>
          <a:endParaRPr lang="en-US"/>
        </a:p>
      </dgm:t>
    </dgm:pt>
    <dgm:pt modelId="{545991CB-D25F-45E9-A498-02858AC42886}" type="pres">
      <dgm:prSet presAssocID="{F7A6F728-AFBF-4681-8C08-9974B3C0CF12}" presName="sibTrans" presStyleCnt="0"/>
      <dgm:spPr/>
    </dgm:pt>
    <dgm:pt modelId="{54FB1D08-E622-4D7F-A4A1-EF9770FEF281}" type="pres">
      <dgm:prSet presAssocID="{F352A38B-32A8-4231-9218-C6371A89CB2E}" presName="node" presStyleLbl="node1" presStyleIdx="2" presStyleCnt="6">
        <dgm:presLayoutVars>
          <dgm:bulletEnabled val="1"/>
        </dgm:presLayoutVars>
      </dgm:prSet>
      <dgm:spPr/>
      <dgm:t>
        <a:bodyPr/>
        <a:lstStyle/>
        <a:p>
          <a:endParaRPr lang="en-US"/>
        </a:p>
      </dgm:t>
    </dgm:pt>
    <dgm:pt modelId="{A9FF8EAB-E380-431E-8830-E2CB985C69E2}" type="pres">
      <dgm:prSet presAssocID="{E9A30BF7-ED66-4E47-BA21-2919C79BEF25}" presName="sibTrans" presStyleCnt="0"/>
      <dgm:spPr/>
    </dgm:pt>
    <dgm:pt modelId="{FB1D27C9-71CC-47DC-AD4F-3942CD2C8FFD}" type="pres">
      <dgm:prSet presAssocID="{73D99CCD-7A05-4C3C-8B53-13E624CB22D8}" presName="node" presStyleLbl="node1" presStyleIdx="3" presStyleCnt="6" custLinFactNeighborX="3202" custLinFactNeighborY="-65">
        <dgm:presLayoutVars>
          <dgm:bulletEnabled val="1"/>
        </dgm:presLayoutVars>
      </dgm:prSet>
      <dgm:spPr/>
      <dgm:t>
        <a:bodyPr/>
        <a:lstStyle/>
        <a:p>
          <a:endParaRPr lang="en-US"/>
        </a:p>
      </dgm:t>
    </dgm:pt>
    <dgm:pt modelId="{1C59615B-A1DB-4000-BB0E-ECE480C2892D}" type="pres">
      <dgm:prSet presAssocID="{B56F0619-878B-438E-992B-4F460FBE778E}" presName="sibTrans" presStyleCnt="0"/>
      <dgm:spPr/>
    </dgm:pt>
    <dgm:pt modelId="{CBDC4DB8-46C0-440D-BF3B-17FD57AB761C}" type="pres">
      <dgm:prSet presAssocID="{2E1A48F1-878B-45E4-B1EE-B218BF3B0AEA}" presName="node" presStyleLbl="node1" presStyleIdx="4" presStyleCnt="6">
        <dgm:presLayoutVars>
          <dgm:bulletEnabled val="1"/>
        </dgm:presLayoutVars>
      </dgm:prSet>
      <dgm:spPr/>
      <dgm:t>
        <a:bodyPr/>
        <a:lstStyle/>
        <a:p>
          <a:endParaRPr lang="en-US"/>
        </a:p>
      </dgm:t>
    </dgm:pt>
    <dgm:pt modelId="{B47A3586-BC73-408D-8593-494AA0E44C44}" type="pres">
      <dgm:prSet presAssocID="{106465CD-DF32-4E6C-829E-E60D6E767F07}" presName="sibTrans" presStyleCnt="0"/>
      <dgm:spPr/>
    </dgm:pt>
    <dgm:pt modelId="{8F31F6BF-7C93-4B43-B13B-5FA590248339}" type="pres">
      <dgm:prSet presAssocID="{89E13AE3-C5E4-4355-A25D-6FDB3C650133}" presName="node" presStyleLbl="node1" presStyleIdx="5" presStyleCnt="6">
        <dgm:presLayoutVars>
          <dgm:bulletEnabled val="1"/>
        </dgm:presLayoutVars>
      </dgm:prSet>
      <dgm:spPr/>
      <dgm:t>
        <a:bodyPr/>
        <a:lstStyle/>
        <a:p>
          <a:endParaRPr lang="en-US"/>
        </a:p>
      </dgm:t>
    </dgm:pt>
  </dgm:ptLst>
  <dgm:cxnLst>
    <dgm:cxn modelId="{38DB662A-C06D-4758-8E1A-222509AB99F6}" srcId="{B5D165D6-F891-48DC-89A9-6A9648B7A027}" destId="{73D99CCD-7A05-4C3C-8B53-13E624CB22D8}" srcOrd="3" destOrd="0" parTransId="{A69B161B-B5A6-4078-BBED-1364A0CA9D59}" sibTransId="{B56F0619-878B-438E-992B-4F460FBE778E}"/>
    <dgm:cxn modelId="{6FA2A719-CA09-4010-BC9A-FF26ED17FE64}" type="presOf" srcId="{E43C2567-B13D-4F0F-99F3-C7307FEB4E37}" destId="{BE5F7FEC-9783-44F5-AA6A-CC92E67BA582}" srcOrd="0" destOrd="0" presId="urn:microsoft.com/office/officeart/2005/8/layout/default#1"/>
    <dgm:cxn modelId="{C7582B5B-014E-4862-AAF3-FE196002D415}" type="presOf" srcId="{89E13AE3-C5E4-4355-A25D-6FDB3C650133}" destId="{8F31F6BF-7C93-4B43-B13B-5FA590248339}" srcOrd="0" destOrd="0" presId="urn:microsoft.com/office/officeart/2005/8/layout/default#1"/>
    <dgm:cxn modelId="{C0DA1927-4CCF-4E29-AEF9-E099377EFB93}" srcId="{B5D165D6-F891-48DC-89A9-6A9648B7A027}" destId="{E43C2567-B13D-4F0F-99F3-C7307FEB4E37}" srcOrd="1" destOrd="0" parTransId="{3C823742-2B32-456D-A60B-047582EEE6FF}" sibTransId="{F7A6F728-AFBF-4681-8C08-9974B3C0CF12}"/>
    <dgm:cxn modelId="{1DCC197E-6EB4-4CDF-B94B-DF0B3AC059B9}" type="presOf" srcId="{B5D165D6-F891-48DC-89A9-6A9648B7A027}" destId="{182AF9A0-464D-4A4A-89CB-C3C357634884}" srcOrd="0" destOrd="0" presId="urn:microsoft.com/office/officeart/2005/8/layout/default#1"/>
    <dgm:cxn modelId="{7318273A-F1D0-48C5-80A0-11881AF5DB63}" srcId="{B5D165D6-F891-48DC-89A9-6A9648B7A027}" destId="{45398B53-46B8-4E1A-8676-3F4972EB8B80}" srcOrd="0" destOrd="0" parTransId="{1453E1A7-1D12-42D0-BC18-6199BB7B91DD}" sibTransId="{91D41652-C56B-4319-B236-DA04CD78B643}"/>
    <dgm:cxn modelId="{51D4DC02-3BAF-490A-84AC-3530D6F3AFA3}" type="presOf" srcId="{F352A38B-32A8-4231-9218-C6371A89CB2E}" destId="{54FB1D08-E622-4D7F-A4A1-EF9770FEF281}" srcOrd="0" destOrd="0" presId="urn:microsoft.com/office/officeart/2005/8/layout/default#1"/>
    <dgm:cxn modelId="{3E2BC431-D932-4167-9056-46B72277B569}" type="presOf" srcId="{2E1A48F1-878B-45E4-B1EE-B218BF3B0AEA}" destId="{CBDC4DB8-46C0-440D-BF3B-17FD57AB761C}" srcOrd="0" destOrd="0" presId="urn:microsoft.com/office/officeart/2005/8/layout/default#1"/>
    <dgm:cxn modelId="{77D40D45-4448-435E-AA3F-2DC0CFC13B3E}" type="presOf" srcId="{73D99CCD-7A05-4C3C-8B53-13E624CB22D8}" destId="{FB1D27C9-71CC-47DC-AD4F-3942CD2C8FFD}" srcOrd="0" destOrd="0" presId="urn:microsoft.com/office/officeart/2005/8/layout/default#1"/>
    <dgm:cxn modelId="{CDEC23C0-21DD-48B8-8275-7687D7264AED}" srcId="{B5D165D6-F891-48DC-89A9-6A9648B7A027}" destId="{89E13AE3-C5E4-4355-A25D-6FDB3C650133}" srcOrd="5" destOrd="0" parTransId="{EC6123C3-7AB8-4A0C-B896-43C6111BB8DE}" sibTransId="{96345D28-30EF-4A2A-A5EF-1674B93FB77B}"/>
    <dgm:cxn modelId="{97DF0918-D889-4E00-9F4B-7706028194A9}" type="presOf" srcId="{45398B53-46B8-4E1A-8676-3F4972EB8B80}" destId="{5C05A3F5-43C7-404F-8B44-F7974BD87910}" srcOrd="0" destOrd="0" presId="urn:microsoft.com/office/officeart/2005/8/layout/default#1"/>
    <dgm:cxn modelId="{345B9225-7669-4C95-95AE-8F0F725F0EAF}" srcId="{B5D165D6-F891-48DC-89A9-6A9648B7A027}" destId="{F352A38B-32A8-4231-9218-C6371A89CB2E}" srcOrd="2" destOrd="0" parTransId="{0456AE6D-D6CB-4B9D-9047-743E3AE6B725}" sibTransId="{E9A30BF7-ED66-4E47-BA21-2919C79BEF25}"/>
    <dgm:cxn modelId="{4CA9061C-A4BD-4E0E-9E77-EEE10B035902}" srcId="{B5D165D6-F891-48DC-89A9-6A9648B7A027}" destId="{2E1A48F1-878B-45E4-B1EE-B218BF3B0AEA}" srcOrd="4" destOrd="0" parTransId="{03AD46D4-5B52-4195-B946-FA05ED7DD2CB}" sibTransId="{106465CD-DF32-4E6C-829E-E60D6E767F07}"/>
    <dgm:cxn modelId="{BD424F24-E66C-49BD-8AC5-3FA6D3D1741D}" type="presParOf" srcId="{182AF9A0-464D-4A4A-89CB-C3C357634884}" destId="{5C05A3F5-43C7-404F-8B44-F7974BD87910}" srcOrd="0" destOrd="0" presId="urn:microsoft.com/office/officeart/2005/8/layout/default#1"/>
    <dgm:cxn modelId="{AB33E941-1FCE-4B2A-B81D-C4DB765AB4B3}" type="presParOf" srcId="{182AF9A0-464D-4A4A-89CB-C3C357634884}" destId="{DC63AD36-1BC9-477E-9891-DAF38DE568AA}" srcOrd="1" destOrd="0" presId="urn:microsoft.com/office/officeart/2005/8/layout/default#1"/>
    <dgm:cxn modelId="{E81AE724-D19F-4646-A20B-CCF57DCCA8CA}" type="presParOf" srcId="{182AF9A0-464D-4A4A-89CB-C3C357634884}" destId="{BE5F7FEC-9783-44F5-AA6A-CC92E67BA582}" srcOrd="2" destOrd="0" presId="urn:microsoft.com/office/officeart/2005/8/layout/default#1"/>
    <dgm:cxn modelId="{E0750E6B-9BCD-495E-9466-D503986C2ACA}" type="presParOf" srcId="{182AF9A0-464D-4A4A-89CB-C3C357634884}" destId="{545991CB-D25F-45E9-A498-02858AC42886}" srcOrd="3" destOrd="0" presId="urn:microsoft.com/office/officeart/2005/8/layout/default#1"/>
    <dgm:cxn modelId="{2E8497D6-60D9-410F-85C4-8F7D884FA8BE}" type="presParOf" srcId="{182AF9A0-464D-4A4A-89CB-C3C357634884}" destId="{54FB1D08-E622-4D7F-A4A1-EF9770FEF281}" srcOrd="4" destOrd="0" presId="urn:microsoft.com/office/officeart/2005/8/layout/default#1"/>
    <dgm:cxn modelId="{87E3A9FC-E3FB-4561-AE16-CFEC85BEDB86}" type="presParOf" srcId="{182AF9A0-464D-4A4A-89CB-C3C357634884}" destId="{A9FF8EAB-E380-431E-8830-E2CB985C69E2}" srcOrd="5" destOrd="0" presId="urn:microsoft.com/office/officeart/2005/8/layout/default#1"/>
    <dgm:cxn modelId="{E0251CED-3669-45F3-843B-0078B73AA5DF}" type="presParOf" srcId="{182AF9A0-464D-4A4A-89CB-C3C357634884}" destId="{FB1D27C9-71CC-47DC-AD4F-3942CD2C8FFD}" srcOrd="6" destOrd="0" presId="urn:microsoft.com/office/officeart/2005/8/layout/default#1"/>
    <dgm:cxn modelId="{363D2D0A-72F9-400B-A461-215BDD93E6AA}" type="presParOf" srcId="{182AF9A0-464D-4A4A-89CB-C3C357634884}" destId="{1C59615B-A1DB-4000-BB0E-ECE480C2892D}" srcOrd="7" destOrd="0" presId="urn:microsoft.com/office/officeart/2005/8/layout/default#1"/>
    <dgm:cxn modelId="{99859817-2F3F-4A72-A542-182F44F44028}" type="presParOf" srcId="{182AF9A0-464D-4A4A-89CB-C3C357634884}" destId="{CBDC4DB8-46C0-440D-BF3B-17FD57AB761C}" srcOrd="8" destOrd="0" presId="urn:microsoft.com/office/officeart/2005/8/layout/default#1"/>
    <dgm:cxn modelId="{6CE76044-3948-4CE4-9102-AF876922ECB6}" type="presParOf" srcId="{182AF9A0-464D-4A4A-89CB-C3C357634884}" destId="{B47A3586-BC73-408D-8593-494AA0E44C44}" srcOrd="9" destOrd="0" presId="urn:microsoft.com/office/officeart/2005/8/layout/default#1"/>
    <dgm:cxn modelId="{71E62256-7F51-48CC-B46D-F4CE97535608}" type="presParOf" srcId="{182AF9A0-464D-4A4A-89CB-C3C357634884}" destId="{8F31F6BF-7C93-4B43-B13B-5FA590248339}"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5A3F5-43C7-404F-8B44-F7974BD87910}">
      <dsp:nvSpPr>
        <dsp:cNvPr id="0" name=""/>
        <dsp:cNvSpPr/>
      </dsp:nvSpPr>
      <dsp:spPr>
        <a:xfrm>
          <a:off x="0" y="793067"/>
          <a:ext cx="2571749" cy="1543050"/>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latin typeface="Berlin Sans FB" pitchFamily="34" charset="0"/>
            </a:rPr>
            <a:t>New models for  </a:t>
          </a:r>
          <a:r>
            <a:rPr lang="en-GB" sz="2500" kern="1200" dirty="0" smtClean="0">
              <a:solidFill>
                <a:schemeClr val="accent6">
                  <a:lumMod val="60000"/>
                  <a:lumOff val="40000"/>
                </a:schemeClr>
              </a:solidFill>
              <a:latin typeface="Berlin Sans FB" pitchFamily="34" charset="0"/>
            </a:rPr>
            <a:t>identifying core/key </a:t>
          </a:r>
          <a:r>
            <a:rPr lang="en-GB" sz="2500" kern="1200" dirty="0" smtClean="0">
              <a:latin typeface="Berlin Sans FB" pitchFamily="34" charset="0"/>
            </a:rPr>
            <a:t>texts </a:t>
          </a:r>
          <a:endParaRPr lang="en-US" sz="2500" kern="1200" dirty="0">
            <a:latin typeface="Berlin Sans FB" pitchFamily="34" charset="0"/>
          </a:endParaRPr>
        </a:p>
      </dsp:txBody>
      <dsp:txXfrm>
        <a:off x="0" y="793067"/>
        <a:ext cx="2571749" cy="1543050"/>
      </dsp:txXfrm>
    </dsp:sp>
    <dsp:sp modelId="{BE5F7FEC-9783-44F5-AA6A-CC92E67BA582}">
      <dsp:nvSpPr>
        <dsp:cNvPr id="0" name=""/>
        <dsp:cNvSpPr/>
      </dsp:nvSpPr>
      <dsp:spPr>
        <a:xfrm>
          <a:off x="2828925" y="793067"/>
          <a:ext cx="2571749" cy="1543050"/>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latin typeface="Berlin Sans FB" pitchFamily="34" charset="0"/>
            </a:rPr>
            <a:t>A series of </a:t>
          </a:r>
          <a:r>
            <a:rPr lang="en-GB" sz="2500" kern="1200" dirty="0" smtClean="0">
              <a:solidFill>
                <a:schemeClr val="accent6">
                  <a:lumMod val="60000"/>
                  <a:lumOff val="40000"/>
                </a:schemeClr>
              </a:solidFill>
              <a:latin typeface="Berlin Sans FB" pitchFamily="34" charset="0"/>
            </a:rPr>
            <a:t>eBook pilots</a:t>
          </a:r>
          <a:endParaRPr lang="en-US" sz="2500" kern="1200" dirty="0">
            <a:solidFill>
              <a:schemeClr val="accent6">
                <a:lumMod val="60000"/>
                <a:lumOff val="40000"/>
              </a:schemeClr>
            </a:solidFill>
            <a:latin typeface="Berlin Sans FB" pitchFamily="34" charset="0"/>
          </a:endParaRPr>
        </a:p>
      </dsp:txBody>
      <dsp:txXfrm>
        <a:off x="2828925" y="793067"/>
        <a:ext cx="2571749" cy="1543050"/>
      </dsp:txXfrm>
    </dsp:sp>
    <dsp:sp modelId="{54FB1D08-E622-4D7F-A4A1-EF9770FEF281}">
      <dsp:nvSpPr>
        <dsp:cNvPr id="0" name=""/>
        <dsp:cNvSpPr/>
      </dsp:nvSpPr>
      <dsp:spPr>
        <a:xfrm>
          <a:off x="5657849" y="793067"/>
          <a:ext cx="2571749" cy="1543050"/>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solidFill>
                <a:schemeClr val="accent6">
                  <a:lumMod val="60000"/>
                  <a:lumOff val="40000"/>
                </a:schemeClr>
              </a:solidFill>
              <a:latin typeface="Berlin Sans FB" pitchFamily="34" charset="0"/>
            </a:rPr>
            <a:t>New purchasing models </a:t>
          </a:r>
          <a:r>
            <a:rPr lang="en-GB" sz="2500" kern="1200" dirty="0" smtClean="0">
              <a:latin typeface="Berlin Sans FB" pitchFamily="34" charset="0"/>
            </a:rPr>
            <a:t>for core texts</a:t>
          </a:r>
          <a:endParaRPr lang="en-US" sz="2500" kern="1200" dirty="0">
            <a:latin typeface="Berlin Sans FB" pitchFamily="34" charset="0"/>
          </a:endParaRPr>
        </a:p>
      </dsp:txBody>
      <dsp:txXfrm>
        <a:off x="5657849" y="793067"/>
        <a:ext cx="2571749" cy="1543050"/>
      </dsp:txXfrm>
    </dsp:sp>
    <dsp:sp modelId="{FB1D27C9-71CC-47DC-AD4F-3942CD2C8FFD}">
      <dsp:nvSpPr>
        <dsp:cNvPr id="0" name=""/>
        <dsp:cNvSpPr/>
      </dsp:nvSpPr>
      <dsp:spPr>
        <a:xfrm>
          <a:off x="82347" y="2592290"/>
          <a:ext cx="2571749" cy="1543050"/>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solidFill>
                <a:schemeClr val="accent6">
                  <a:lumMod val="60000"/>
                  <a:lumOff val="40000"/>
                </a:schemeClr>
              </a:solidFill>
              <a:latin typeface="Berlin Sans FB" pitchFamily="34" charset="0"/>
            </a:rPr>
            <a:t>Standard terminology </a:t>
          </a:r>
          <a:r>
            <a:rPr lang="en-GB" sz="2500" kern="1200" dirty="0" smtClean="0">
              <a:latin typeface="Berlin Sans FB" pitchFamily="34" charset="0"/>
            </a:rPr>
            <a:t>for recommended texts</a:t>
          </a:r>
          <a:endParaRPr lang="en-US" sz="2500" kern="1200" dirty="0">
            <a:latin typeface="Berlin Sans FB" pitchFamily="34" charset="0"/>
          </a:endParaRPr>
        </a:p>
      </dsp:txBody>
      <dsp:txXfrm>
        <a:off x="82347" y="2592290"/>
        <a:ext cx="2571749" cy="1543050"/>
      </dsp:txXfrm>
    </dsp:sp>
    <dsp:sp modelId="{CBDC4DB8-46C0-440D-BF3B-17FD57AB761C}">
      <dsp:nvSpPr>
        <dsp:cNvPr id="0" name=""/>
        <dsp:cNvSpPr/>
      </dsp:nvSpPr>
      <dsp:spPr>
        <a:xfrm>
          <a:off x="2828925" y="2593292"/>
          <a:ext cx="2571749" cy="1543050"/>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latin typeface="Berlin Sans FB" pitchFamily="34" charset="0"/>
            </a:rPr>
            <a:t>New Library </a:t>
          </a:r>
          <a:r>
            <a:rPr lang="en-GB" sz="2500" kern="1200" dirty="0" smtClean="0">
              <a:solidFill>
                <a:schemeClr val="accent6">
                  <a:lumMod val="60000"/>
                  <a:lumOff val="40000"/>
                </a:schemeClr>
              </a:solidFill>
              <a:latin typeface="Berlin Sans FB" pitchFamily="34" charset="0"/>
            </a:rPr>
            <a:t>purchasing policy </a:t>
          </a:r>
          <a:r>
            <a:rPr lang="en-GB" sz="2500" kern="1200" dirty="0" smtClean="0">
              <a:latin typeface="Berlin Sans FB" pitchFamily="34" charset="0"/>
            </a:rPr>
            <a:t>for recommended texts</a:t>
          </a:r>
          <a:endParaRPr lang="en-US" sz="2500" kern="1200" dirty="0">
            <a:latin typeface="Berlin Sans FB" pitchFamily="34" charset="0"/>
          </a:endParaRPr>
        </a:p>
      </dsp:txBody>
      <dsp:txXfrm>
        <a:off x="2828925" y="2593292"/>
        <a:ext cx="2571749" cy="1543050"/>
      </dsp:txXfrm>
    </dsp:sp>
    <dsp:sp modelId="{8F31F6BF-7C93-4B43-B13B-5FA590248339}">
      <dsp:nvSpPr>
        <dsp:cNvPr id="0" name=""/>
        <dsp:cNvSpPr/>
      </dsp:nvSpPr>
      <dsp:spPr>
        <a:xfrm>
          <a:off x="5657849" y="2593292"/>
          <a:ext cx="2571749" cy="1543050"/>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smtClean="0">
              <a:solidFill>
                <a:schemeClr val="accent6">
                  <a:lumMod val="60000"/>
                  <a:lumOff val="40000"/>
                </a:schemeClr>
              </a:solidFill>
              <a:latin typeface="Berlin Sans FB" pitchFamily="34" charset="0"/>
            </a:rPr>
            <a:t>Reading strategy</a:t>
          </a:r>
          <a:endParaRPr lang="en-US" sz="2500" kern="1200" dirty="0">
            <a:solidFill>
              <a:schemeClr val="accent6">
                <a:lumMod val="60000"/>
                <a:lumOff val="40000"/>
              </a:schemeClr>
            </a:solidFill>
            <a:latin typeface="Berlin Sans FB" pitchFamily="34" charset="0"/>
          </a:endParaRPr>
        </a:p>
      </dsp:txBody>
      <dsp:txXfrm>
        <a:off x="5657849" y="2593292"/>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201B1EF8-1777-4552-A885-EAA2B1BF15E5}" type="datetimeFigureOut">
              <a:rPr lang="en-GB" smtClean="0"/>
              <a:pPr/>
              <a:t>19/01/2015</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D686AF81-EE8E-4D11-A9FD-538F9FD6A834}" type="slidenum">
              <a:rPr lang="en-GB" smtClean="0"/>
              <a:pPr/>
              <a:t>‹#›</a:t>
            </a:fld>
            <a:endParaRPr lang="en-GB"/>
          </a:p>
        </p:txBody>
      </p:sp>
    </p:spTree>
    <p:extLst>
      <p:ext uri="{BB962C8B-B14F-4D97-AF65-F5344CB8AC3E}">
        <p14:creationId xmlns:p14="http://schemas.microsoft.com/office/powerpoint/2010/main" val="391939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F726D88E-9386-435D-B5B4-F7C1D3C45623}" type="datetimeFigureOut">
              <a:rPr lang="en-GB" smtClean="0"/>
              <a:pPr/>
              <a:t>19/01/2015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EAF9E58-EB26-4B01-BF46-D36E9F53041A}" type="slidenum">
              <a:rPr lang="en-GB" smtClean="0"/>
              <a:pPr/>
              <a:t>‹#›</a:t>
            </a:fld>
            <a:endParaRPr lang="en-GB"/>
          </a:p>
        </p:txBody>
      </p:sp>
    </p:spTree>
    <p:extLst>
      <p:ext uri="{BB962C8B-B14F-4D97-AF65-F5344CB8AC3E}">
        <p14:creationId xmlns:p14="http://schemas.microsoft.com/office/powerpoint/2010/main" val="1420292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Introduction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Even </a:t>
            </a:r>
            <a:r>
              <a:rPr lang="en-GB" baseline="0" dirty="0" smtClean="0"/>
              <a:t>though student satisfaction rates re #16 “Are the Library resources sufficient for your needs?” currently stand at 93% (best rate in all of them!) always looking to </a:t>
            </a:r>
            <a:r>
              <a:rPr lang="en-GB" sz="1200" kern="1200" dirty="0" smtClean="0">
                <a:solidFill>
                  <a:schemeClr val="tx1"/>
                </a:solidFill>
                <a:effectLst/>
                <a:latin typeface="+mn-lt"/>
                <a:ea typeface="+mn-ea"/>
                <a:cs typeface="+mn-cs"/>
              </a:rPr>
              <a:t>addressing the perennial student lament of “not enough books on the shelves!” Accordingly </a:t>
            </a:r>
            <a:r>
              <a:rPr lang="en-GB" baseline="0" dirty="0" smtClean="0"/>
              <a:t>offering</a:t>
            </a:r>
            <a:r>
              <a:rPr lang="en-GB" sz="1200" kern="1200" dirty="0" smtClean="0">
                <a:solidFill>
                  <a:schemeClr val="tx1"/>
                </a:solidFill>
                <a:effectLst/>
                <a:latin typeface="+mn-lt"/>
                <a:ea typeface="+mn-ea"/>
                <a:cs typeface="+mn-cs"/>
              </a:rPr>
              <a:t> snapshot of current library initiatives addressing the perennial student lament of “not enough books on the shelves!” Progress reports will cover Books Right Here (Right Now) </a:t>
            </a:r>
            <a:r>
              <a:rPr lang="en-GB" sz="1200" b="1" kern="1200" dirty="0" smtClean="0">
                <a:solidFill>
                  <a:srgbClr val="FF0000"/>
                </a:solidFill>
                <a:effectLst/>
                <a:latin typeface="+mn-lt"/>
                <a:ea typeface="+mn-ea"/>
                <a:cs typeface="+mn-cs"/>
              </a:rPr>
              <a:t>the eBook pilots; </a:t>
            </a:r>
            <a:r>
              <a:rPr lang="en-GB" sz="1200" kern="1200" dirty="0" smtClean="0">
                <a:solidFill>
                  <a:schemeClr val="tx1"/>
                </a:solidFill>
                <a:effectLst/>
                <a:latin typeface="+mn-lt"/>
                <a:ea typeface="+mn-ea"/>
                <a:cs typeface="+mn-cs"/>
              </a:rPr>
              <a:t>Books on Demand (print; the mysteries of Patron-Driven Acquisition (</a:t>
            </a:r>
            <a:r>
              <a:rPr lang="en-GB" sz="1200" kern="1200" dirty="0" err="1" smtClean="0">
                <a:solidFill>
                  <a:schemeClr val="tx1"/>
                </a:solidFill>
                <a:effectLst/>
                <a:latin typeface="+mn-lt"/>
                <a:ea typeface="+mn-ea"/>
                <a:cs typeface="+mn-cs"/>
              </a:rPr>
              <a:t>ebooks</a:t>
            </a:r>
            <a:r>
              <a:rPr lang="en-GB" sz="1200" kern="1200" dirty="0" smtClean="0">
                <a:solidFill>
                  <a:schemeClr val="tx1"/>
                </a:solidFill>
                <a:effectLst/>
                <a:latin typeface="+mn-lt"/>
                <a:ea typeface="+mn-ea"/>
                <a:cs typeface="+mn-cs"/>
              </a:rPr>
              <a:t>) and we’ll end with some individual snaps and ask your thoughts….</a:t>
            </a:r>
          </a:p>
          <a:p>
            <a:endParaRPr lang="en-GB" baseline="0" dirty="0" smtClean="0"/>
          </a:p>
          <a:p>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Hidden costs policy was supported by the survey</a:t>
            </a:r>
            <a:r>
              <a:rPr lang="en-GB" baseline="0" dirty="0" smtClean="0"/>
              <a:t> responses – only 46% of respondents were happy to purchase books for their course</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10</a:t>
            </a:fld>
            <a:endParaRPr lang="en-GB"/>
          </a:p>
        </p:txBody>
      </p:sp>
    </p:spTree>
    <p:extLst>
      <p:ext uri="{BB962C8B-B14F-4D97-AF65-F5344CB8AC3E}">
        <p14:creationId xmlns:p14="http://schemas.microsoft.com/office/powerpoint/2010/main" val="2454639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 90% of students who took part in our research indicted that they thought the library should provide them with access however they also reported that…</a:t>
            </a:r>
          </a:p>
          <a:p>
            <a:r>
              <a:rPr lang="en-GB" dirty="0" smtClean="0"/>
              <a:t>Whilst</a:t>
            </a:r>
            <a:r>
              <a:rPr lang="en-GB" baseline="0" dirty="0" smtClean="0"/>
              <a:t> the debate is still ongoing in relation to preference for print or </a:t>
            </a:r>
            <a:r>
              <a:rPr lang="en-GB" baseline="0" dirty="0" err="1" smtClean="0"/>
              <a:t>ebooks</a:t>
            </a:r>
            <a:r>
              <a:rPr lang="en-GB" baseline="0" dirty="0" smtClean="0"/>
              <a:t>, students are recognising that </a:t>
            </a:r>
            <a:r>
              <a:rPr lang="en-GB" baseline="0" dirty="0" err="1" smtClean="0"/>
              <a:t>ebooks</a:t>
            </a:r>
            <a:r>
              <a:rPr lang="en-GB" baseline="0" dirty="0" smtClean="0"/>
              <a:t> are the best way of providing access to lots of students for books that are in high demand. </a:t>
            </a:r>
            <a:endParaRPr lang="en-GB" dirty="0" smtClean="0"/>
          </a:p>
          <a:p>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11</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 users also expressed frustration that e-books accessed via the library didn’t have the functionality and advantages that they perceived e-books as offering In general:</a:t>
            </a:r>
          </a:p>
          <a:p>
            <a:r>
              <a:rPr lang="en-GB" dirty="0" smtClean="0"/>
              <a:t>Frustration </a:t>
            </a:r>
            <a:r>
              <a:rPr lang="en-GB" dirty="0" smtClean="0"/>
              <a:t>with lack of editing and highlighting, not being able to print, and problems with accessing.</a:t>
            </a:r>
          </a:p>
          <a:p>
            <a:r>
              <a:rPr lang="en-GB" dirty="0" smtClean="0"/>
              <a:t>The new types of eBooks should go some way to address these issues.</a:t>
            </a:r>
          </a:p>
          <a:p>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12</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One of the in elements of our </a:t>
            </a:r>
            <a:r>
              <a:rPr lang="en-GB" b="1" baseline="0" dirty="0" smtClean="0"/>
              <a:t>core text strategy project is to investigate alternative ways of providing e-book texts to our students. We are doing this by running a series of eBook pilots across the University.</a:t>
            </a:r>
          </a:p>
          <a:p>
            <a:r>
              <a:rPr lang="en-GB" baseline="0" dirty="0" smtClean="0"/>
              <a:t>The established models of electronic core text provision do not meet the needs of our students and teaching colleagues or the ambitions of the library service. </a:t>
            </a:r>
          </a:p>
          <a:p>
            <a:r>
              <a:rPr lang="en-GB" baseline="0" dirty="0" smtClean="0"/>
              <a:t>Test new eBooks and their functionality – </a:t>
            </a:r>
            <a:r>
              <a:rPr lang="en-GB" b="1" baseline="0" dirty="0" smtClean="0"/>
              <a:t>do students like them</a:t>
            </a:r>
            <a:r>
              <a:rPr lang="en-GB" baseline="0" dirty="0" smtClean="0"/>
              <a:t>? </a:t>
            </a:r>
            <a:r>
              <a:rPr lang="en-GB" b="1" baseline="0" dirty="0" smtClean="0"/>
              <a:t>Or will they still state that they prefer print?</a:t>
            </a:r>
          </a:p>
          <a:p>
            <a:r>
              <a:rPr lang="en-GB" baseline="0" dirty="0" smtClean="0"/>
              <a:t>Do lectures like using them? Does it help to integrate the books into teaching? We will be interviewing all the academics involved in the pilots in order to find out if they saw any benefits.</a:t>
            </a:r>
          </a:p>
          <a:p>
            <a:r>
              <a:rPr lang="en-GB" baseline="0" dirty="0" smtClean="0"/>
              <a:t>To explore new ways of delivering core texts we have instigated a number of pilot projects for the academic year 2014-15 with the following guiding principles:</a:t>
            </a:r>
          </a:p>
          <a:p>
            <a:r>
              <a:rPr lang="en-GB" b="1" baseline="0" dirty="0" smtClean="0"/>
              <a:t>Every student must have an individual copy of the e-book for the duration of their module, with no restrictions on usage during this period</a:t>
            </a:r>
          </a:p>
          <a:p>
            <a:r>
              <a:rPr lang="en-GB" baseline="0" dirty="0" smtClean="0"/>
              <a:t>These titles must be </a:t>
            </a:r>
            <a:r>
              <a:rPr lang="en-GB" b="1" baseline="0" dirty="0" smtClean="0"/>
              <a:t>seamlessly accessible via Blackboard </a:t>
            </a:r>
            <a:r>
              <a:rPr lang="en-GB" baseline="0" dirty="0" smtClean="0"/>
              <a:t>(our virtual learning environment platform)</a:t>
            </a:r>
          </a:p>
          <a:p>
            <a:r>
              <a:rPr lang="en-GB" b="1" baseline="0" dirty="0" smtClean="0"/>
              <a:t>Acquisition of and payment for these titles must be based on actual usage</a:t>
            </a:r>
            <a:r>
              <a:rPr lang="en-GB" baseline="0" dirty="0" smtClean="0"/>
              <a:t>, not notional student numbers</a:t>
            </a:r>
          </a:p>
          <a:p>
            <a:r>
              <a:rPr lang="en-GB" baseline="0" dirty="0" smtClean="0"/>
              <a:t>Titles must be available for download onto personal devices</a:t>
            </a:r>
          </a:p>
          <a:p>
            <a:r>
              <a:rPr lang="en-GB" baseline="0" dirty="0" smtClean="0"/>
              <a:t>We also intend to fulfil the following ambitions:</a:t>
            </a:r>
          </a:p>
          <a:p>
            <a:r>
              <a:rPr lang="en-GB" baseline="0" dirty="0" smtClean="0"/>
              <a:t>To involve a wide range of disciplines in the pilot projects (moving beyond the traditional business and health science subjects)</a:t>
            </a:r>
          </a:p>
          <a:p>
            <a:r>
              <a:rPr lang="en-GB" b="1" baseline="0" dirty="0" smtClean="0"/>
              <a:t>To collect meaningful quantitative and qualitative data </a:t>
            </a:r>
            <a:r>
              <a:rPr lang="en-GB" baseline="0" dirty="0" smtClean="0"/>
              <a:t>and user feedback that will allow us to draw firm conclusions about usage and value for money</a:t>
            </a:r>
          </a:p>
        </p:txBody>
      </p:sp>
      <p:sp>
        <p:nvSpPr>
          <p:cNvPr id="4" name="Slide Number Placeholder 3"/>
          <p:cNvSpPr>
            <a:spLocks noGrp="1"/>
          </p:cNvSpPr>
          <p:nvPr>
            <p:ph type="sldNum" sz="quarter" idx="10"/>
          </p:nvPr>
        </p:nvSpPr>
        <p:spPr/>
        <p:txBody>
          <a:bodyPr/>
          <a:lstStyle/>
          <a:p>
            <a:fld id="{7EAF9E58-EB26-4B01-BF46-D36E9F53041A}" type="slidenum">
              <a:rPr lang="en-GB" smtClean="0"/>
              <a:pPr/>
              <a:t>13</a:t>
            </a:fld>
            <a:endParaRPr lang="en-GB"/>
          </a:p>
        </p:txBody>
      </p:sp>
    </p:spTree>
    <p:extLst>
      <p:ext uri="{BB962C8B-B14F-4D97-AF65-F5344CB8AC3E}">
        <p14:creationId xmlns:p14="http://schemas.microsoft.com/office/powerpoint/2010/main" val="20354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Providing access to core/key recommended texts as eBooks via blackboard to over 3,000 students across 12 modules in semester one</a:t>
            </a:r>
          </a:p>
          <a:p>
            <a:r>
              <a:rPr lang="en-GB" dirty="0" smtClean="0"/>
              <a:t>More pilots in semester 2.</a:t>
            </a:r>
          </a:p>
          <a:p>
            <a:r>
              <a:rPr lang="en-GB" dirty="0" smtClean="0"/>
              <a:t>The pilots are running across </a:t>
            </a:r>
            <a:r>
              <a:rPr lang="en-GB" b="1" dirty="0" smtClean="0"/>
              <a:t>FLS, Pharmacy, Psychology, French, Law, Chemical Engineering, Geography, German, Materials, MBS and SEED</a:t>
            </a:r>
            <a:r>
              <a:rPr lang="en-GB" dirty="0" smtClean="0"/>
              <a:t>. </a:t>
            </a:r>
          </a:p>
          <a:p>
            <a:r>
              <a:rPr lang="en-GB" b="1" dirty="0" smtClean="0"/>
              <a:t>4 X Pearson titles, 5 X Cengage, 2 X Taylor &amp; Francis and 1 X Palgrave across all four Faculties</a:t>
            </a:r>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14</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selection</a:t>
            </a:r>
            <a:r>
              <a:rPr lang="en-US" baseline="0" dirty="0" smtClean="0"/>
              <a:t> of pilots across humanities subjects.</a:t>
            </a:r>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does it work?</a:t>
            </a:r>
          </a:p>
          <a:p>
            <a:r>
              <a:rPr lang="en-GB" dirty="0" smtClean="0"/>
              <a:t>Each student</a:t>
            </a:r>
            <a:r>
              <a:rPr lang="en-GB" baseline="0" dirty="0" smtClean="0"/>
              <a:t> gets access to their own copy of the books for the duration of the course</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ysClr val="windowText" lastClr="000000"/>
                </a:solidFill>
              </a:rPr>
              <a:t>An easy to access </a:t>
            </a:r>
            <a:r>
              <a:rPr lang="en-US" dirty="0" err="1" smtClean="0">
                <a:solidFill>
                  <a:sysClr val="windowText" lastClr="000000"/>
                </a:solidFill>
              </a:rPr>
              <a:t>ebook</a:t>
            </a:r>
            <a:endParaRPr lang="en-US" dirty="0" smtClean="0">
              <a:solidFill>
                <a:sysClr val="windowText" lastClr="000000"/>
              </a:solidFill>
            </a:endParaRPr>
          </a:p>
          <a:p>
            <a:pPr marL="171450" indent="-171450" eaLnBrk="1" fontAlgn="auto" hangingPunct="1">
              <a:spcBef>
                <a:spcPts val="0"/>
              </a:spcBef>
              <a:spcAft>
                <a:spcPts val="0"/>
              </a:spcAft>
              <a:buFont typeface="Arial" panose="020B0604020202020204" pitchFamily="34" charset="0"/>
              <a:buChar char="•"/>
              <a:defRPr/>
            </a:pPr>
            <a:endParaRPr lang="en-US" dirty="0" smtClean="0">
              <a:solidFill>
                <a:sysClr val="windowText" lastClr="000000"/>
              </a:solidFill>
            </a:endParaRPr>
          </a:p>
          <a:p>
            <a:pPr marL="171450" indent="-171450" eaLnBrk="1" fontAlgn="auto" hangingPunct="1">
              <a:spcBef>
                <a:spcPts val="0"/>
              </a:spcBef>
              <a:spcAft>
                <a:spcPts val="0"/>
              </a:spcAft>
              <a:buFont typeface="Arial" panose="020B0604020202020204" pitchFamily="34" charset="0"/>
              <a:buChar char="•"/>
              <a:defRPr/>
            </a:pPr>
            <a:r>
              <a:rPr lang="en-US" dirty="0" smtClean="0">
                <a:solidFill>
                  <a:sysClr val="windowText" lastClr="000000"/>
                </a:solidFill>
              </a:rPr>
              <a:t>Sign up and use online – just to read</a:t>
            </a:r>
          </a:p>
          <a:p>
            <a:pPr marL="171450" indent="-171450" eaLnBrk="1" fontAlgn="auto" hangingPunct="1">
              <a:spcBef>
                <a:spcPts val="0"/>
              </a:spcBef>
              <a:spcAft>
                <a:spcPts val="0"/>
              </a:spcAft>
              <a:buFont typeface="Arial" panose="020B0604020202020204" pitchFamily="34" charset="0"/>
              <a:buChar char="•"/>
              <a:defRPr/>
            </a:pPr>
            <a:endParaRPr lang="en-US" dirty="0" smtClean="0">
              <a:solidFill>
                <a:sysClr val="windowText" lastClr="000000"/>
              </a:solidFill>
            </a:endParaRPr>
          </a:p>
          <a:p>
            <a:pPr marL="171450" indent="-171450" eaLnBrk="1" fontAlgn="auto" hangingPunct="1">
              <a:spcBef>
                <a:spcPts val="0"/>
              </a:spcBef>
              <a:spcAft>
                <a:spcPts val="0"/>
              </a:spcAft>
              <a:buFont typeface="Arial" panose="020B0604020202020204" pitchFamily="34" charset="0"/>
              <a:buChar char="•"/>
              <a:defRPr/>
            </a:pPr>
            <a:r>
              <a:rPr lang="en-US" dirty="0" smtClean="0">
                <a:solidFill>
                  <a:sysClr val="windowText" lastClr="000000"/>
                </a:solidFill>
              </a:rPr>
              <a:t>Can also access via various devices – can sync across up to 4 including a Kindle Fire model and any beyond (not original Kindle)</a:t>
            </a:r>
          </a:p>
          <a:p>
            <a:pPr eaLnBrk="1" fontAlgn="auto" hangingPunct="1">
              <a:spcBef>
                <a:spcPts val="0"/>
              </a:spcBef>
              <a:spcAft>
                <a:spcPts val="0"/>
              </a:spcAft>
              <a:buFont typeface="Arial" panose="020B0604020202020204" pitchFamily="34" charset="0"/>
              <a:buNone/>
              <a:defRPr/>
            </a:pPr>
            <a:endParaRPr lang="en-US" dirty="0" smtClean="0">
              <a:solidFill>
                <a:sysClr val="windowText" lastClr="000000"/>
              </a:solidFill>
            </a:endParaRPr>
          </a:p>
          <a:p>
            <a:pPr marL="171450" indent="-171450" eaLnBrk="1" fontAlgn="auto" hangingPunct="1">
              <a:spcBef>
                <a:spcPts val="0"/>
              </a:spcBef>
              <a:spcAft>
                <a:spcPts val="0"/>
              </a:spcAft>
              <a:buFont typeface="Arial" panose="020B0604020202020204" pitchFamily="34" charset="0"/>
              <a:buChar char="•"/>
              <a:defRPr/>
            </a:pPr>
            <a:r>
              <a:rPr lang="en-US" dirty="0" smtClean="0">
                <a:solidFill>
                  <a:sysClr val="windowText" lastClr="000000"/>
                </a:solidFill>
              </a:rPr>
              <a:t>Downloading enables you to be able to annotate, highlight text, make margin notes etc as you go along</a:t>
            </a:r>
          </a:p>
          <a:p>
            <a:pPr marL="171450" indent="-171450" eaLnBrk="1" fontAlgn="auto" hangingPunct="1">
              <a:spcBef>
                <a:spcPts val="0"/>
              </a:spcBef>
              <a:spcAft>
                <a:spcPts val="0"/>
              </a:spcAft>
              <a:buFont typeface="Arial" panose="020B0604020202020204" pitchFamily="34" charset="0"/>
              <a:buChar char="•"/>
              <a:defRPr/>
            </a:pPr>
            <a:endParaRPr lang="en-US" dirty="0" smtClean="0">
              <a:solidFill>
                <a:sysClr val="windowText" lastClr="000000"/>
              </a:solidFill>
            </a:endParaRPr>
          </a:p>
          <a:p>
            <a:pPr marL="171450" indent="-171450" eaLnBrk="1" fontAlgn="auto" hangingPunct="1">
              <a:spcBef>
                <a:spcPts val="0"/>
              </a:spcBef>
              <a:spcAft>
                <a:spcPts val="0"/>
              </a:spcAft>
              <a:buFont typeface="Arial" panose="020B0604020202020204" pitchFamily="34" charset="0"/>
              <a:buChar char="•"/>
              <a:defRPr/>
            </a:pPr>
            <a:r>
              <a:rPr lang="en-US" dirty="0" smtClean="0">
                <a:solidFill>
                  <a:sysClr val="windowText" lastClr="000000"/>
                </a:solidFill>
              </a:rPr>
              <a:t>Downloading also enables collaborative learning: you can share annotations etc with others in your class and the lecturer can share annotations or notes too of required</a:t>
            </a:r>
          </a:p>
          <a:p>
            <a:pPr eaLnBrk="1" fontAlgn="auto" hangingPunct="1">
              <a:spcBef>
                <a:spcPts val="0"/>
              </a:spcBef>
              <a:spcAft>
                <a:spcPts val="0"/>
              </a:spcAft>
              <a:defRPr sz="1800"/>
            </a:pPr>
            <a:endParaRPr lang="en-US" sz="1050" dirty="0" smtClean="0">
              <a:solidFill>
                <a:sysClr val="windowText" lastClr="000000"/>
              </a:solidFill>
            </a:endParaRPr>
          </a:p>
          <a:p>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7EAF9E58-EB26-4B01-BF46-D36E9F53041A}" type="slidenum">
              <a:rPr lang="en-GB" smtClean="0"/>
              <a:pPr/>
              <a:t>16</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access to raw usage data via the Vital source platform</a:t>
            </a:r>
            <a:r>
              <a:rPr lang="en-GB" baseline="0" dirty="0" smtClean="0"/>
              <a:t> so we can see how many students have actually redeemed the book, how many have gone in more than once, page views etc. This means we can actually see how many students out of a whole programme or module are reading or looking at) the recommended text!</a:t>
            </a:r>
          </a:p>
          <a:p>
            <a:r>
              <a:rPr lang="en-GB" baseline="0" dirty="0" smtClean="0"/>
              <a:t>At this juncture the data we get does not show us which student but Vital Source will be launching their analytics dashboard month and this will mean that we can get more granular data – if we decide as an institution that we think it is appropriate to do so.</a:t>
            </a:r>
          </a:p>
          <a:p>
            <a:r>
              <a:rPr lang="en-GB" baseline="0" dirty="0" smtClean="0"/>
              <a:t>i.e. You would be able to see which students have not accessed the reading and it may help flag up problems at an early stage.</a:t>
            </a:r>
            <a:endParaRPr lang="en-GB" dirty="0" smtClean="0"/>
          </a:p>
          <a:p>
            <a:endParaRPr lang="en-GB" dirty="0" smtClean="0"/>
          </a:p>
          <a:p>
            <a:r>
              <a:rPr lang="en-GB" dirty="0" smtClean="0"/>
              <a:t>This means that 2,209 students</a:t>
            </a:r>
            <a:r>
              <a:rPr lang="en-GB" baseline="0" dirty="0" smtClean="0"/>
              <a:t> have redeemed the code and accessed the book once. It doesn’t mean they have read it though!</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7EAF9E58-EB26-4B01-BF46-D36E9F53041A}" type="slidenum">
              <a:rPr lang="en-GB" smtClean="0"/>
              <a:pPr/>
              <a:t>17</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means that 2,074 students</a:t>
            </a:r>
            <a:r>
              <a:rPr lang="en-GB" baseline="0" dirty="0" smtClean="0"/>
              <a:t> have gone into the book at least once – still doesn’t mean they have read it</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7EAF9E58-EB26-4B01-BF46-D36E9F53041A}" type="slidenum">
              <a:rPr lang="en-GB" smtClean="0"/>
              <a:pPr/>
              <a:t>18</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chart is showing usage to date  for each title as a percentage of the cohort size – blue is EPS, Red is FLS, purple is Humanities &amp; green is MHS. The law, FLS and EPS titles have the highest usage and this is as expected. The two SALC titles with low usage are for the full year and not really CORE texts as such so we would expect students to dip in and out of them over the year.</a:t>
            </a:r>
          </a:p>
          <a:p>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19</a:t>
            </a:fld>
            <a:endParaRPr lang="en-GB" dirty="0"/>
          </a:p>
        </p:txBody>
      </p:sp>
    </p:spTree>
    <p:extLst>
      <p:ext uri="{BB962C8B-B14F-4D97-AF65-F5344CB8AC3E}">
        <p14:creationId xmlns:p14="http://schemas.microsoft.com/office/powerpoint/2010/main" val="363790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Overview </a:t>
            </a:r>
            <a:r>
              <a:rPr lang="en-GB" dirty="0" smtClean="0"/>
              <a:t>of what we are going to cover</a:t>
            </a:r>
          </a:p>
          <a:p>
            <a:r>
              <a:rPr lang="en-GB" dirty="0" smtClean="0"/>
              <a:t>Not enough books in the Library? What are we doing to address this perennial issue?</a:t>
            </a:r>
          </a:p>
          <a:p>
            <a:r>
              <a:rPr lang="en-GB" b="1" dirty="0" smtClean="0"/>
              <a:t>Library strategy project </a:t>
            </a:r>
            <a:r>
              <a:rPr lang="en-GB" dirty="0" smtClean="0"/>
              <a:t>– Books Right Here Right now  - specifically reading list terminology, eBook pilots, and identification of core texts.</a:t>
            </a:r>
          </a:p>
          <a:p>
            <a:r>
              <a:rPr lang="en-GB" b="1" dirty="0" smtClean="0"/>
              <a:t>Books on demand </a:t>
            </a:r>
            <a:r>
              <a:rPr lang="en-GB" dirty="0" smtClean="0"/>
              <a:t>– </a:t>
            </a:r>
          </a:p>
          <a:p>
            <a:r>
              <a:rPr lang="en-GB" b="1" dirty="0" smtClean="0"/>
              <a:t>Print on Demand </a:t>
            </a:r>
            <a:r>
              <a:rPr lang="en-GB" dirty="0" smtClean="0"/>
              <a:t>service for students</a:t>
            </a:r>
          </a:p>
          <a:p>
            <a:r>
              <a:rPr lang="en-GB" b="1" dirty="0" smtClean="0"/>
              <a:t>Electronic PD</a:t>
            </a:r>
            <a:r>
              <a:rPr lang="en-GB" dirty="0" smtClean="0"/>
              <a:t>A -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2</a:t>
            </a:fld>
            <a:endParaRPr lang="en-GB"/>
          </a:p>
        </p:txBody>
      </p:sp>
    </p:spTree>
    <p:extLst>
      <p:ext uri="{BB962C8B-B14F-4D97-AF65-F5344CB8AC3E}">
        <p14:creationId xmlns:p14="http://schemas.microsoft.com/office/powerpoint/2010/main" val="203549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is how</a:t>
            </a:r>
            <a:r>
              <a:rPr lang="en-GB" baseline="0" dirty="0" smtClean="0"/>
              <a:t> many pages each student has viewed on average for each title.</a:t>
            </a:r>
            <a:endParaRPr lang="en-GB" dirty="0" smtClean="0"/>
          </a:p>
          <a:p>
            <a:r>
              <a:rPr lang="en-GB" dirty="0" smtClean="0"/>
              <a:t>Again, the criminal law text is getting the most usage on average, with</a:t>
            </a:r>
            <a:r>
              <a:rPr lang="en-GB" baseline="0" dirty="0" smtClean="0"/>
              <a:t> each student viewing an average of 126 pages. The psychology text, law of contract and the anatomy text also have a lot of page views.</a:t>
            </a:r>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20</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key feature of these</a:t>
            </a:r>
            <a:r>
              <a:rPr lang="en-GB" baseline="0" dirty="0" smtClean="0"/>
              <a:t> eBooks is the highlighting  and notes features. Students consistently report that they would find this feature useful – however currently this is not being borne out n the usage stats.</a:t>
            </a:r>
            <a:endParaRPr lang="en-GB" dirty="0" smtClean="0"/>
          </a:p>
          <a:p>
            <a:r>
              <a:rPr lang="en-GB" dirty="0" smtClean="0"/>
              <a:t>Student</a:t>
            </a:r>
            <a:r>
              <a:rPr lang="en-GB" baseline="0" dirty="0" smtClean="0"/>
              <a:t> using the criminal law text are making most use of the highlight feature. If you compare with the other law text and the FLS texts –they have more students using the </a:t>
            </a:r>
            <a:r>
              <a:rPr lang="en-GB" baseline="0" dirty="0" err="1" smtClean="0"/>
              <a:t>ebooks</a:t>
            </a:r>
            <a:r>
              <a:rPr lang="en-GB" baseline="0" dirty="0" smtClean="0"/>
              <a:t> but less highlights. </a:t>
            </a:r>
          </a:p>
          <a:p>
            <a:r>
              <a:rPr lang="en-GB" baseline="0" dirty="0" smtClean="0"/>
              <a:t>Criminal law text – students making an average of 32 highlights.</a:t>
            </a:r>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last one is showing how the students</a:t>
            </a:r>
            <a:r>
              <a:rPr lang="en-GB" baseline="0" dirty="0" smtClean="0"/>
              <a:t> are reading the eBook – which device are they using?</a:t>
            </a:r>
          </a:p>
          <a:p>
            <a:r>
              <a:rPr lang="en-GB" baseline="0" dirty="0" smtClean="0"/>
              <a:t>The ability to download to multiple devices and read offline  is a real selling point for these eBooks – however as things stand the vast majority of students (93%) are accessing the books online (via the Vital source platform)</a:t>
            </a:r>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of course, </a:t>
            </a:r>
            <a:r>
              <a:rPr lang="en-GB" b="1" dirty="0" smtClean="0"/>
              <a:t>statistics</a:t>
            </a:r>
            <a:r>
              <a:rPr lang="en-GB" b="1" baseline="0" dirty="0" smtClean="0"/>
              <a:t> do not tell us the whole story</a:t>
            </a:r>
            <a:r>
              <a:rPr lang="en-GB" baseline="0" dirty="0" smtClean="0"/>
              <a:t>. We can look at what is being used but we </a:t>
            </a:r>
            <a:r>
              <a:rPr lang="en-GB" b="1" baseline="0" dirty="0" smtClean="0"/>
              <a:t>do not know why some texts are being used more than others. </a:t>
            </a:r>
            <a:r>
              <a:rPr lang="en-GB" baseline="0" dirty="0" smtClean="0"/>
              <a:t>We have designed a survey that is being circulated by the lecturers to all students taking part in eBook pilots. We’ve got a pretty good response rate so far but have not started analysing the responses yet as we need to wait for them all to come back in... And our data analyst has got a new job!</a:t>
            </a:r>
          </a:p>
          <a:p>
            <a:r>
              <a:rPr lang="en-GB" baseline="0" dirty="0" smtClean="0"/>
              <a:t>The AE team will also be conducting short interviews with all the academics involved in the pilots in order to evaluate their experiences and views.</a:t>
            </a:r>
          </a:p>
          <a:p>
            <a:r>
              <a:rPr lang="en-GB" dirty="0" smtClean="0"/>
              <a:t>We’ll be looking at the </a:t>
            </a:r>
            <a:r>
              <a:rPr lang="en-GB" b="1" dirty="0" smtClean="0"/>
              <a:t>students awareness, usage and general thoughts about these eBo</a:t>
            </a:r>
            <a:r>
              <a:rPr lang="en-GB" dirty="0" smtClean="0"/>
              <a:t>oks. </a:t>
            </a:r>
          </a:p>
          <a:p>
            <a:r>
              <a:rPr lang="en-GB" b="1" dirty="0" smtClean="0"/>
              <a:t>We’ll be asking a series of questions</a:t>
            </a:r>
            <a:r>
              <a:rPr lang="en-GB" b="1" baseline="0" dirty="0" smtClean="0"/>
              <a:t> including:</a:t>
            </a:r>
          </a:p>
          <a:p>
            <a:r>
              <a:rPr lang="en-GB" baseline="0" dirty="0" smtClean="0"/>
              <a:t>If they read the book? If not why not?</a:t>
            </a:r>
          </a:p>
          <a:p>
            <a:r>
              <a:rPr lang="en-GB" baseline="0" dirty="0" smtClean="0"/>
              <a:t>How did they access, what did they think of the features such as highlighting.</a:t>
            </a:r>
          </a:p>
          <a:p>
            <a:r>
              <a:rPr lang="en-GB" baseline="0" dirty="0" smtClean="0"/>
              <a:t>Most importantly, we are trying to assess the experience of reading eBooks – </a:t>
            </a:r>
          </a:p>
          <a:p>
            <a:r>
              <a:rPr lang="en-GB" baseline="0" dirty="0" smtClean="0"/>
              <a:t>Did they print pages off? If so why?</a:t>
            </a:r>
          </a:p>
          <a:p>
            <a:r>
              <a:rPr lang="en-GB" baseline="0" dirty="0" smtClean="0"/>
              <a:t>Did they still borrow or purchase the print copy? If so, why? If they read both, which format did they read more.</a:t>
            </a:r>
          </a:p>
          <a:p>
            <a:r>
              <a:rPr lang="en-GB" baseline="0" dirty="0" smtClean="0"/>
              <a:t>This info will help inform whether we continue to provide eBooks in this way and feedback to the publishers what it is </a:t>
            </a:r>
            <a:r>
              <a:rPr lang="en-GB" baseline="0" dirty="0" err="1" smtClean="0"/>
              <a:t>studetns</a:t>
            </a:r>
            <a:r>
              <a:rPr lang="en-GB" baseline="0" dirty="0" smtClean="0"/>
              <a:t> like or dislike about eBooks</a:t>
            </a:r>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7EAF9E58-EB26-4B01-BF46-D36E9F53041A}" type="slidenum">
              <a:rPr lang="en-GB" smtClean="0"/>
              <a:pPr/>
              <a:t>23</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What is Books on demand?</a:t>
            </a:r>
          </a:p>
          <a:p>
            <a:r>
              <a:rPr lang="en-GB" baseline="0" dirty="0" smtClean="0"/>
              <a:t>What is Patron driven acquisition?</a:t>
            </a:r>
          </a:p>
          <a:p>
            <a:endParaRPr lang="en-GB" baseline="0" dirty="0" smtClean="0"/>
          </a:p>
        </p:txBody>
      </p:sp>
      <p:sp>
        <p:nvSpPr>
          <p:cNvPr id="4" name="Slide Number Placeholder 3"/>
          <p:cNvSpPr>
            <a:spLocks noGrp="1"/>
          </p:cNvSpPr>
          <p:nvPr>
            <p:ph type="sldNum" sz="quarter" idx="10"/>
          </p:nvPr>
        </p:nvSpPr>
        <p:spPr/>
        <p:txBody>
          <a:bodyPr/>
          <a:lstStyle/>
          <a:p>
            <a:fld id="{7EAF9E58-EB26-4B01-BF46-D36E9F53041A}" type="slidenum">
              <a:rPr lang="en-GB" smtClean="0"/>
              <a:pPr/>
              <a:t>24</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What is it?</a:t>
            </a:r>
          </a:p>
        </p:txBody>
      </p:sp>
      <p:sp>
        <p:nvSpPr>
          <p:cNvPr id="4" name="Slide Number Placeholder 3"/>
          <p:cNvSpPr>
            <a:spLocks noGrp="1"/>
          </p:cNvSpPr>
          <p:nvPr>
            <p:ph type="sldNum" sz="quarter" idx="10"/>
          </p:nvPr>
        </p:nvSpPr>
        <p:spPr/>
        <p:txBody>
          <a:bodyPr/>
          <a:lstStyle/>
          <a:p>
            <a:fld id="{7EAF9E58-EB26-4B01-BF46-D36E9F53041A}" type="slidenum">
              <a:rPr lang="en-GB" smtClean="0"/>
              <a:pPr/>
              <a:t>25</a:t>
            </a:fld>
            <a:endParaRPr lang="en-GB"/>
          </a:p>
        </p:txBody>
      </p:sp>
    </p:spTree>
    <p:extLst>
      <p:ext uri="{BB962C8B-B14F-4D97-AF65-F5344CB8AC3E}">
        <p14:creationId xmlns:p14="http://schemas.microsoft.com/office/powerpoint/2010/main" val="203549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80K fund (if pushed)</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26</a:t>
            </a:fld>
            <a:endParaRPr lang="en-GB"/>
          </a:p>
        </p:txBody>
      </p:sp>
    </p:spTree>
    <p:extLst>
      <p:ext uri="{BB962C8B-B14F-4D97-AF65-F5344CB8AC3E}">
        <p14:creationId xmlns:p14="http://schemas.microsoft.com/office/powerpoint/2010/main" val="2983140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Started Nov ‘14</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27</a:t>
            </a:fld>
            <a:endParaRPr lang="en-GB"/>
          </a:p>
        </p:txBody>
      </p:sp>
    </p:spTree>
    <p:extLst>
      <p:ext uri="{BB962C8B-B14F-4D97-AF65-F5344CB8AC3E}">
        <p14:creationId xmlns:p14="http://schemas.microsoft.com/office/powerpoint/2010/main" val="744795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desired</a:t>
            </a:r>
            <a:r>
              <a:rPr lang="en-GB" baseline="0" dirty="0" smtClean="0"/>
              <a:t> outcomes</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28</a:t>
            </a:fld>
            <a:endParaRPr lang="en-GB"/>
          </a:p>
        </p:txBody>
      </p:sp>
    </p:spTree>
    <p:extLst>
      <p:ext uri="{BB962C8B-B14F-4D97-AF65-F5344CB8AC3E}">
        <p14:creationId xmlns:p14="http://schemas.microsoft.com/office/powerpoint/2010/main" val="4119527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29</a:t>
            </a:fld>
            <a:endParaRPr lang="en-GB"/>
          </a:p>
        </p:txBody>
      </p:sp>
    </p:spTree>
    <p:extLst>
      <p:ext uri="{BB962C8B-B14F-4D97-AF65-F5344CB8AC3E}">
        <p14:creationId xmlns:p14="http://schemas.microsoft.com/office/powerpoint/2010/main" val="386287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Overview of Books Right Here</a:t>
            </a:r>
          </a:p>
          <a:p>
            <a:r>
              <a:rPr lang="en-GB" baseline="0" dirty="0" smtClean="0"/>
              <a:t>Strategy project focusing on Books, </a:t>
            </a:r>
            <a:r>
              <a:rPr lang="en-GB" b="1" baseline="0" dirty="0" smtClean="0"/>
              <a:t>improving access to core/essential texts </a:t>
            </a:r>
            <a:r>
              <a:rPr lang="en-GB" baseline="0" dirty="0" smtClean="0"/>
              <a:t>– </a:t>
            </a:r>
            <a:r>
              <a:rPr lang="en-GB" b="1" baseline="0" dirty="0" smtClean="0"/>
              <a:t>managing student expectations and improving their experience of accessing books via the Library.</a:t>
            </a:r>
          </a:p>
          <a:p>
            <a:endParaRPr lang="en-GB" baseline="0" dirty="0" smtClean="0"/>
          </a:p>
        </p:txBody>
      </p:sp>
      <p:sp>
        <p:nvSpPr>
          <p:cNvPr id="4" name="Slide Number Placeholder 3"/>
          <p:cNvSpPr>
            <a:spLocks noGrp="1"/>
          </p:cNvSpPr>
          <p:nvPr>
            <p:ph type="sldNum" sz="quarter" idx="10"/>
          </p:nvPr>
        </p:nvSpPr>
        <p:spPr/>
        <p:txBody>
          <a:bodyPr/>
          <a:lstStyle/>
          <a:p>
            <a:fld id="{7EAF9E58-EB26-4B01-BF46-D36E9F53041A}" type="slidenum">
              <a:rPr lang="en-GB" smtClean="0"/>
              <a:pPr/>
              <a:t>3</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What is </a:t>
            </a:r>
          </a:p>
        </p:txBody>
      </p:sp>
      <p:sp>
        <p:nvSpPr>
          <p:cNvPr id="4" name="Slide Number Placeholder 3"/>
          <p:cNvSpPr>
            <a:spLocks noGrp="1"/>
          </p:cNvSpPr>
          <p:nvPr>
            <p:ph type="sldNum" sz="quarter" idx="10"/>
          </p:nvPr>
        </p:nvSpPr>
        <p:spPr/>
        <p:txBody>
          <a:bodyPr/>
          <a:lstStyle/>
          <a:p>
            <a:fld id="{7EAF9E58-EB26-4B01-BF46-D36E9F53041A}" type="slidenum">
              <a:rPr lang="en-GB" smtClean="0"/>
              <a:pPr/>
              <a:t>30</a:t>
            </a:fld>
            <a:endParaRPr lang="en-GB"/>
          </a:p>
        </p:txBody>
      </p:sp>
    </p:spTree>
    <p:extLst>
      <p:ext uri="{BB962C8B-B14F-4D97-AF65-F5344CB8AC3E}">
        <p14:creationId xmlns:p14="http://schemas.microsoft.com/office/powerpoint/2010/main" val="203549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100K fund (if pushed) – ran from March – Dec 2014</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33</a:t>
            </a:fld>
            <a:endParaRPr lang="en-GB"/>
          </a:p>
        </p:txBody>
      </p:sp>
    </p:spTree>
    <p:extLst>
      <p:ext uri="{BB962C8B-B14F-4D97-AF65-F5344CB8AC3E}">
        <p14:creationId xmlns:p14="http://schemas.microsoft.com/office/powerpoint/2010/main" val="19243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Difficult to assess as “hiding</a:t>
            </a:r>
            <a:r>
              <a:rPr lang="en-US" baseline="0" dirty="0" smtClean="0"/>
              <a:t> in plain sight’ – hiding books in a library </a:t>
            </a:r>
            <a:r>
              <a:rPr lang="en-US" dirty="0" smtClean="0"/>
              <a:t>…. </a:t>
            </a:r>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Plus side – you</a:t>
            </a:r>
            <a:r>
              <a:rPr lang="en-GB" baseline="0" dirty="0" smtClean="0"/>
              <a:t> can where the spend has come from!</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35</a:t>
            </a:fld>
            <a:endParaRPr lang="en-GB"/>
          </a:p>
        </p:txBody>
      </p:sp>
    </p:spTree>
    <p:extLst>
      <p:ext uri="{BB962C8B-B14F-4D97-AF65-F5344CB8AC3E}">
        <p14:creationId xmlns:p14="http://schemas.microsoft.com/office/powerpoint/2010/main" val="154845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smtClean="0"/>
              <a:t>– so new limits will be post 2012 but for law and medicine post 2013 and post for 2014 for IT. Demonstrated commitment to this by walking away…</a:t>
            </a:r>
          </a:p>
        </p:txBody>
      </p:sp>
      <p:sp>
        <p:nvSpPr>
          <p:cNvPr id="4" name="Slide Number Placeholder 3"/>
          <p:cNvSpPr>
            <a:spLocks noGrp="1"/>
          </p:cNvSpPr>
          <p:nvPr>
            <p:ph type="sldNum" sz="quarter" idx="10"/>
          </p:nvPr>
        </p:nvSpPr>
        <p:spPr/>
        <p:txBody>
          <a:bodyPr/>
          <a:lstStyle/>
          <a:p>
            <a:fld id="{D52BA7ED-A818-42EB-AB74-5A9B8DAEAE4B}" type="slidenum">
              <a:rPr lang="en-GB" smtClean="0"/>
              <a:pPr/>
              <a:t>36</a:t>
            </a:fld>
            <a:endParaRPr lang="en-GB"/>
          </a:p>
        </p:txBody>
      </p:sp>
    </p:spTree>
    <p:extLst>
      <p:ext uri="{BB962C8B-B14F-4D97-AF65-F5344CB8AC3E}">
        <p14:creationId xmlns:p14="http://schemas.microsoft.com/office/powerpoint/2010/main" val="3997679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EAF9E58-EB26-4B01-BF46-D36E9F53041A}" type="slidenum">
              <a:rPr lang="en-GB" smtClean="0"/>
              <a:pPr/>
              <a:t>37</a:t>
            </a:fld>
            <a:endParaRPr lang="en-GB"/>
          </a:p>
        </p:txBody>
      </p:sp>
    </p:spTree>
    <p:extLst>
      <p:ext uri="{BB962C8B-B14F-4D97-AF65-F5344CB8AC3E}">
        <p14:creationId xmlns:p14="http://schemas.microsoft.com/office/powerpoint/2010/main" val="2761568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EAF9E58-EB26-4B01-BF46-D36E9F53041A}" type="slidenum">
              <a:rPr lang="en-GB" smtClean="0"/>
              <a:pPr/>
              <a:t>38</a:t>
            </a:fld>
            <a:endParaRPr lang="en-GB"/>
          </a:p>
        </p:txBody>
      </p:sp>
    </p:spTree>
    <p:extLst>
      <p:ext uri="{BB962C8B-B14F-4D97-AF65-F5344CB8AC3E}">
        <p14:creationId xmlns:p14="http://schemas.microsoft.com/office/powerpoint/2010/main" val="4163299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7EAF9E58-EB26-4B01-BF46-D36E9F53041A}" type="slidenum">
              <a:rPr lang="en-GB" smtClean="0"/>
              <a:pPr/>
              <a:t>39</a:t>
            </a:fld>
            <a:endParaRPr lang="en-GB"/>
          </a:p>
        </p:txBody>
      </p:sp>
    </p:spTree>
    <p:extLst>
      <p:ext uri="{BB962C8B-B14F-4D97-AF65-F5344CB8AC3E}">
        <p14:creationId xmlns:p14="http://schemas.microsoft.com/office/powerpoint/2010/main" val="203549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Standard</a:t>
            </a:r>
            <a:r>
              <a:rPr lang="en-GB" b="1" baseline="0" dirty="0" smtClean="0"/>
              <a:t> terminology </a:t>
            </a:r>
            <a:r>
              <a:rPr lang="en-GB" baseline="0" dirty="0" smtClean="0"/>
              <a:t>for recommended texts – terms should mean the same thing regardless of which school, programme is using it. </a:t>
            </a:r>
          </a:p>
          <a:p>
            <a:r>
              <a:rPr lang="en-GB" b="1" baseline="0" dirty="0" smtClean="0"/>
              <a:t>New purchasing models </a:t>
            </a:r>
            <a:r>
              <a:rPr lang="en-GB" baseline="0" dirty="0" smtClean="0"/>
              <a:t>– we are trying to get publishers to review and change their pricing models for key/core texts.</a:t>
            </a:r>
          </a:p>
          <a:p>
            <a:r>
              <a:rPr lang="en-GB" b="1" dirty="0" smtClean="0"/>
              <a:t>Reading strategy</a:t>
            </a:r>
            <a:r>
              <a:rPr lang="en-GB" b="1" baseline="0" dirty="0" smtClean="0"/>
              <a:t> </a:t>
            </a:r>
            <a:r>
              <a:rPr lang="en-GB" baseline="0" dirty="0" smtClean="0"/>
              <a:t>will bring all the project recommendations together and outline a collaborative way of working between the Library, lecturers and students to ensure </a:t>
            </a:r>
            <a:r>
              <a:rPr lang="en-GB" b="1" baseline="0" dirty="0" smtClean="0"/>
              <a:t>clarity for students and realistic expectations in the provision of resources</a:t>
            </a:r>
            <a:r>
              <a:rPr lang="en-GB" baseline="0" dirty="0" smtClean="0"/>
              <a:t>. that students know what they required to read what format it should be provided in, what they and how to access. </a:t>
            </a:r>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 of these ordered…..!</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40</a:t>
            </a:fld>
            <a:endParaRPr lang="en-GB"/>
          </a:p>
        </p:txBody>
      </p:sp>
    </p:spTree>
    <p:extLst>
      <p:ext uri="{BB962C8B-B14F-4D97-AF65-F5344CB8AC3E}">
        <p14:creationId xmlns:p14="http://schemas.microsoft.com/office/powerpoint/2010/main" val="3132445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Also set up investigation into </a:t>
            </a:r>
            <a:r>
              <a:rPr lang="en-GB" dirty="0" err="1" smtClean="0"/>
              <a:t>eboook</a:t>
            </a:r>
            <a:r>
              <a:rPr lang="en-GB" dirty="0" smtClean="0"/>
              <a:t> acquisition if more than 3 requests…. </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41</a:t>
            </a:fld>
            <a:endParaRPr lang="en-GB"/>
          </a:p>
        </p:txBody>
      </p:sp>
    </p:spTree>
    <p:extLst>
      <p:ext uri="{BB962C8B-B14F-4D97-AF65-F5344CB8AC3E}">
        <p14:creationId xmlns:p14="http://schemas.microsoft.com/office/powerpoint/2010/main" val="3489464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print book…</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42</a:t>
            </a:fld>
            <a:endParaRPr lang="en-GB"/>
          </a:p>
        </p:txBody>
      </p:sp>
    </p:spTree>
    <p:extLst>
      <p:ext uri="{BB962C8B-B14F-4D97-AF65-F5344CB8AC3E}">
        <p14:creationId xmlns:p14="http://schemas.microsoft.com/office/powerpoint/2010/main" val="2207954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eBook pilots</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43</a:t>
            </a:fld>
            <a:endParaRPr lang="en-GB"/>
          </a:p>
        </p:txBody>
      </p:sp>
    </p:spTree>
    <p:extLst>
      <p:ext uri="{BB962C8B-B14F-4D97-AF65-F5344CB8AC3E}">
        <p14:creationId xmlns:p14="http://schemas.microsoft.com/office/powerpoint/2010/main" val="3489464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area – interdisciplinary – </a:t>
            </a:r>
            <a:r>
              <a:rPr lang="en-GB" dirty="0" err="1" smtClean="0"/>
              <a:t>digilab</a:t>
            </a:r>
            <a:r>
              <a:rPr lang="en-GB" dirty="0" smtClean="0"/>
              <a:t> </a:t>
            </a:r>
            <a:r>
              <a:rPr lang="en-GB" dirty="0" err="1" smtClean="0"/>
              <a:t>oproject</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44</a:t>
            </a:fld>
            <a:endParaRPr lang="en-GB"/>
          </a:p>
        </p:txBody>
      </p:sp>
    </p:spTree>
    <p:extLst>
      <p:ext uri="{BB962C8B-B14F-4D97-AF65-F5344CB8AC3E}">
        <p14:creationId xmlns:p14="http://schemas.microsoft.com/office/powerpoint/2010/main" val="3018751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Thru</a:t>
            </a:r>
            <a:r>
              <a:rPr lang="en-GB" baseline="0" dirty="0" smtClean="0"/>
              <a:t> the net?</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45</a:t>
            </a:fld>
            <a:endParaRPr lang="en-GB"/>
          </a:p>
        </p:txBody>
      </p:sp>
    </p:spTree>
    <p:extLst>
      <p:ext uri="{BB962C8B-B14F-4D97-AF65-F5344CB8AC3E}">
        <p14:creationId xmlns:p14="http://schemas.microsoft.com/office/powerpoint/2010/main" val="2291853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Compare with restrictions in terms we set up re revision texts……</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46</a:t>
            </a:fld>
            <a:endParaRPr lang="en-GB"/>
          </a:p>
        </p:txBody>
      </p:sp>
    </p:spTree>
    <p:extLst>
      <p:ext uri="{BB962C8B-B14F-4D97-AF65-F5344CB8AC3E}">
        <p14:creationId xmlns:p14="http://schemas.microsoft.com/office/powerpoint/2010/main" val="3454372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Clear</a:t>
            </a:r>
            <a:r>
              <a:rPr lang="en-GB" baseline="0" dirty="0" smtClean="0"/>
              <a:t> best result is a mixed model – drawing upon your expertise and ours and not excluding students from the conversation….</a:t>
            </a:r>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47</a:t>
            </a:fld>
            <a:endParaRPr lang="en-GB"/>
          </a:p>
        </p:txBody>
      </p:sp>
    </p:spTree>
    <p:extLst>
      <p:ext uri="{BB962C8B-B14F-4D97-AF65-F5344CB8AC3E}">
        <p14:creationId xmlns:p14="http://schemas.microsoft.com/office/powerpoint/2010/main" val="683303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48</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pPr lvl="0"/>
            <a:endParaRPr/>
          </a:p>
        </p:txBody>
      </p:sp>
      <p:sp>
        <p:nvSpPr>
          <p:cNvPr id="128" name="Shape 128"/>
          <p:cNvSpPr>
            <a:spLocks noGrp="1"/>
          </p:cNvSpPr>
          <p:nvPr>
            <p:ph type="body" sz="quarter" idx="1"/>
          </p:nvPr>
        </p:nvSpPr>
        <p:spPr>
          <a:prstGeom prst="rect">
            <a:avLst/>
          </a:prstGeom>
        </p:spPr>
        <p:txBody>
          <a:bodyPr/>
          <a:lstStyle/>
          <a:p>
            <a:pPr lvl="0" defTabSz="914400">
              <a:lnSpc>
                <a:spcPct val="100000"/>
              </a:lnSpc>
              <a:defRPr sz="1800"/>
            </a:pPr>
            <a:r>
              <a:rPr lang="en-GB" sz="1100" dirty="0" smtClean="0"/>
              <a:t>(1) </a:t>
            </a:r>
            <a:r>
              <a:rPr lang="en-GB" sz="1100" b="1" dirty="0" smtClean="0"/>
              <a:t>institutional approach to purchasing core texts we can improve our purchasing power </a:t>
            </a:r>
            <a:r>
              <a:rPr lang="en-GB" sz="1100" dirty="0" smtClean="0"/>
              <a:t>and save the University time and money on e-book deals. </a:t>
            </a:r>
          </a:p>
          <a:p>
            <a:pPr lvl="0" defTabSz="914400">
              <a:lnSpc>
                <a:spcPct val="100000"/>
              </a:lnSpc>
              <a:defRPr sz="1800"/>
            </a:pPr>
            <a:r>
              <a:rPr lang="en-GB" sz="1100" dirty="0" smtClean="0"/>
              <a:t>(2) Providing core texts as </a:t>
            </a:r>
            <a:r>
              <a:rPr lang="en-GB" sz="1100" b="1" dirty="0" smtClean="0"/>
              <a:t>eBooks</a:t>
            </a:r>
            <a:r>
              <a:rPr lang="en-GB" sz="1100" dirty="0" smtClean="0"/>
              <a:t> ensures an </a:t>
            </a:r>
            <a:r>
              <a:rPr lang="en-GB" sz="1100" b="1" dirty="0" smtClean="0"/>
              <a:t>equitable experience for Distance learning students</a:t>
            </a:r>
            <a:r>
              <a:rPr lang="en-GB" sz="1100" dirty="0" smtClean="0"/>
              <a:t>. And</a:t>
            </a:r>
            <a:r>
              <a:rPr lang="en-GB" sz="1100" baseline="0" dirty="0" smtClean="0"/>
              <a:t> across programmes in general. </a:t>
            </a:r>
            <a:r>
              <a:rPr lang="en-GB" sz="1100" dirty="0" smtClean="0"/>
              <a:t>Otherwise you have a situation whereby </a:t>
            </a:r>
            <a:r>
              <a:rPr lang="en-GB" sz="1100" b="1" dirty="0" smtClean="0"/>
              <a:t>one programme has access to an e-book but another programme who uses the same text do not. </a:t>
            </a:r>
          </a:p>
          <a:p>
            <a:pPr lvl="0" defTabSz="914400">
              <a:lnSpc>
                <a:spcPct val="100000"/>
              </a:lnSpc>
              <a:defRPr sz="1800"/>
            </a:pPr>
            <a:r>
              <a:rPr lang="en-GB" sz="1100" dirty="0" smtClean="0"/>
              <a:t>(3)</a:t>
            </a:r>
            <a:r>
              <a:rPr lang="en-GB" sz="1100" b="1" dirty="0" smtClean="0"/>
              <a:t>This point is a little contentious.</a:t>
            </a:r>
            <a:r>
              <a:rPr lang="en-GB" sz="1100" b="1" baseline="0" dirty="0" smtClean="0"/>
              <a:t> </a:t>
            </a:r>
            <a:r>
              <a:rPr lang="en-GB" sz="1100" baseline="0" dirty="0" smtClean="0"/>
              <a:t>Publishers providing interactive eBooks say that they can be integrated into teaching and accessing books in this way will encourage students to read. </a:t>
            </a:r>
            <a:r>
              <a:rPr lang="en-GB" sz="1100" b="1" baseline="0" dirty="0" smtClean="0"/>
              <a:t>We’ll be trying to assess this as part of the </a:t>
            </a:r>
            <a:r>
              <a:rPr lang="en-GB" sz="1100" b="1" baseline="0" dirty="0" err="1" smtClean="0"/>
              <a:t>ebook</a:t>
            </a:r>
            <a:r>
              <a:rPr lang="en-GB" sz="1100" b="1" baseline="0" dirty="0" smtClean="0"/>
              <a:t> pilots</a:t>
            </a:r>
            <a:r>
              <a:rPr lang="en-GB" sz="1100" baseline="0" dirty="0" smtClean="0"/>
              <a:t>...</a:t>
            </a:r>
            <a:endParaRPr lang="en-GB" sz="1100" dirty="0" smtClean="0"/>
          </a:p>
          <a:p>
            <a:pPr lvl="0" defTabSz="914400">
              <a:lnSpc>
                <a:spcPct val="100000"/>
              </a:lnSpc>
              <a:defRPr sz="1800"/>
            </a:pPr>
            <a:r>
              <a:rPr lang="en-GB" sz="1100" dirty="0" smtClean="0"/>
              <a:t>From the tutors perspective, they can have access to their own copy and direct students to certain chapters. Analytics also allow us to see how many students are actually accessing and reading the books!</a:t>
            </a:r>
          </a:p>
          <a:p>
            <a:pPr lvl="0" defTabSz="914400">
              <a:lnSpc>
                <a:spcPct val="100000"/>
              </a:lnSpc>
              <a:defRPr sz="1800"/>
            </a:pPr>
            <a:r>
              <a:rPr lang="en-GB" sz="1100" dirty="0" smtClean="0"/>
              <a:t>(4)From analysis of the last 2 years NSS open comments, we still see significant frequencies of comments around – ‘not enough books in the library’. We will continue to monitor improvement. </a:t>
            </a:r>
          </a:p>
        </p:txBody>
      </p:sp>
    </p:spTree>
    <p:extLst>
      <p:ext uri="{BB962C8B-B14F-4D97-AF65-F5344CB8AC3E}">
        <p14:creationId xmlns:p14="http://schemas.microsoft.com/office/powerpoint/2010/main" val="275366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GB" sz="1200" b="1" kern="1200" dirty="0" smtClean="0">
                <a:solidFill>
                  <a:schemeClr val="tx1"/>
                </a:solidFill>
                <a:effectLst/>
                <a:latin typeface="+mn-lt"/>
                <a:ea typeface="+mn-ea"/>
                <a:cs typeface="+mn-cs"/>
              </a:rPr>
              <a:t>Market research looking at user perceptions of the Library services. Plus feedback gathered by the AE team</a:t>
            </a:r>
            <a:endParaRPr lang="en-GB" b="1" dirty="0" smtClean="0">
              <a:effectLst/>
            </a:endParaRPr>
          </a:p>
          <a:p>
            <a:pPr rtl="0" eaLnBrk="1" latinLnBrk="0" hangingPunct="1"/>
            <a:r>
              <a:rPr lang="en-GB" sz="1200" kern="1200" dirty="0" smtClean="0">
                <a:solidFill>
                  <a:schemeClr val="tx1"/>
                </a:solidFill>
                <a:effectLst/>
                <a:latin typeface="+mn-lt"/>
                <a:ea typeface="+mn-ea"/>
                <a:cs typeface="+mn-cs"/>
              </a:rPr>
              <a:t>Two substantial pieces with over </a:t>
            </a:r>
            <a:r>
              <a:rPr lang="en-GB" sz="1200" b="1" kern="1200" dirty="0" smtClean="0">
                <a:solidFill>
                  <a:schemeClr val="tx1"/>
                </a:solidFill>
                <a:effectLst/>
                <a:latin typeface="+mn-lt"/>
                <a:ea typeface="+mn-ea"/>
                <a:cs typeface="+mn-cs"/>
              </a:rPr>
              <a:t>2,000 responses. </a:t>
            </a:r>
            <a:r>
              <a:rPr lang="en-GB" sz="1200" kern="1200" dirty="0" smtClean="0">
                <a:solidFill>
                  <a:schemeClr val="tx1"/>
                </a:solidFill>
                <a:effectLst/>
                <a:latin typeface="+mn-lt"/>
                <a:ea typeface="+mn-ea"/>
                <a:cs typeface="+mn-cs"/>
              </a:rPr>
              <a:t>Methods included quantitative survey, ethnographic observations</a:t>
            </a:r>
            <a:r>
              <a:rPr lang="en-GB" sz="1200" kern="1200" baseline="0" dirty="0" smtClean="0">
                <a:solidFill>
                  <a:schemeClr val="tx1"/>
                </a:solidFill>
                <a:effectLst/>
                <a:latin typeface="+mn-lt"/>
                <a:ea typeface="+mn-ea"/>
                <a:cs typeface="+mn-cs"/>
              </a:rPr>
              <a:t> and interviews</a:t>
            </a:r>
            <a:r>
              <a:rPr lang="en-GB" sz="1200" kern="1200" dirty="0" smtClean="0">
                <a:solidFill>
                  <a:schemeClr val="tx1"/>
                </a:solidFill>
                <a:effectLst/>
                <a:latin typeface="+mn-lt"/>
                <a:ea typeface="+mn-ea"/>
                <a:cs typeface="+mn-cs"/>
              </a:rPr>
              <a:t>, focus groups and interviews.</a:t>
            </a:r>
            <a:endParaRPr lang="en-GB" dirty="0" smtClean="0">
              <a:effectLst/>
            </a:endParaRPr>
          </a:p>
          <a:p>
            <a:pPr rtl="0" eaLnBrk="1" latinLnBrk="0" hangingPunct="1"/>
            <a:r>
              <a:rPr lang="en-GB" sz="1200" b="1" kern="1200" dirty="0" smtClean="0">
                <a:solidFill>
                  <a:schemeClr val="tx1"/>
                </a:solidFill>
                <a:effectLst/>
                <a:latin typeface="+mn-lt"/>
                <a:ea typeface="+mn-ea"/>
                <a:cs typeface="+mn-cs"/>
              </a:rPr>
              <a:t>Giving us a statistically significant bank of information to draw upon.</a:t>
            </a:r>
            <a:endParaRPr lang="en-GB" b="1" dirty="0" smtClean="0">
              <a:effectLst/>
            </a:endParaRPr>
          </a:p>
          <a:p>
            <a:pPr rtl="0" eaLnBrk="1" latinLnBrk="0" hangingPunct="1"/>
            <a:r>
              <a:rPr lang="en-GB" sz="1200" kern="1200" dirty="0" smtClean="0">
                <a:solidFill>
                  <a:schemeClr val="tx1"/>
                </a:solidFill>
                <a:effectLst/>
                <a:latin typeface="+mn-lt"/>
                <a:ea typeface="+mn-ea"/>
                <a:cs typeface="+mn-cs"/>
              </a:rPr>
              <a:t>One piece of research looked at students’ perceptions of Library services; the other focused specifically on the digital environment and also included academics.</a:t>
            </a:r>
            <a:endParaRPr lang="en-GB" dirty="0" smtClean="0">
              <a:effectLst/>
            </a:endParaRPr>
          </a:p>
          <a:p>
            <a:pPr rtl="0" eaLnBrk="1" latinLnBrk="0" hangingPunct="1"/>
            <a:r>
              <a:rPr lang="en-GB" sz="1200" b="1" kern="1200" dirty="0" smtClean="0">
                <a:solidFill>
                  <a:schemeClr val="tx1"/>
                </a:solidFill>
                <a:effectLst/>
                <a:latin typeface="+mn-lt"/>
                <a:ea typeface="+mn-ea"/>
                <a:cs typeface="+mn-cs"/>
              </a:rPr>
              <a:t>How are students reading?</a:t>
            </a:r>
            <a:endParaRPr lang="en-GB" dirty="0" smtClean="0">
              <a:effectLst/>
            </a:endParaRPr>
          </a:p>
          <a:p>
            <a:pPr rtl="0" eaLnBrk="1" latinLnBrk="0" hangingPunct="1"/>
            <a:r>
              <a:rPr lang="en-GB" sz="1200" kern="1200" dirty="0" smtClean="0">
                <a:solidFill>
                  <a:schemeClr val="tx1"/>
                </a:solidFill>
                <a:effectLst/>
                <a:latin typeface="+mn-lt"/>
                <a:ea typeface="+mn-ea"/>
                <a:cs typeface="+mn-cs"/>
              </a:rPr>
              <a:t>When asked questions about the way they read, </a:t>
            </a:r>
            <a:r>
              <a:rPr lang="en-GB" sz="1200" b="1" kern="1200" dirty="0" smtClean="0">
                <a:solidFill>
                  <a:schemeClr val="tx1"/>
                </a:solidFill>
                <a:effectLst/>
                <a:latin typeface="+mn-lt"/>
                <a:ea typeface="+mn-ea"/>
                <a:cs typeface="+mn-cs"/>
              </a:rPr>
              <a:t>most students stated that they read a mix of electronic and hard copies with the overall preference leaning towards electronic – eBook pilots will test this.</a:t>
            </a:r>
            <a:endParaRPr lang="en-GB" b="1" dirty="0" smtClean="0">
              <a:effectLst/>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6</a:t>
            </a:fld>
            <a:endParaRPr lang="en-GB"/>
          </a:p>
        </p:txBody>
      </p:sp>
    </p:spTree>
    <p:extLst>
      <p:ext uri="{BB962C8B-B14F-4D97-AF65-F5344CB8AC3E}">
        <p14:creationId xmlns:p14="http://schemas.microsoft.com/office/powerpoint/2010/main" val="20354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are reporting that they would like a clearer steer on which reading is compulsory and which is only</a:t>
            </a:r>
          </a:p>
          <a:p>
            <a:r>
              <a:rPr lang="en-GB" dirty="0" smtClean="0"/>
              <a:t>Recommended. </a:t>
            </a:r>
            <a:endParaRPr lang="en-GB" dirty="0" smtClean="0"/>
          </a:p>
          <a:p>
            <a:r>
              <a:rPr lang="en-GB" dirty="0" smtClean="0"/>
              <a:t>The </a:t>
            </a:r>
            <a:r>
              <a:rPr lang="en-GB" dirty="0" smtClean="0"/>
              <a:t>Library also finds it difficult to get the number of copies right if we do not know if the book is an ESSENTIAL book that all students MUST read or a SUGGESTED book that they should read if they have time.</a:t>
            </a:r>
          </a:p>
          <a:p>
            <a:endParaRPr lang="en-GB" dirty="0"/>
          </a:p>
        </p:txBody>
      </p:sp>
      <p:sp>
        <p:nvSpPr>
          <p:cNvPr id="4" name="Slide Number Placeholder 3"/>
          <p:cNvSpPr>
            <a:spLocks noGrp="1"/>
          </p:cNvSpPr>
          <p:nvPr>
            <p:ph type="sldNum" sz="quarter" idx="10"/>
          </p:nvPr>
        </p:nvSpPr>
        <p:spPr/>
        <p:txBody>
          <a:bodyPr/>
          <a:lstStyle/>
          <a:p>
            <a:fld id="{7EAF9E58-EB26-4B01-BF46-D36E9F53041A}" type="slidenum">
              <a:rPr lang="en-GB" smtClean="0"/>
              <a:pPr/>
              <a:t>7</a:t>
            </a:fld>
            <a:endParaRPr lang="en-GB"/>
          </a:p>
        </p:txBody>
      </p:sp>
    </p:spTree>
    <p:extLst>
      <p:ext uri="{BB962C8B-B14F-4D97-AF65-F5344CB8AC3E}">
        <p14:creationId xmlns:p14="http://schemas.microsoft.com/office/powerpoint/2010/main" val="181863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get comments via various channels every year including the NSS reporting that there are ‘not enough books in the library’</a:t>
            </a:r>
          </a:p>
          <a:p>
            <a:r>
              <a:rPr lang="en-GB" b="1" dirty="0" smtClean="0"/>
              <a:t>And out of the 1,446 students who took part in our survey and focus groups, 91% strongly agreed with this</a:t>
            </a:r>
            <a:r>
              <a:rPr lang="en-GB" b="1" baseline="0" dirty="0" smtClean="0"/>
              <a:t> statement</a:t>
            </a:r>
            <a:r>
              <a:rPr lang="en-GB" baseline="0" dirty="0" smtClean="0"/>
              <a:t>.</a:t>
            </a:r>
          </a:p>
          <a:p>
            <a:r>
              <a:rPr lang="en-GB" baseline="0" dirty="0" smtClean="0"/>
              <a:t>So, students are saying that we don’t have enough books in the Library </a:t>
            </a:r>
            <a:r>
              <a:rPr lang="en-GB" b="0" baseline="0" dirty="0" smtClean="0"/>
              <a:t>BECAUSE they have the perception that we should provide ALL the books on their reading list. </a:t>
            </a:r>
          </a:p>
          <a:p>
            <a:r>
              <a:rPr lang="en-GB" baseline="0" dirty="0" smtClean="0"/>
              <a:t>Plus This is an issue of  </a:t>
            </a:r>
            <a:r>
              <a:rPr lang="en-GB" b="0" baseline="0" dirty="0" smtClean="0"/>
              <a:t>managing student expectations… if the majority of students think that all of the books on their reading list should be in the Library and they come to the library and do not find the books or cannot get hold of them then they will have a negative experience.</a:t>
            </a:r>
          </a:p>
        </p:txBody>
      </p:sp>
      <p:sp>
        <p:nvSpPr>
          <p:cNvPr id="4" name="Slide Number Placeholder 3"/>
          <p:cNvSpPr>
            <a:spLocks noGrp="1"/>
          </p:cNvSpPr>
          <p:nvPr>
            <p:ph type="sldNum" sz="quarter" idx="10"/>
          </p:nvPr>
        </p:nvSpPr>
        <p:spPr/>
        <p:txBody>
          <a:bodyPr/>
          <a:lstStyle/>
          <a:p>
            <a:fld id="{7EAF9E58-EB26-4B01-BF46-D36E9F53041A}" type="slidenum">
              <a:rPr lang="en-GB" smtClean="0"/>
              <a:pPr/>
              <a:t>8</a:t>
            </a:fld>
            <a:endParaRPr lang="en-GB"/>
          </a:p>
        </p:txBody>
      </p:sp>
    </p:spTree>
    <p:extLst>
      <p:ext uri="{BB962C8B-B14F-4D97-AF65-F5344CB8AC3E}">
        <p14:creationId xmlns:p14="http://schemas.microsoft.com/office/powerpoint/2010/main" val="8557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what the additional costs policy states</a:t>
            </a:r>
            <a:r>
              <a:rPr lang="en-GB" baseline="0" dirty="0" smtClean="0"/>
              <a:t> and was written in response to the students union hidden costs campaign. </a:t>
            </a:r>
          </a:p>
          <a:p>
            <a:r>
              <a:rPr lang="en-GB" baseline="0" dirty="0" smtClean="0"/>
              <a:t>Hidden costs include printing, photocopying, lab coats and books etc.</a:t>
            </a:r>
          </a:p>
          <a:p>
            <a:r>
              <a:rPr lang="en-US" baseline="0" dirty="0" smtClean="0"/>
              <a:t>where additional costs are required then information on these costs </a:t>
            </a:r>
            <a:r>
              <a:rPr lang="en-US" b="1" baseline="0" dirty="0" smtClean="0"/>
              <a:t>must be provided to students, in writing, in advance of the start of the </a:t>
            </a:r>
            <a:r>
              <a:rPr lang="en-US" b="1" baseline="0" dirty="0" err="1" smtClean="0"/>
              <a:t>programme</a:t>
            </a:r>
            <a:r>
              <a:rPr lang="en-US" b="1" baseline="0" dirty="0" smtClean="0"/>
              <a:t> and in the </a:t>
            </a:r>
            <a:r>
              <a:rPr lang="en-US" b="1" baseline="0" dirty="0" err="1" smtClean="0"/>
              <a:t>programme</a:t>
            </a:r>
            <a:r>
              <a:rPr lang="en-US" b="1" baseline="0" dirty="0" smtClean="0"/>
              <a:t> handbook.</a:t>
            </a:r>
            <a:r>
              <a:rPr lang="en-US" baseline="0" dirty="0" smtClean="0"/>
              <a:t> In such cases Schools should endeavor to make a low cost or free option available. Low cost is no more than 1% of the annual home UG fee</a:t>
            </a:r>
            <a:endParaRPr lang="en-GB" baseline="0" dirty="0" smtClean="0"/>
          </a:p>
        </p:txBody>
      </p:sp>
      <p:sp>
        <p:nvSpPr>
          <p:cNvPr id="4" name="Slide Number Placeholder 3"/>
          <p:cNvSpPr>
            <a:spLocks noGrp="1"/>
          </p:cNvSpPr>
          <p:nvPr>
            <p:ph type="sldNum" sz="quarter" idx="10"/>
          </p:nvPr>
        </p:nvSpPr>
        <p:spPr/>
        <p:txBody>
          <a:bodyPr/>
          <a:lstStyle/>
          <a:p>
            <a:fld id="{7EAF9E58-EB26-4B01-BF46-D36E9F53041A}" type="slidenum">
              <a:rPr lang="en-GB" smtClean="0"/>
              <a:pPr/>
              <a:t>9</a:t>
            </a:fld>
            <a:endParaRPr lang="en-GB"/>
          </a:p>
        </p:txBody>
      </p:sp>
    </p:spTree>
    <p:extLst>
      <p:ext uri="{BB962C8B-B14F-4D97-AF65-F5344CB8AC3E}">
        <p14:creationId xmlns:p14="http://schemas.microsoft.com/office/powerpoint/2010/main" val="1818632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rey backgroun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598935"/>
            <a:ext cx="8784976" cy="1470025"/>
          </a:xfrm>
          <a:noFill/>
        </p:spPr>
        <p:txBody>
          <a:bodyPr vert="horz" wrap="square" lIns="91440" tIns="45720" rIns="91440" bIns="45720" rtlCol="0" anchor="b">
            <a:noAutofit/>
          </a:bodyPr>
          <a:lstStyle>
            <a:lvl1pPr>
              <a:defRPr lang="en-GB" sz="8000">
                <a:solidFill>
                  <a:schemeClr val="accent6">
                    <a:lumMod val="60000"/>
                    <a:lumOff val="40000"/>
                  </a:schemeClr>
                </a:solidFill>
                <a:latin typeface="Aharoni" pitchFamily="2" charset="-79"/>
                <a:cs typeface="Aharoni" pitchFamily="2" charset="-79"/>
              </a:defRPr>
            </a:lvl1pPr>
          </a:lstStyle>
          <a:p>
            <a:pPr marL="0" lvl="0"/>
            <a:r>
              <a:rPr lang="en-US" dirty="0" smtClean="0"/>
              <a:t>Click to edit Master title style</a:t>
            </a:r>
            <a:endParaRPr lang="en-GB" dirty="0"/>
          </a:p>
        </p:txBody>
      </p:sp>
      <p:sp>
        <p:nvSpPr>
          <p:cNvPr id="3" name="Subtitle 2"/>
          <p:cNvSpPr>
            <a:spLocks noGrp="1"/>
          </p:cNvSpPr>
          <p:nvPr>
            <p:ph type="subTitle" idx="1"/>
          </p:nvPr>
        </p:nvSpPr>
        <p:spPr>
          <a:xfrm>
            <a:off x="179512" y="3401705"/>
            <a:ext cx="8856984" cy="707886"/>
          </a:xfrm>
          <a:noFill/>
        </p:spPr>
        <p:txBody>
          <a:bodyPr wrap="square" rtlCol="0">
            <a:noAutofit/>
          </a:bodyPr>
          <a:lstStyle>
            <a:lvl1pPr marL="0" indent="0" algn="ctr">
              <a:buNone/>
              <a:defRPr lang="en-GB" sz="4000">
                <a:solidFill>
                  <a:schemeClr val="bg1"/>
                </a:solidFill>
                <a:latin typeface="Aller" panose="02000503030000020004" pitchFamily="2" charset="0"/>
              </a:defRPr>
            </a:lvl1pPr>
          </a:lstStyle>
          <a:p>
            <a:pPr marL="0" lvl="0" algn="ctr"/>
            <a:r>
              <a:rPr lang="en-US" smtClean="0"/>
              <a:t>Click to edit Master subtitle style</a:t>
            </a:r>
            <a:endParaRPr lang="en-GB"/>
          </a:p>
        </p:txBody>
      </p:sp>
      <p:cxnSp>
        <p:nvCxnSpPr>
          <p:cNvPr id="10" name="Straight Connector 9"/>
          <p:cNvCxnSpPr/>
          <p:nvPr userDrawn="1"/>
        </p:nvCxnSpPr>
        <p:spPr>
          <a:xfrm>
            <a:off x="323528" y="3140968"/>
            <a:ext cx="849694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2913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Grey backgroun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598935"/>
            <a:ext cx="8784976" cy="1470025"/>
          </a:xfrm>
          <a:noFill/>
        </p:spPr>
        <p:txBody>
          <a:bodyPr vert="horz" wrap="square" lIns="91440" tIns="45720" rIns="91440" bIns="45720" rtlCol="0" anchor="b">
            <a:noAutofit/>
          </a:bodyPr>
          <a:lstStyle>
            <a:lvl1pPr>
              <a:defRPr lang="en-GB" sz="8000">
                <a:solidFill>
                  <a:schemeClr val="accent1"/>
                </a:solidFill>
                <a:latin typeface="Aharoni" pitchFamily="2" charset="-79"/>
                <a:cs typeface="Aharoni" pitchFamily="2" charset="-79"/>
              </a:defRPr>
            </a:lvl1pPr>
          </a:lstStyle>
          <a:p>
            <a:pPr marL="0" lvl="0"/>
            <a:r>
              <a:rPr lang="en-US" dirty="0" smtClean="0"/>
              <a:t>Click to edit Master title style</a:t>
            </a:r>
            <a:endParaRPr lang="en-GB" dirty="0"/>
          </a:p>
        </p:txBody>
      </p:sp>
      <p:sp>
        <p:nvSpPr>
          <p:cNvPr id="3" name="Subtitle 2"/>
          <p:cNvSpPr>
            <a:spLocks noGrp="1"/>
          </p:cNvSpPr>
          <p:nvPr>
            <p:ph type="subTitle" idx="1"/>
          </p:nvPr>
        </p:nvSpPr>
        <p:spPr>
          <a:xfrm>
            <a:off x="179512" y="3401705"/>
            <a:ext cx="8856984" cy="707886"/>
          </a:xfrm>
          <a:noFill/>
        </p:spPr>
        <p:txBody>
          <a:bodyPr wrap="square" rtlCol="0">
            <a:noAutofit/>
          </a:bodyPr>
          <a:lstStyle>
            <a:lvl1pPr marL="0" indent="0" algn="ctr">
              <a:buNone/>
              <a:defRPr lang="en-GB" sz="4000">
                <a:solidFill>
                  <a:schemeClr val="bg1"/>
                </a:solidFill>
                <a:latin typeface="Aller" panose="02000503030000020004" pitchFamily="2" charset="0"/>
              </a:defRPr>
            </a:lvl1pPr>
          </a:lstStyle>
          <a:p>
            <a:pPr marL="0" lvl="0" algn="ctr"/>
            <a:r>
              <a:rPr lang="en-US" smtClean="0"/>
              <a:t>Click to edit Master subtitle style</a:t>
            </a:r>
            <a:endParaRPr lang="en-GB"/>
          </a:p>
        </p:txBody>
      </p:sp>
      <p:cxnSp>
        <p:nvCxnSpPr>
          <p:cNvPr id="10" name="Straight Connector 9"/>
          <p:cNvCxnSpPr/>
          <p:nvPr userDrawn="1"/>
        </p:nvCxnSpPr>
        <p:spPr>
          <a:xfrm>
            <a:off x="323528" y="3140968"/>
            <a:ext cx="849694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1348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Grey backgroun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598935"/>
            <a:ext cx="8784976" cy="1470025"/>
          </a:xfrm>
          <a:noFill/>
        </p:spPr>
        <p:txBody>
          <a:bodyPr vert="horz" wrap="square" lIns="91440" tIns="45720" rIns="91440" bIns="45720" rtlCol="0" anchor="b">
            <a:noAutofit/>
          </a:bodyPr>
          <a:lstStyle>
            <a:lvl1pPr>
              <a:defRPr lang="en-GB" sz="8000">
                <a:solidFill>
                  <a:schemeClr val="bg2"/>
                </a:solidFill>
                <a:latin typeface="Aharoni" pitchFamily="2" charset="-79"/>
                <a:cs typeface="Aharoni" pitchFamily="2" charset="-79"/>
              </a:defRPr>
            </a:lvl1pPr>
          </a:lstStyle>
          <a:p>
            <a:pPr marL="0" lvl="0"/>
            <a:r>
              <a:rPr lang="en-US" dirty="0" smtClean="0"/>
              <a:t>Click to edit Master title style</a:t>
            </a:r>
            <a:endParaRPr lang="en-GB" dirty="0"/>
          </a:p>
        </p:txBody>
      </p:sp>
      <p:sp>
        <p:nvSpPr>
          <p:cNvPr id="3" name="Subtitle 2"/>
          <p:cNvSpPr>
            <a:spLocks noGrp="1"/>
          </p:cNvSpPr>
          <p:nvPr>
            <p:ph type="subTitle" idx="1"/>
          </p:nvPr>
        </p:nvSpPr>
        <p:spPr>
          <a:xfrm>
            <a:off x="179512" y="3401705"/>
            <a:ext cx="8856984" cy="707886"/>
          </a:xfrm>
          <a:noFill/>
        </p:spPr>
        <p:txBody>
          <a:bodyPr wrap="square" rtlCol="0">
            <a:noAutofit/>
          </a:bodyPr>
          <a:lstStyle>
            <a:lvl1pPr marL="0" indent="0" algn="ctr">
              <a:buNone/>
              <a:defRPr lang="en-GB" sz="4000">
                <a:solidFill>
                  <a:schemeClr val="bg1"/>
                </a:solidFill>
                <a:latin typeface="Aller" panose="02000503030000020004" pitchFamily="2" charset="0"/>
              </a:defRPr>
            </a:lvl1pPr>
          </a:lstStyle>
          <a:p>
            <a:pPr marL="0" lvl="0" algn="ctr"/>
            <a:r>
              <a:rPr lang="en-US" smtClean="0"/>
              <a:t>Click to edit Master subtitle style</a:t>
            </a:r>
            <a:endParaRPr lang="en-GB"/>
          </a:p>
        </p:txBody>
      </p:sp>
      <p:cxnSp>
        <p:nvCxnSpPr>
          <p:cNvPr id="10" name="Straight Connector 9"/>
          <p:cNvCxnSpPr/>
          <p:nvPr userDrawn="1"/>
        </p:nvCxnSpPr>
        <p:spPr>
          <a:xfrm>
            <a:off x="323528" y="3140968"/>
            <a:ext cx="849694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340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65B2DA3-ACA8-4BEB-8A04-41165A488F28}" type="datetimeFigureOut">
              <a:rPr lang="en-GB" smtClean="0"/>
              <a:pPr/>
              <a:t>19/01/2015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0D8304-2D93-4761-90EF-27F7DDA14F6E}" type="slidenum">
              <a:rPr lang="en-GB" smtClean="0"/>
              <a:pPr/>
              <a:t>‹#›</a:t>
            </a:fld>
            <a:endParaRPr lang="en-GB"/>
          </a:p>
        </p:txBody>
      </p:sp>
    </p:spTree>
    <p:extLst>
      <p:ext uri="{BB962C8B-B14F-4D97-AF65-F5344CB8AC3E}">
        <p14:creationId xmlns:p14="http://schemas.microsoft.com/office/powerpoint/2010/main" val="1784003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1124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65B2DA3-ACA8-4BEB-8A04-41165A488F28}" type="datetimeFigureOut">
              <a:rPr lang="en-GB" smtClean="0"/>
              <a:pPr/>
              <a:t>19/01/2015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0D8304-2D93-4761-90EF-27F7DDA14F6E}" type="slidenum">
              <a:rPr lang="en-GB" smtClean="0"/>
              <a:pPr/>
              <a:t>‹#›</a:t>
            </a:fld>
            <a:endParaRPr lang="en-GB"/>
          </a:p>
        </p:txBody>
      </p:sp>
    </p:spTree>
    <p:extLst>
      <p:ext uri="{BB962C8B-B14F-4D97-AF65-F5344CB8AC3E}">
        <p14:creationId xmlns:p14="http://schemas.microsoft.com/office/powerpoint/2010/main" val="3067066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40404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90" y="1"/>
            <a:ext cx="9053410" cy="644316"/>
          </a:xfrm>
        </p:spPr>
        <p:txBody>
          <a:bodyPr anchor="t">
            <a:noAutofit/>
          </a:bodyPr>
          <a:lstStyle>
            <a:lvl1pPr algn="l">
              <a:defRPr sz="3400" b="1" i="1">
                <a:solidFill>
                  <a:schemeClr val="bg1"/>
                </a:solidFill>
              </a:defRPr>
            </a:lvl1pPr>
          </a:lstStyle>
          <a:p>
            <a:r>
              <a:rPr lang="en-US" dirty="0" smtClean="0"/>
              <a:t>CLICK TO EDIT MASTER TITLE STYLE</a:t>
            </a:r>
            <a:endParaRPr lang="en-GB" dirty="0"/>
          </a:p>
        </p:txBody>
      </p:sp>
    </p:spTree>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DADD550-EE0D-4532-BE2C-6C65CD1E430B}" type="datetimeFigureOut">
              <a:rPr lang="en-GB" smtClean="0"/>
              <a:pPr/>
              <a:t>19/01/2015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6CEB0A-0E70-41DF-A22F-91EE4441AE8E}" type="slidenum">
              <a:rPr lang="en-GB" smtClean="0"/>
              <a:pPr/>
              <a:t>‹#›</a:t>
            </a:fld>
            <a:endParaRPr lang="en-GB"/>
          </a:p>
        </p:txBody>
      </p:sp>
    </p:spTree>
    <p:extLst>
      <p:ext uri="{BB962C8B-B14F-4D97-AF65-F5344CB8AC3E}">
        <p14:creationId xmlns:p14="http://schemas.microsoft.com/office/powerpoint/2010/main" val="2713924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6000">
              <a:schemeClr val="tx2">
                <a:lumMod val="75000"/>
              </a:schemeClr>
            </a:gs>
            <a:gs pos="0">
              <a:schemeClr val="tx2">
                <a:lumMod val="75000"/>
              </a:schemeClr>
            </a:gs>
            <a:gs pos="95000">
              <a:schemeClr val="tx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B2DA3-ACA8-4BEB-8A04-41165A488F28}" type="datetimeFigureOut">
              <a:rPr lang="en-GB" smtClean="0"/>
              <a:pPr/>
              <a:t>19/01/2015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8304-2D93-4761-90EF-27F7DDA14F6E}" type="slidenum">
              <a:rPr lang="en-GB" smtClean="0"/>
              <a:pPr/>
              <a:t>‹#›</a:t>
            </a:fld>
            <a:endParaRPr lang="en-GB"/>
          </a:p>
        </p:txBody>
      </p:sp>
    </p:spTree>
    <p:extLst>
      <p:ext uri="{BB962C8B-B14F-4D97-AF65-F5344CB8AC3E}">
        <p14:creationId xmlns:p14="http://schemas.microsoft.com/office/powerpoint/2010/main" val="386829192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0" r:id="rId4"/>
    <p:sldLayoutId id="2147483655" r:id="rId5"/>
    <p:sldLayoutId id="2147483656" r:id="rId6"/>
    <p:sldLayoutId id="2147483659" r:id="rId7"/>
    <p:sldLayoutId id="2147483660"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67544" y="1268760"/>
            <a:ext cx="841407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Geneva" pitchFamily="122" charset="-128"/>
              </a:defRPr>
            </a:lvl1pPr>
            <a:lvl2pPr marL="742950" indent="-285750" eaLnBrk="0" hangingPunct="0">
              <a:defRPr>
                <a:solidFill>
                  <a:schemeClr val="tx1"/>
                </a:solidFill>
                <a:latin typeface="Arial" pitchFamily="34" charset="0"/>
                <a:ea typeface="Geneva" pitchFamily="122" charset="-128"/>
              </a:defRPr>
            </a:lvl2pPr>
            <a:lvl3pPr marL="1143000" indent="-228600" eaLnBrk="0" hangingPunct="0">
              <a:defRPr>
                <a:solidFill>
                  <a:schemeClr val="tx1"/>
                </a:solidFill>
                <a:latin typeface="Arial" pitchFamily="34" charset="0"/>
                <a:ea typeface="Geneva" pitchFamily="122" charset="-128"/>
              </a:defRPr>
            </a:lvl3pPr>
            <a:lvl4pPr marL="1600200" indent="-228600" eaLnBrk="0" hangingPunct="0">
              <a:defRPr>
                <a:solidFill>
                  <a:schemeClr val="tx1"/>
                </a:solidFill>
                <a:latin typeface="Arial" pitchFamily="34" charset="0"/>
                <a:ea typeface="Geneva" pitchFamily="122" charset="-128"/>
              </a:defRPr>
            </a:lvl4pPr>
            <a:lvl5pPr marL="2057400" indent="-228600" eaLnBrk="0" hangingPunct="0">
              <a:defRPr>
                <a:solidFill>
                  <a:schemeClr val="tx1"/>
                </a:solidFill>
                <a:latin typeface="Arial" pitchFamily="34" charset="0"/>
                <a:ea typeface="Geneva" pitchFamily="122"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pitchFamily="122"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pitchFamily="122"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pitchFamily="122"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pitchFamily="122" charset="-128"/>
              </a:defRPr>
            </a:lvl9pPr>
          </a:lstStyle>
          <a:p>
            <a:pPr eaLnBrk="1" hangingPunct="1"/>
            <a:r>
              <a:rPr lang="en-GB" altLang="en-US" sz="3000" b="1" i="1" dirty="0" smtClean="0">
                <a:solidFill>
                  <a:schemeClr val="bg1"/>
                </a:solidFill>
                <a:cs typeface="Arial" pitchFamily="34" charset="0"/>
              </a:rPr>
              <a:t>“There </a:t>
            </a:r>
            <a:r>
              <a:rPr lang="en-GB" altLang="en-US" sz="3000" b="1" i="1" dirty="0" smtClean="0">
                <a:solidFill>
                  <a:schemeClr val="accent6">
                    <a:lumMod val="60000"/>
                    <a:lumOff val="40000"/>
                  </a:schemeClr>
                </a:solidFill>
                <a:cs typeface="Arial" pitchFamily="34" charset="0"/>
              </a:rPr>
              <a:t>Should </a:t>
            </a:r>
            <a:r>
              <a:rPr lang="en-GB" altLang="en-US" sz="3000" b="1" i="1" dirty="0" smtClean="0">
                <a:solidFill>
                  <a:schemeClr val="bg1"/>
                </a:solidFill>
                <a:cs typeface="Arial" pitchFamily="34" charset="0"/>
              </a:rPr>
              <a:t>Be</a:t>
            </a:r>
            <a:r>
              <a:rPr lang="en-GB" altLang="en-US" sz="3000" b="1" i="1" dirty="0" smtClean="0">
                <a:solidFill>
                  <a:schemeClr val="accent6">
                    <a:lumMod val="60000"/>
                    <a:lumOff val="40000"/>
                  </a:schemeClr>
                </a:solidFill>
                <a:cs typeface="Arial" pitchFamily="34" charset="0"/>
              </a:rPr>
              <a:t> A Copy </a:t>
            </a:r>
            <a:r>
              <a:rPr lang="en-GB" altLang="en-US" sz="3000" b="1" i="1" dirty="0" smtClean="0">
                <a:solidFill>
                  <a:schemeClr val="bg1"/>
                </a:solidFill>
                <a:cs typeface="Arial" pitchFamily="34" charset="0"/>
              </a:rPr>
              <a:t>in the Library….” </a:t>
            </a:r>
            <a:r>
              <a:rPr lang="en-GB" altLang="en-US" sz="3000" b="1" dirty="0" smtClean="0">
                <a:solidFill>
                  <a:schemeClr val="bg1"/>
                </a:solidFill>
                <a:cs typeface="Arial" pitchFamily="34" charset="0"/>
              </a:rPr>
              <a:t>Innovative responses to traditional concerns about books</a:t>
            </a:r>
            <a:endParaRPr lang="en-US" altLang="en-US" sz="3000" dirty="0">
              <a:solidFill>
                <a:schemeClr val="bg1"/>
              </a:solidFill>
              <a:cs typeface="Arial" pitchFamily="34" charset="0"/>
            </a:endParaRPr>
          </a:p>
        </p:txBody>
      </p:sp>
      <p:sp>
        <p:nvSpPr>
          <p:cNvPr id="3075" name="Rectangle 7"/>
          <p:cNvSpPr>
            <a:spLocks noChangeArrowheads="1"/>
          </p:cNvSpPr>
          <p:nvPr/>
        </p:nvSpPr>
        <p:spPr bwMode="auto">
          <a:xfrm>
            <a:off x="1547664" y="6093296"/>
            <a:ext cx="6821488"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Geneva" pitchFamily="122" charset="-128"/>
              </a:defRPr>
            </a:lvl1pPr>
            <a:lvl2pPr marL="742950" indent="-285750" eaLnBrk="0" hangingPunct="0">
              <a:defRPr>
                <a:solidFill>
                  <a:schemeClr val="tx1"/>
                </a:solidFill>
                <a:latin typeface="Arial" pitchFamily="34" charset="0"/>
                <a:ea typeface="Geneva" pitchFamily="122" charset="-128"/>
              </a:defRPr>
            </a:lvl2pPr>
            <a:lvl3pPr marL="1143000" indent="-228600" eaLnBrk="0" hangingPunct="0">
              <a:defRPr>
                <a:solidFill>
                  <a:schemeClr val="tx1"/>
                </a:solidFill>
                <a:latin typeface="Arial" pitchFamily="34" charset="0"/>
                <a:ea typeface="Geneva" pitchFamily="122" charset="-128"/>
              </a:defRPr>
            </a:lvl3pPr>
            <a:lvl4pPr marL="1600200" indent="-228600" eaLnBrk="0" hangingPunct="0">
              <a:defRPr>
                <a:solidFill>
                  <a:schemeClr val="tx1"/>
                </a:solidFill>
                <a:latin typeface="Arial" pitchFamily="34" charset="0"/>
                <a:ea typeface="Geneva" pitchFamily="122" charset="-128"/>
              </a:defRPr>
            </a:lvl4pPr>
            <a:lvl5pPr marL="2057400" indent="-228600" eaLnBrk="0" hangingPunct="0">
              <a:defRPr>
                <a:solidFill>
                  <a:schemeClr val="tx1"/>
                </a:solidFill>
                <a:latin typeface="Arial" pitchFamily="34" charset="0"/>
                <a:ea typeface="Geneva" pitchFamily="122"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pitchFamily="122"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pitchFamily="122"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pitchFamily="122"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pitchFamily="122" charset="-128"/>
              </a:defRPr>
            </a:lvl9pPr>
          </a:lstStyle>
          <a:p>
            <a:pPr algn="ctr" eaLnBrk="1" hangingPunct="1">
              <a:lnSpc>
                <a:spcPct val="120000"/>
              </a:lnSpc>
            </a:pPr>
            <a:r>
              <a:rPr lang="en-GB" sz="2400" dirty="0" smtClean="0">
                <a:solidFill>
                  <a:schemeClr val="accent1"/>
                </a:solidFill>
                <a:latin typeface="Berlin Sans FB" pitchFamily="34" charset="0"/>
              </a:rPr>
              <a:t>Ian </a:t>
            </a:r>
            <a:r>
              <a:rPr lang="en-GB" sz="2400" dirty="0">
                <a:solidFill>
                  <a:schemeClr val="accent1"/>
                </a:solidFill>
                <a:latin typeface="Berlin Sans FB" pitchFamily="34" charset="0"/>
              </a:rPr>
              <a:t>Fishwick &amp; Sarah </a:t>
            </a:r>
            <a:r>
              <a:rPr lang="en-GB" sz="2400" dirty="0" smtClean="0">
                <a:solidFill>
                  <a:schemeClr val="accent1"/>
                </a:solidFill>
                <a:latin typeface="Berlin Sans FB" pitchFamily="34" charset="0"/>
              </a:rPr>
              <a:t>Rayner</a:t>
            </a:r>
            <a:endParaRPr lang="en-GB" sz="2400" dirty="0">
              <a:solidFill>
                <a:schemeClr val="accent1"/>
              </a:solidFill>
              <a:latin typeface="Berlin Sans FB" pitchFamily="34" charset="0"/>
            </a:endParaRPr>
          </a:p>
        </p:txBody>
      </p:sp>
      <p:pic>
        <p:nvPicPr>
          <p:cNvPr id="3077" name="Picture 2" descr="TAB_col_white_background.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descr="CSEUK Primary (r) Mono.png"/>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79438" y="5568950"/>
            <a:ext cx="8191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7263" r="5964" b="10423"/>
          <a:stretch>
            <a:fillRect/>
          </a:stretch>
        </p:blipFill>
        <p:spPr bwMode="auto">
          <a:xfrm>
            <a:off x="2233858" y="2852936"/>
            <a:ext cx="4676284" cy="294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670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only </a:t>
            </a:r>
            <a:r>
              <a:rPr lang="en-GB" dirty="0" smtClean="0">
                <a:solidFill>
                  <a:schemeClr val="bg1"/>
                </a:solidFill>
              </a:rPr>
              <a:t>46%</a:t>
            </a:r>
            <a:r>
              <a:rPr lang="en-GB" dirty="0" smtClean="0"/>
              <a:t> of students</a:t>
            </a:r>
            <a:endParaRPr lang="en-GB" dirty="0"/>
          </a:p>
        </p:txBody>
      </p:sp>
      <p:sp>
        <p:nvSpPr>
          <p:cNvPr id="3" name="Subtitle 2"/>
          <p:cNvSpPr>
            <a:spLocks noGrp="1"/>
          </p:cNvSpPr>
          <p:nvPr>
            <p:ph type="subTitle" idx="1"/>
          </p:nvPr>
        </p:nvSpPr>
        <p:spPr/>
        <p:txBody>
          <a:bodyPr/>
          <a:lstStyle/>
          <a:p>
            <a:r>
              <a:rPr lang="en-GB" dirty="0" smtClean="0">
                <a:latin typeface="Berlin Sans FB Demi" panose="020E0802020502020306" pitchFamily="34" charset="0"/>
              </a:rPr>
              <a:t>Were happy to </a:t>
            </a:r>
            <a:r>
              <a:rPr lang="en-GB" dirty="0" smtClean="0">
                <a:solidFill>
                  <a:schemeClr val="bg2"/>
                </a:solidFill>
                <a:latin typeface="Berlin Sans FB Demi" panose="020E0802020502020306" pitchFamily="34" charset="0"/>
              </a:rPr>
              <a:t>PURCHASE</a:t>
            </a:r>
            <a:r>
              <a:rPr lang="en-GB" dirty="0" smtClean="0">
                <a:latin typeface="Berlin Sans FB Demi" panose="020E0802020502020306" pitchFamily="34" charset="0"/>
              </a:rPr>
              <a:t> books for their course</a:t>
            </a:r>
            <a:endParaRPr lang="en-GB" dirty="0">
              <a:latin typeface="Berlin Sans FB Demi" panose="020E0802020502020306" pitchFamily="34" charset="0"/>
            </a:endParaRPr>
          </a:p>
        </p:txBody>
      </p:sp>
    </p:spTree>
    <p:extLst>
      <p:ext uri="{BB962C8B-B14F-4D97-AF65-F5344CB8AC3E}">
        <p14:creationId xmlns:p14="http://schemas.microsoft.com/office/powerpoint/2010/main" val="3962854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bg2"/>
                </a:solidFill>
              </a:rPr>
              <a:t>Over </a:t>
            </a:r>
            <a:r>
              <a:rPr lang="en-GB" dirty="0" smtClean="0">
                <a:solidFill>
                  <a:schemeClr val="bg1"/>
                </a:solidFill>
              </a:rPr>
              <a:t>90%</a:t>
            </a:r>
            <a:r>
              <a:rPr lang="en-GB" dirty="0" smtClean="0">
                <a:solidFill>
                  <a:schemeClr val="bg2"/>
                </a:solidFill>
              </a:rPr>
              <a:t> of  students said</a:t>
            </a:r>
            <a:endParaRPr lang="en-GB" dirty="0">
              <a:solidFill>
                <a:schemeClr val="bg2"/>
              </a:solidFill>
            </a:endParaRPr>
          </a:p>
        </p:txBody>
      </p:sp>
      <p:sp>
        <p:nvSpPr>
          <p:cNvPr id="3" name="Subtitle 2"/>
          <p:cNvSpPr>
            <a:spLocks noGrp="1"/>
          </p:cNvSpPr>
          <p:nvPr>
            <p:ph type="subTitle" idx="1"/>
          </p:nvPr>
        </p:nvSpPr>
        <p:spPr/>
        <p:txBody>
          <a:bodyPr/>
          <a:lstStyle/>
          <a:p>
            <a:r>
              <a:rPr lang="en-GB" dirty="0">
                <a:latin typeface="Berlin Sans FB" pitchFamily="34" charset="0"/>
              </a:rPr>
              <a:t>‘…the </a:t>
            </a:r>
            <a:r>
              <a:rPr lang="en-GB" dirty="0">
                <a:solidFill>
                  <a:schemeClr val="bg2"/>
                </a:solidFill>
                <a:latin typeface="Berlin Sans FB" pitchFamily="34" charset="0"/>
              </a:rPr>
              <a:t>Library</a:t>
            </a:r>
            <a:r>
              <a:rPr lang="en-GB" dirty="0">
                <a:latin typeface="Berlin Sans FB" pitchFamily="34" charset="0"/>
              </a:rPr>
              <a:t> should make an </a:t>
            </a:r>
            <a:r>
              <a:rPr lang="en-GB" dirty="0">
                <a:solidFill>
                  <a:schemeClr val="bg2"/>
                </a:solidFill>
                <a:latin typeface="Berlin Sans FB" pitchFamily="34" charset="0"/>
              </a:rPr>
              <a:t>electronic </a:t>
            </a:r>
          </a:p>
          <a:p>
            <a:r>
              <a:rPr lang="en-GB" dirty="0">
                <a:solidFill>
                  <a:schemeClr val="bg2"/>
                </a:solidFill>
                <a:latin typeface="Berlin Sans FB" pitchFamily="34" charset="0"/>
              </a:rPr>
              <a:t>copy</a:t>
            </a:r>
            <a:r>
              <a:rPr lang="en-GB" dirty="0">
                <a:solidFill>
                  <a:schemeClr val="accent1"/>
                </a:solidFill>
                <a:latin typeface="Berlin Sans FB" pitchFamily="34" charset="0"/>
              </a:rPr>
              <a:t> </a:t>
            </a:r>
            <a:r>
              <a:rPr lang="en-GB" dirty="0">
                <a:latin typeface="Berlin Sans FB" pitchFamily="34" charset="0"/>
              </a:rPr>
              <a:t>of core course reading available for </a:t>
            </a:r>
          </a:p>
          <a:p>
            <a:r>
              <a:rPr lang="en-GB" dirty="0">
                <a:solidFill>
                  <a:schemeClr val="bg2"/>
                </a:solidFill>
                <a:latin typeface="Berlin Sans FB" pitchFamily="34" charset="0"/>
              </a:rPr>
              <a:t>all students</a:t>
            </a:r>
            <a:r>
              <a:rPr lang="en-GB" dirty="0">
                <a:latin typeface="Berlin Sans FB" pitchFamily="34" charset="0"/>
              </a:rPr>
              <a:t>.’</a:t>
            </a:r>
          </a:p>
          <a:p>
            <a:endParaRPr lang="en-GB" dirty="0"/>
          </a:p>
        </p:txBody>
      </p:sp>
    </p:spTree>
    <p:extLst>
      <p:ext uri="{BB962C8B-B14F-4D97-AF65-F5344CB8AC3E}">
        <p14:creationId xmlns:p14="http://schemas.microsoft.com/office/powerpoint/2010/main" val="4181893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bg2"/>
                </a:solidFill>
              </a:rPr>
              <a:t>They also said</a:t>
            </a:r>
            <a:endParaRPr lang="en-GB" dirty="0">
              <a:solidFill>
                <a:schemeClr val="bg2"/>
              </a:solidFill>
            </a:endParaRPr>
          </a:p>
        </p:txBody>
      </p:sp>
      <p:sp>
        <p:nvSpPr>
          <p:cNvPr id="3" name="Subtitle 2"/>
          <p:cNvSpPr>
            <a:spLocks noGrp="1"/>
          </p:cNvSpPr>
          <p:nvPr>
            <p:ph type="subTitle" idx="1"/>
          </p:nvPr>
        </p:nvSpPr>
        <p:spPr/>
        <p:txBody>
          <a:bodyPr/>
          <a:lstStyle/>
          <a:p>
            <a:r>
              <a:rPr lang="en-GB" dirty="0">
                <a:latin typeface="Berlin Sans FB" pitchFamily="34" charset="0"/>
              </a:rPr>
              <a:t>‘I think the </a:t>
            </a:r>
            <a:r>
              <a:rPr lang="en-GB" dirty="0">
                <a:solidFill>
                  <a:schemeClr val="bg2"/>
                </a:solidFill>
                <a:latin typeface="Berlin Sans FB" pitchFamily="34" charset="0"/>
              </a:rPr>
              <a:t>idea [of e-books] is great </a:t>
            </a:r>
            <a:r>
              <a:rPr lang="en-GB" dirty="0">
                <a:latin typeface="Berlin Sans FB" pitchFamily="34" charset="0"/>
              </a:rPr>
              <a:t>it’s just that some of them are </a:t>
            </a:r>
            <a:r>
              <a:rPr lang="en-GB" dirty="0">
                <a:solidFill>
                  <a:schemeClr val="bg2"/>
                </a:solidFill>
                <a:latin typeface="Berlin Sans FB" pitchFamily="34" charset="0"/>
              </a:rPr>
              <a:t>more</a:t>
            </a:r>
            <a:r>
              <a:rPr lang="en-GB" dirty="0">
                <a:solidFill>
                  <a:schemeClr val="accent6">
                    <a:lumMod val="60000"/>
                    <a:lumOff val="40000"/>
                  </a:schemeClr>
                </a:solidFill>
                <a:latin typeface="Berlin Sans FB" pitchFamily="34" charset="0"/>
              </a:rPr>
              <a:t> </a:t>
            </a:r>
            <a:endParaRPr lang="en-GB" dirty="0" smtClean="0">
              <a:solidFill>
                <a:schemeClr val="accent6">
                  <a:lumMod val="60000"/>
                  <a:lumOff val="40000"/>
                </a:schemeClr>
              </a:solidFill>
              <a:latin typeface="Berlin Sans FB" pitchFamily="34" charset="0"/>
            </a:endParaRPr>
          </a:p>
          <a:p>
            <a:r>
              <a:rPr lang="en-GB" dirty="0" smtClean="0">
                <a:solidFill>
                  <a:schemeClr val="bg2"/>
                </a:solidFill>
                <a:latin typeface="Berlin Sans FB" pitchFamily="34" charset="0"/>
              </a:rPr>
              <a:t>user-friendly</a:t>
            </a:r>
            <a:r>
              <a:rPr lang="en-GB" dirty="0" smtClean="0">
                <a:solidFill>
                  <a:schemeClr val="accent1"/>
                </a:solidFill>
                <a:latin typeface="Berlin Sans FB" pitchFamily="34" charset="0"/>
              </a:rPr>
              <a:t> </a:t>
            </a:r>
            <a:r>
              <a:rPr lang="en-GB" dirty="0">
                <a:latin typeface="Berlin Sans FB" pitchFamily="34" charset="0"/>
              </a:rPr>
              <a:t>than others.’</a:t>
            </a:r>
          </a:p>
          <a:p>
            <a:endParaRPr lang="en-GB" dirty="0"/>
          </a:p>
        </p:txBody>
      </p:sp>
    </p:spTree>
    <p:extLst>
      <p:ext uri="{BB962C8B-B14F-4D97-AF65-F5344CB8AC3E}">
        <p14:creationId xmlns:p14="http://schemas.microsoft.com/office/powerpoint/2010/main" val="3404244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6" y="26245"/>
            <a:ext cx="9144000" cy="6857999"/>
          </a:xfrm>
          <a:prstGeom prst="rect">
            <a:avLst/>
          </a:prstGeom>
        </p:spPr>
      </p:pic>
      <p:sp>
        <p:nvSpPr>
          <p:cNvPr id="9" name="TextBox 8"/>
          <p:cNvSpPr txBox="1"/>
          <p:nvPr/>
        </p:nvSpPr>
        <p:spPr>
          <a:xfrm>
            <a:off x="963578" y="1346188"/>
            <a:ext cx="7352839" cy="3615144"/>
          </a:xfrm>
          <a:custGeom>
            <a:avLst/>
            <a:gdLst>
              <a:gd name="connsiteX0" fmla="*/ 0 w 7272809"/>
              <a:gd name="connsiteY0" fmla="*/ 0 h 3416320"/>
              <a:gd name="connsiteX1" fmla="*/ 7272809 w 7272809"/>
              <a:gd name="connsiteY1" fmla="*/ 0 h 3416320"/>
              <a:gd name="connsiteX2" fmla="*/ 7272809 w 7272809"/>
              <a:gd name="connsiteY2" fmla="*/ 3416320 h 3416320"/>
              <a:gd name="connsiteX3" fmla="*/ 0 w 7272809"/>
              <a:gd name="connsiteY3" fmla="*/ 3416320 h 3416320"/>
              <a:gd name="connsiteX4" fmla="*/ 0 w 7272809"/>
              <a:gd name="connsiteY4" fmla="*/ 0 h 3416320"/>
              <a:gd name="connsiteX0" fmla="*/ 0 w 7272809"/>
              <a:gd name="connsiteY0" fmla="*/ 0 h 3492520"/>
              <a:gd name="connsiteX1" fmla="*/ 7272809 w 7272809"/>
              <a:gd name="connsiteY1" fmla="*/ 0 h 3492520"/>
              <a:gd name="connsiteX2" fmla="*/ 7158509 w 7272809"/>
              <a:gd name="connsiteY2" fmla="*/ 3492520 h 3492520"/>
              <a:gd name="connsiteX3" fmla="*/ 0 w 7272809"/>
              <a:gd name="connsiteY3" fmla="*/ 3416320 h 3492520"/>
              <a:gd name="connsiteX4" fmla="*/ 0 w 7272809"/>
              <a:gd name="connsiteY4" fmla="*/ 0 h 3492520"/>
              <a:gd name="connsiteX0" fmla="*/ 80030 w 7352839"/>
              <a:gd name="connsiteY0" fmla="*/ 122624 h 3615144"/>
              <a:gd name="connsiteX1" fmla="*/ 1622 w 7352839"/>
              <a:gd name="connsiteY1" fmla="*/ 12 h 3615144"/>
              <a:gd name="connsiteX2" fmla="*/ 7352839 w 7352839"/>
              <a:gd name="connsiteY2" fmla="*/ 122624 h 3615144"/>
              <a:gd name="connsiteX3" fmla="*/ 7238539 w 7352839"/>
              <a:gd name="connsiteY3" fmla="*/ 3615144 h 3615144"/>
              <a:gd name="connsiteX4" fmla="*/ 80030 w 7352839"/>
              <a:gd name="connsiteY4" fmla="*/ 3538944 h 3615144"/>
              <a:gd name="connsiteX5" fmla="*/ 80030 w 7352839"/>
              <a:gd name="connsiteY5" fmla="*/ 122624 h 36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839" h="3615144">
                <a:moveTo>
                  <a:pt x="80030" y="122624"/>
                </a:moveTo>
                <a:cubicBezTo>
                  <a:pt x="96227" y="124087"/>
                  <a:pt x="-14575" y="-1451"/>
                  <a:pt x="1622" y="12"/>
                </a:cubicBezTo>
                <a:lnTo>
                  <a:pt x="7352839" y="122624"/>
                </a:lnTo>
                <a:lnTo>
                  <a:pt x="7238539" y="3615144"/>
                </a:lnTo>
                <a:lnTo>
                  <a:pt x="80030" y="3538944"/>
                </a:lnTo>
                <a:lnTo>
                  <a:pt x="80030" y="122624"/>
                </a:lnTo>
                <a:close/>
              </a:path>
            </a:pathLst>
          </a:custGeom>
          <a:solidFill>
            <a:schemeClr val="bg1"/>
          </a:solidFill>
        </p:spPr>
        <p:txBody>
          <a:bodyPr wrap="square" rtlCol="0">
            <a:sp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cxnSp>
        <p:nvCxnSpPr>
          <p:cNvPr id="6" name="Straight Connector 5"/>
          <p:cNvCxnSpPr/>
          <p:nvPr/>
        </p:nvCxnSpPr>
        <p:spPr>
          <a:xfrm>
            <a:off x="5004048" y="1988840"/>
            <a:ext cx="0" cy="2376264"/>
          </a:xfrm>
          <a:prstGeom prst="line">
            <a:avLst/>
          </a:prstGeom>
          <a:ln w="12700">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1188244" y="2906420"/>
            <a:ext cx="5039940" cy="769441"/>
          </a:xfrm>
          <a:prstGeom prst="rect">
            <a:avLst/>
          </a:prstGeom>
          <a:solidFill>
            <a:schemeClr val="bg1"/>
          </a:solidFill>
        </p:spPr>
        <p:txBody>
          <a:bodyPr wrap="square" rtlCol="0">
            <a:spAutoFit/>
          </a:bodyPr>
          <a:lstStyle/>
          <a:p>
            <a:r>
              <a:rPr lang="en-GB" sz="4400" dirty="0" smtClean="0">
                <a:latin typeface="Berlin Sans FB" panose="020E0602020502020306" pitchFamily="34" charset="0"/>
              </a:rPr>
              <a:t>EBOOK PILOTS</a:t>
            </a:r>
            <a:endParaRPr lang="en-GB" sz="4400" dirty="0">
              <a:latin typeface="Berlin Sans FB" panose="020E0602020502020306" pitchFamily="34" charset="0"/>
            </a:endParaRPr>
          </a:p>
        </p:txBody>
      </p:sp>
      <p:sp>
        <p:nvSpPr>
          <p:cNvPr id="7" name="TextBox 6"/>
          <p:cNvSpPr txBox="1"/>
          <p:nvPr/>
        </p:nvSpPr>
        <p:spPr>
          <a:xfrm>
            <a:off x="1043608" y="1723778"/>
            <a:ext cx="6153348" cy="1323439"/>
          </a:xfrm>
          <a:prstGeom prst="rect">
            <a:avLst/>
          </a:prstGeom>
          <a:solidFill>
            <a:schemeClr val="bg1"/>
          </a:solidFill>
        </p:spPr>
        <p:txBody>
          <a:bodyPr wrap="square" rtlCol="0">
            <a:spAutoFit/>
          </a:bodyPr>
          <a:lstStyle/>
          <a:p>
            <a:endParaRPr lang="en-GB" sz="4000" dirty="0" smtClean="0">
              <a:solidFill>
                <a:schemeClr val="accent6">
                  <a:lumMod val="60000"/>
                  <a:lumOff val="40000"/>
                </a:schemeClr>
              </a:solidFill>
              <a:latin typeface="Aharoni" panose="02010803020104030203" pitchFamily="2" charset="-79"/>
              <a:cs typeface="Aharoni" panose="02010803020104030203" pitchFamily="2" charset="-79"/>
            </a:endParaRPr>
          </a:p>
          <a:p>
            <a:r>
              <a:rPr lang="en-GB" sz="4000" dirty="0" smtClean="0">
                <a:solidFill>
                  <a:schemeClr val="accent1"/>
                </a:solidFill>
                <a:latin typeface="Aharoni" panose="02010803020104030203" pitchFamily="2" charset="-79"/>
                <a:cs typeface="Aharoni" panose="02010803020104030203" pitchFamily="2" charset="-79"/>
              </a:rPr>
              <a:t>Books </a:t>
            </a:r>
            <a:r>
              <a:rPr lang="en-GB" sz="4000" dirty="0">
                <a:solidFill>
                  <a:schemeClr val="accent1"/>
                </a:solidFill>
                <a:latin typeface="Aharoni" panose="02010803020104030203" pitchFamily="2" charset="-79"/>
                <a:cs typeface="Aharoni" panose="02010803020104030203" pitchFamily="2" charset="-79"/>
              </a:rPr>
              <a:t>Right </a:t>
            </a:r>
            <a:r>
              <a:rPr lang="en-GB" sz="4000" dirty="0" smtClean="0">
                <a:solidFill>
                  <a:schemeClr val="accent1"/>
                </a:solidFill>
                <a:latin typeface="Aharoni" panose="02010803020104030203" pitchFamily="2" charset="-79"/>
                <a:cs typeface="Aharoni" panose="02010803020104030203" pitchFamily="2" charset="-79"/>
              </a:rPr>
              <a:t>Here</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6665"/>
          <a:stretch/>
        </p:blipFill>
        <p:spPr>
          <a:xfrm>
            <a:off x="5724129" y="2132857"/>
            <a:ext cx="2592288" cy="2161584"/>
          </a:xfrm>
          <a:prstGeom prst="rect">
            <a:avLst/>
          </a:prstGeom>
        </p:spPr>
      </p:pic>
    </p:spTree>
    <p:extLst>
      <p:ext uri="{BB962C8B-B14F-4D97-AF65-F5344CB8AC3E}">
        <p14:creationId xmlns:p14="http://schemas.microsoft.com/office/powerpoint/2010/main" val="1745466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How many?</a:t>
            </a:r>
            <a:endParaRPr lang="en-GB" dirty="0"/>
          </a:p>
        </p:txBody>
      </p:sp>
      <p:sp>
        <p:nvSpPr>
          <p:cNvPr id="3" name="Subtitle 2"/>
          <p:cNvSpPr>
            <a:spLocks noGrp="1"/>
          </p:cNvSpPr>
          <p:nvPr>
            <p:ph type="subTitle" idx="1"/>
          </p:nvPr>
        </p:nvSpPr>
        <p:spPr/>
        <p:txBody>
          <a:bodyPr/>
          <a:lstStyle/>
          <a:p>
            <a:r>
              <a:rPr lang="en-GB" dirty="0" smtClean="0">
                <a:solidFill>
                  <a:schemeClr val="accent1"/>
                </a:solidFill>
                <a:latin typeface="Berlin Sans FB" pitchFamily="34" charset="0"/>
                <a:cs typeface="Aharoni" pitchFamily="2" charset="-79"/>
              </a:rPr>
              <a:t>12 </a:t>
            </a:r>
            <a:r>
              <a:rPr lang="en-GB" dirty="0">
                <a:solidFill>
                  <a:schemeClr val="accent1"/>
                </a:solidFill>
                <a:latin typeface="Berlin Sans FB" pitchFamily="34" charset="0"/>
                <a:cs typeface="Aharoni" pitchFamily="2" charset="-79"/>
              </a:rPr>
              <a:t>pilots </a:t>
            </a:r>
            <a:r>
              <a:rPr lang="en-GB" dirty="0">
                <a:latin typeface="Berlin Sans FB" pitchFamily="34" charset="0"/>
                <a:cs typeface="Aharoni" pitchFamily="2" charset="-79"/>
              </a:rPr>
              <a:t>with</a:t>
            </a:r>
            <a:r>
              <a:rPr lang="en-GB" dirty="0">
                <a:solidFill>
                  <a:schemeClr val="tx2"/>
                </a:solidFill>
                <a:latin typeface="Berlin Sans FB" pitchFamily="34" charset="0"/>
                <a:cs typeface="Aharoni" pitchFamily="2" charset="-79"/>
              </a:rPr>
              <a:t> </a:t>
            </a:r>
            <a:r>
              <a:rPr lang="en-GB" dirty="0">
                <a:solidFill>
                  <a:schemeClr val="accent1"/>
                </a:solidFill>
                <a:latin typeface="Berlin Sans FB" pitchFamily="34" charset="0"/>
                <a:cs typeface="Aharoni" pitchFamily="2" charset="-79"/>
              </a:rPr>
              <a:t>3,000</a:t>
            </a:r>
            <a:r>
              <a:rPr lang="en-GB" dirty="0">
                <a:solidFill>
                  <a:schemeClr val="tx2"/>
                </a:solidFill>
                <a:latin typeface="Berlin Sans FB" pitchFamily="34" charset="0"/>
                <a:cs typeface="Aharoni" pitchFamily="2" charset="-79"/>
              </a:rPr>
              <a:t> </a:t>
            </a:r>
            <a:r>
              <a:rPr lang="en-GB" dirty="0">
                <a:latin typeface="Berlin Sans FB" pitchFamily="34" charset="0"/>
                <a:cs typeface="Aharoni" pitchFamily="2" charset="-79"/>
              </a:rPr>
              <a:t>students </a:t>
            </a:r>
            <a:r>
              <a:rPr lang="en-GB" dirty="0" smtClean="0">
                <a:latin typeface="Berlin Sans FB" pitchFamily="34" charset="0"/>
                <a:cs typeface="Aharoni" pitchFamily="2" charset="-79"/>
              </a:rPr>
              <a:t>semester 1</a:t>
            </a:r>
          </a:p>
          <a:p>
            <a:r>
              <a:rPr lang="en-GB" dirty="0">
                <a:solidFill>
                  <a:schemeClr val="accent1"/>
                </a:solidFill>
                <a:latin typeface="Berlin Sans FB" pitchFamily="34" charset="0"/>
                <a:cs typeface="Aharoni" pitchFamily="2" charset="-79"/>
              </a:rPr>
              <a:t>8 pilots </a:t>
            </a:r>
            <a:r>
              <a:rPr lang="en-GB" dirty="0">
                <a:latin typeface="Berlin Sans FB" pitchFamily="34" charset="0"/>
                <a:cs typeface="Aharoni" pitchFamily="2" charset="-79"/>
              </a:rPr>
              <a:t>confirmed for semester 2</a:t>
            </a:r>
          </a:p>
          <a:p>
            <a:endParaRPr lang="en-GB" dirty="0" smtClean="0">
              <a:latin typeface="Aller"/>
              <a:cs typeface="Aharoni" pitchFamily="2" charset="-79"/>
            </a:endParaRPr>
          </a:p>
          <a:p>
            <a:endParaRPr lang="en-GB" dirty="0">
              <a:latin typeface="Aller"/>
              <a:cs typeface="Aharoni" pitchFamily="2" charset="-79"/>
            </a:endParaRPr>
          </a:p>
          <a:p>
            <a:endParaRPr lang="en-GB" dirty="0"/>
          </a:p>
        </p:txBody>
      </p:sp>
    </p:spTree>
    <p:extLst>
      <p:ext uri="{BB962C8B-B14F-4D97-AF65-F5344CB8AC3E}">
        <p14:creationId xmlns:p14="http://schemas.microsoft.com/office/powerpoint/2010/main" val="1808870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chemeClr val="accent1"/>
                </a:solidFill>
                <a:latin typeface="Aharoni" charset="-79"/>
                <a:cs typeface="Aharoni" charset="-79"/>
              </a:rPr>
              <a:t>Semeseter</a:t>
            </a:r>
            <a:r>
              <a:rPr lang="en-GB" dirty="0" smtClean="0">
                <a:solidFill>
                  <a:schemeClr val="accent1"/>
                </a:solidFill>
                <a:latin typeface="Aharoni" charset="-79"/>
                <a:cs typeface="Aharoni" charset="-79"/>
              </a:rPr>
              <a:t> one pilots</a:t>
            </a:r>
            <a:endParaRPr lang="en-US" dirty="0">
              <a:solidFill>
                <a:schemeClr val="accent1"/>
              </a:solidFill>
              <a:latin typeface="Aharoni" charset="-79"/>
              <a:cs typeface="Aharoni" charset="-79"/>
            </a:endParaRPr>
          </a:p>
        </p:txBody>
      </p:sp>
      <p:graphicFrame>
        <p:nvGraphicFramePr>
          <p:cNvPr id="4" name="Content Placeholder 3"/>
          <p:cNvGraphicFramePr>
            <a:graphicFrameLocks noGrp="1"/>
          </p:cNvGraphicFramePr>
          <p:nvPr>
            <p:ph idx="1"/>
          </p:nvPr>
        </p:nvGraphicFramePr>
        <p:xfrm>
          <a:off x="457200" y="1196752"/>
          <a:ext cx="8435280" cy="5295139"/>
        </p:xfrm>
        <a:graphic>
          <a:graphicData uri="http://schemas.openxmlformats.org/drawingml/2006/table">
            <a:tbl>
              <a:tblPr firstRow="1" bandRow="1"/>
              <a:tblGrid>
                <a:gridCol w="8435280"/>
              </a:tblGrid>
              <a:tr h="540259">
                <a:tc>
                  <a:txBody>
                    <a:bodyPr/>
                    <a:lstStyle/>
                    <a:p>
                      <a:r>
                        <a:rPr lang="en-GB" sz="2000" dirty="0" smtClean="0">
                          <a:solidFill>
                            <a:schemeClr val="bg1"/>
                          </a:solidFill>
                          <a:latin typeface="Berlin Sans FB" pitchFamily="34" charset="0"/>
                        </a:rPr>
                        <a:t>BIOL10521</a:t>
                      </a:r>
                      <a:r>
                        <a:rPr lang="en-GB" sz="2000" dirty="0" smtClean="0">
                          <a:solidFill>
                            <a:schemeClr val="accent1"/>
                          </a:solidFill>
                          <a:latin typeface="Berlin Sans FB" pitchFamily="34" charset="0"/>
                        </a:rPr>
                        <a:t> Genes,</a:t>
                      </a:r>
                      <a:r>
                        <a:rPr lang="en-GB" sz="2000" baseline="0" dirty="0" smtClean="0">
                          <a:solidFill>
                            <a:schemeClr val="accent1"/>
                          </a:solidFill>
                          <a:latin typeface="Berlin Sans FB" pitchFamily="34" charset="0"/>
                        </a:rPr>
                        <a:t> Evolution and Development</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5437">
                <a:tc>
                  <a:txBody>
                    <a:bodyPr/>
                    <a:lstStyle/>
                    <a:p>
                      <a:r>
                        <a:rPr lang="en-GB" sz="2000" dirty="0" smtClean="0">
                          <a:solidFill>
                            <a:schemeClr val="bg1"/>
                          </a:solidFill>
                          <a:latin typeface="Berlin Sans FB" pitchFamily="34" charset="0"/>
                        </a:rPr>
                        <a:t>BIOL10811</a:t>
                      </a:r>
                      <a:r>
                        <a:rPr lang="en-GB" sz="2000" baseline="0" dirty="0" smtClean="0">
                          <a:solidFill>
                            <a:schemeClr val="bg1"/>
                          </a:solidFill>
                          <a:latin typeface="Berlin Sans FB" pitchFamily="34" charset="0"/>
                        </a:rPr>
                        <a:t> </a:t>
                      </a:r>
                      <a:r>
                        <a:rPr lang="en-GB" sz="2000" baseline="0" dirty="0" smtClean="0">
                          <a:solidFill>
                            <a:schemeClr val="accent1"/>
                          </a:solidFill>
                          <a:latin typeface="Berlin Sans FB" pitchFamily="34" charset="0"/>
                        </a:rPr>
                        <a:t>Body Systems</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CHEN10041</a:t>
                      </a:r>
                      <a:r>
                        <a:rPr lang="en-GB" sz="2000" baseline="0" dirty="0" smtClean="0">
                          <a:solidFill>
                            <a:schemeClr val="accent1"/>
                          </a:solidFill>
                          <a:latin typeface="Berlin Sans FB" pitchFamily="34" charset="0"/>
                        </a:rPr>
                        <a:t> Chemical Engineering Design 1</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CHEN10102</a:t>
                      </a:r>
                      <a:r>
                        <a:rPr lang="en-GB" sz="2000" baseline="0" dirty="0" smtClean="0">
                          <a:solidFill>
                            <a:schemeClr val="accent1"/>
                          </a:solidFill>
                          <a:latin typeface="Berlin Sans FB" pitchFamily="34" charset="0"/>
                        </a:rPr>
                        <a:t> Chemical Engineering Design 2</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LAWS10200</a:t>
                      </a:r>
                      <a:r>
                        <a:rPr lang="en-GB" sz="2000" dirty="0" smtClean="0">
                          <a:solidFill>
                            <a:schemeClr val="accent1"/>
                          </a:solidFill>
                          <a:latin typeface="Berlin Sans FB" pitchFamily="34" charset="0"/>
                        </a:rPr>
                        <a:t> Obligations</a:t>
                      </a:r>
                      <a:r>
                        <a:rPr lang="en-GB" sz="2000" baseline="0" dirty="0" smtClean="0">
                          <a:solidFill>
                            <a:schemeClr val="accent1"/>
                          </a:solidFill>
                          <a:latin typeface="Berlin Sans FB" pitchFamily="34" charset="0"/>
                        </a:rPr>
                        <a:t> 1</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FREN30210</a:t>
                      </a:r>
                      <a:r>
                        <a:rPr lang="en-GB" sz="2000" baseline="0" dirty="0" smtClean="0">
                          <a:solidFill>
                            <a:schemeClr val="accent1"/>
                          </a:solidFill>
                          <a:latin typeface="Berlin Sans FB" pitchFamily="34" charset="0"/>
                        </a:rPr>
                        <a:t> French Language and Life III</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GEOG10251</a:t>
                      </a:r>
                      <a:r>
                        <a:rPr lang="en-GB" sz="2000" baseline="0" dirty="0" smtClean="0">
                          <a:solidFill>
                            <a:schemeClr val="bg1"/>
                          </a:solidFill>
                          <a:latin typeface="Berlin Sans FB" pitchFamily="34" charset="0"/>
                        </a:rPr>
                        <a:t> </a:t>
                      </a:r>
                      <a:r>
                        <a:rPr lang="en-GB" sz="2000" baseline="0" dirty="0" smtClean="0">
                          <a:solidFill>
                            <a:schemeClr val="accent1"/>
                          </a:solidFill>
                          <a:latin typeface="Berlin Sans FB" pitchFamily="34" charset="0"/>
                        </a:rPr>
                        <a:t>Understanding Human Geography</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LAWS10300</a:t>
                      </a:r>
                      <a:r>
                        <a:rPr lang="en-GB" sz="2000" baseline="0" dirty="0" smtClean="0">
                          <a:solidFill>
                            <a:schemeClr val="accent1"/>
                          </a:solidFill>
                          <a:latin typeface="Berlin Sans FB" pitchFamily="34" charset="0"/>
                        </a:rPr>
                        <a:t> Criminal Law</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MATS21041</a:t>
                      </a:r>
                      <a:r>
                        <a:rPr lang="en-GB" sz="2000" dirty="0" smtClean="0">
                          <a:solidFill>
                            <a:schemeClr val="accent1"/>
                          </a:solidFill>
                          <a:latin typeface="Berlin Sans FB" pitchFamily="34" charset="0"/>
                        </a:rPr>
                        <a:t> Strategic</a:t>
                      </a:r>
                      <a:r>
                        <a:rPr lang="en-GB" sz="2000" baseline="0" dirty="0" smtClean="0">
                          <a:solidFill>
                            <a:schemeClr val="accent1"/>
                          </a:solidFill>
                          <a:latin typeface="Berlin Sans FB" pitchFamily="34" charset="0"/>
                        </a:rPr>
                        <a:t> Management</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BMAN31610</a:t>
                      </a:r>
                      <a:r>
                        <a:rPr lang="en-GB" sz="2000" baseline="0" dirty="0" smtClean="0">
                          <a:solidFill>
                            <a:schemeClr val="accent1"/>
                          </a:solidFill>
                          <a:latin typeface="Berlin Sans FB" pitchFamily="34" charset="0"/>
                        </a:rPr>
                        <a:t> Corporate Financial Communication and valuation </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PSYC10311</a:t>
                      </a:r>
                      <a:r>
                        <a:rPr lang="en-GB" sz="2000" baseline="0" dirty="0" smtClean="0">
                          <a:solidFill>
                            <a:schemeClr val="bg1"/>
                          </a:solidFill>
                          <a:latin typeface="Berlin Sans FB" pitchFamily="34" charset="0"/>
                        </a:rPr>
                        <a:t> </a:t>
                      </a:r>
                      <a:r>
                        <a:rPr lang="en-GB" sz="2000" baseline="0" dirty="0" smtClean="0">
                          <a:solidFill>
                            <a:schemeClr val="accent1"/>
                          </a:solidFill>
                          <a:latin typeface="Berlin Sans FB" pitchFamily="34" charset="0"/>
                        </a:rPr>
                        <a:t>Lifespan and Aging </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EDUC20221 </a:t>
                      </a:r>
                      <a:r>
                        <a:rPr lang="en-GB" sz="2000" dirty="0" smtClean="0">
                          <a:solidFill>
                            <a:schemeClr val="accent1"/>
                          </a:solidFill>
                          <a:latin typeface="Berlin Sans FB" pitchFamily="34" charset="0"/>
                        </a:rPr>
                        <a:t>Marketing and Consumers</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75437">
                <a:tc>
                  <a:txBody>
                    <a:bodyPr/>
                    <a:lstStyle/>
                    <a:p>
                      <a:r>
                        <a:rPr lang="en-GB" sz="2000" dirty="0" smtClean="0">
                          <a:solidFill>
                            <a:schemeClr val="bg1"/>
                          </a:solidFill>
                          <a:latin typeface="Berlin Sans FB" pitchFamily="34" charset="0"/>
                        </a:rPr>
                        <a:t>GERM10100 </a:t>
                      </a:r>
                      <a:r>
                        <a:rPr lang="en-GB" sz="2000" dirty="0" smtClean="0">
                          <a:solidFill>
                            <a:schemeClr val="accent1"/>
                          </a:solidFill>
                          <a:latin typeface="Berlin Sans FB" pitchFamily="34" charset="0"/>
                        </a:rPr>
                        <a:t>Beginners</a:t>
                      </a:r>
                      <a:r>
                        <a:rPr lang="en-GB" sz="2000" baseline="0" dirty="0" smtClean="0">
                          <a:solidFill>
                            <a:schemeClr val="accent1"/>
                          </a:solidFill>
                          <a:latin typeface="Berlin Sans FB" pitchFamily="34" charset="0"/>
                        </a:rPr>
                        <a:t> German Language Skills</a:t>
                      </a:r>
                      <a:endParaRPr lang="en-GB" sz="2000" dirty="0">
                        <a:solidFill>
                          <a:schemeClr val="accent1"/>
                        </a:solidFill>
                        <a:latin typeface="Berlin Sans FB"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 How?</a:t>
            </a:r>
            <a:endParaRPr lang="en-GB" dirty="0"/>
          </a:p>
        </p:txBody>
      </p:sp>
      <p:sp>
        <p:nvSpPr>
          <p:cNvPr id="3" name="Subtitle 2"/>
          <p:cNvSpPr>
            <a:spLocks noGrp="1"/>
          </p:cNvSpPr>
          <p:nvPr>
            <p:ph type="subTitle" idx="1"/>
          </p:nvPr>
        </p:nvSpPr>
        <p:spPr/>
        <p:txBody>
          <a:bodyPr/>
          <a:lstStyle/>
          <a:p>
            <a:r>
              <a:rPr lang="en-GB" dirty="0" smtClean="0">
                <a:latin typeface="Berlin Sans FB" pitchFamily="34" charset="0"/>
                <a:cs typeface="Aharoni" pitchFamily="2" charset="-79"/>
              </a:rPr>
              <a:t>Seamless access via </a:t>
            </a:r>
            <a:r>
              <a:rPr lang="en-GB" dirty="0" smtClean="0">
                <a:solidFill>
                  <a:schemeClr val="accent1"/>
                </a:solidFill>
                <a:latin typeface="Berlin Sans FB" pitchFamily="34" charset="0"/>
                <a:cs typeface="Aharoni" pitchFamily="2" charset="-79"/>
              </a:rPr>
              <a:t>Blackboard</a:t>
            </a:r>
          </a:p>
          <a:p>
            <a:endParaRPr lang="en-GB" dirty="0"/>
          </a:p>
        </p:txBody>
      </p:sp>
      <p:sp>
        <p:nvSpPr>
          <p:cNvPr id="4" name="Subtitle 2"/>
          <p:cNvSpPr txBox="1">
            <a:spLocks/>
          </p:cNvSpPr>
          <p:nvPr/>
        </p:nvSpPr>
        <p:spPr>
          <a:xfrm>
            <a:off x="287016" y="4221088"/>
            <a:ext cx="8856984" cy="707886"/>
          </a:xfrm>
          <a:prstGeom prst="rect">
            <a:avLst/>
          </a:prstGeom>
          <a:noFill/>
        </p:spPr>
        <p:txBody>
          <a:bodyPr vert="horz" wrap="square"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smtClean="0">
                <a:ln>
                  <a:noFill/>
                </a:ln>
                <a:solidFill>
                  <a:schemeClr val="bg1"/>
                </a:solidFill>
                <a:effectLst/>
                <a:uLnTx/>
                <a:uFillTx/>
                <a:latin typeface="Berlin Sans FB" pitchFamily="34" charset="0"/>
              </a:rPr>
              <a:t>Download</a:t>
            </a:r>
            <a:r>
              <a:rPr kumimoji="0" lang="en-GB" sz="4000" b="0" i="0" u="none" strike="noStrike" kern="1200" cap="none" spc="0" normalizeH="0" noProof="0" dirty="0" smtClean="0">
                <a:ln>
                  <a:noFill/>
                </a:ln>
                <a:solidFill>
                  <a:schemeClr val="bg1"/>
                </a:solidFill>
                <a:effectLst/>
                <a:uLnTx/>
                <a:uFillTx/>
                <a:latin typeface="Berlin Sans FB" pitchFamily="34" charset="0"/>
              </a:rPr>
              <a:t> and </a:t>
            </a:r>
            <a:r>
              <a:rPr kumimoji="0" lang="en-GB" sz="4000" b="0" i="0" u="none" strike="noStrike" kern="1200" cap="none" spc="0" normalizeH="0" noProof="0" dirty="0" smtClean="0">
                <a:ln>
                  <a:noFill/>
                </a:ln>
                <a:solidFill>
                  <a:schemeClr val="accent1"/>
                </a:solidFill>
                <a:effectLst/>
                <a:uLnTx/>
                <a:uFillTx/>
                <a:latin typeface="Berlin Sans FB" pitchFamily="34" charset="0"/>
              </a:rPr>
              <a:t>sync across devices</a:t>
            </a:r>
            <a:endParaRPr kumimoji="0" lang="en-GB" sz="4000" b="0" i="0" u="none" strike="noStrike" kern="1200" cap="none" spc="0" normalizeH="0" baseline="0" noProof="0" dirty="0">
              <a:ln>
                <a:noFill/>
              </a:ln>
              <a:solidFill>
                <a:schemeClr val="accent1"/>
              </a:solidFill>
              <a:effectLst/>
              <a:uLnTx/>
              <a:uFillTx/>
              <a:latin typeface="Berlin Sans FB" pitchFamily="34" charset="0"/>
            </a:endParaRPr>
          </a:p>
        </p:txBody>
      </p:sp>
      <p:sp>
        <p:nvSpPr>
          <p:cNvPr id="5" name="Subtitle 2"/>
          <p:cNvSpPr txBox="1">
            <a:spLocks/>
          </p:cNvSpPr>
          <p:nvPr/>
        </p:nvSpPr>
        <p:spPr>
          <a:xfrm>
            <a:off x="287016" y="4941168"/>
            <a:ext cx="8856984" cy="707886"/>
          </a:xfrm>
          <a:prstGeom prst="rect">
            <a:avLst/>
          </a:prstGeom>
          <a:noFill/>
        </p:spPr>
        <p:txBody>
          <a:bodyPr vert="horz" wrap="square"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4000" b="0" i="0" u="none" strike="noStrike" kern="1200" cap="none" spc="0" normalizeH="0" baseline="0" noProof="0" dirty="0">
              <a:ln>
                <a:noFill/>
              </a:ln>
              <a:solidFill>
                <a:schemeClr val="bg1"/>
              </a:solidFill>
              <a:effectLst/>
              <a:uLnTx/>
              <a:uFillTx/>
              <a:latin typeface="Aller" panose="02000503030000020004" pitchFamily="2" charset="0"/>
              <a:ea typeface="+mn-ea"/>
              <a:cs typeface="+mn-cs"/>
            </a:endParaRPr>
          </a:p>
        </p:txBody>
      </p:sp>
      <p:sp>
        <p:nvSpPr>
          <p:cNvPr id="6" name="Subtitle 2"/>
          <p:cNvSpPr txBox="1">
            <a:spLocks/>
          </p:cNvSpPr>
          <p:nvPr/>
        </p:nvSpPr>
        <p:spPr>
          <a:xfrm>
            <a:off x="287016" y="5013176"/>
            <a:ext cx="8856984" cy="707886"/>
          </a:xfrm>
          <a:prstGeom prst="rect">
            <a:avLst/>
          </a:prstGeom>
          <a:noFill/>
        </p:spPr>
        <p:txBody>
          <a:bodyPr vert="horz" wrap="square"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smtClean="0">
                <a:ln>
                  <a:noFill/>
                </a:ln>
                <a:solidFill>
                  <a:schemeClr val="bg1"/>
                </a:solidFill>
                <a:effectLst/>
                <a:uLnTx/>
                <a:uFillTx/>
                <a:latin typeface="Berlin Sans FB" pitchFamily="34" charset="0"/>
                <a:ea typeface="+mn-ea"/>
                <a:cs typeface="Aharoni" pitchFamily="2" charset="-79"/>
              </a:rPr>
              <a:t>Highlight/make</a:t>
            </a:r>
            <a:r>
              <a:rPr kumimoji="0" lang="en-GB" sz="4000" b="0" i="0" u="none" strike="noStrike" kern="1200" cap="none" spc="0" normalizeH="0" noProof="0" dirty="0" smtClean="0">
                <a:ln>
                  <a:noFill/>
                </a:ln>
                <a:solidFill>
                  <a:schemeClr val="bg1"/>
                </a:solidFill>
                <a:effectLst/>
                <a:uLnTx/>
                <a:uFillTx/>
                <a:latin typeface="Berlin Sans FB" pitchFamily="34" charset="0"/>
                <a:ea typeface="+mn-ea"/>
                <a:cs typeface="Aharoni" pitchFamily="2" charset="-79"/>
              </a:rPr>
              <a:t> notes &amp; share</a:t>
            </a:r>
            <a:endParaRPr kumimoji="0" lang="en-GB" sz="4000" b="0" i="0" u="none" strike="noStrike" kern="1200" cap="none" spc="0" normalizeH="0" baseline="0" noProof="0" dirty="0" smtClean="0">
              <a:ln>
                <a:noFill/>
              </a:ln>
              <a:solidFill>
                <a:schemeClr val="accent1"/>
              </a:solidFill>
              <a:effectLst/>
              <a:uLnTx/>
              <a:uFillTx/>
              <a:latin typeface="Berlin Sans FB" pitchFamily="34" charset="0"/>
              <a:ea typeface="+mn-ea"/>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4000" b="0" i="0" u="none" strike="noStrike" kern="1200" cap="none" spc="0" normalizeH="0" baseline="0" noProof="0" dirty="0">
              <a:ln>
                <a:noFill/>
              </a:ln>
              <a:solidFill>
                <a:schemeClr val="bg1"/>
              </a:solidFill>
              <a:effectLst/>
              <a:uLnTx/>
              <a:uFillTx/>
              <a:latin typeface="Aller" panose="02000503030000020004" pitchFamily="2" charset="0"/>
              <a:ea typeface="+mn-ea"/>
              <a:cs typeface="+mn-cs"/>
            </a:endParaRPr>
          </a:p>
        </p:txBody>
      </p:sp>
    </p:spTree>
    <p:extLst>
      <p:ext uri="{BB962C8B-B14F-4D97-AF65-F5344CB8AC3E}">
        <p14:creationId xmlns:p14="http://schemas.microsoft.com/office/powerpoint/2010/main" val="1143984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Usage</a:t>
            </a:r>
            <a:endParaRPr lang="en-GB" dirty="0"/>
          </a:p>
        </p:txBody>
      </p:sp>
      <p:sp>
        <p:nvSpPr>
          <p:cNvPr id="5" name="Subtitle 2"/>
          <p:cNvSpPr txBox="1">
            <a:spLocks/>
          </p:cNvSpPr>
          <p:nvPr/>
        </p:nvSpPr>
        <p:spPr>
          <a:xfrm>
            <a:off x="287016" y="4941168"/>
            <a:ext cx="8856984" cy="707886"/>
          </a:xfrm>
          <a:prstGeom prst="rect">
            <a:avLst/>
          </a:prstGeom>
          <a:noFill/>
        </p:spPr>
        <p:txBody>
          <a:bodyPr vert="horz" wrap="square"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4000" b="0" i="0" u="none" strike="noStrike" kern="1200" cap="none" spc="0" normalizeH="0" baseline="0" noProof="0" dirty="0">
              <a:ln>
                <a:noFill/>
              </a:ln>
              <a:solidFill>
                <a:schemeClr val="bg1"/>
              </a:solidFill>
              <a:effectLst/>
              <a:uLnTx/>
              <a:uFillTx/>
              <a:latin typeface="Aller" panose="02000503030000020004" pitchFamily="2" charset="0"/>
              <a:ea typeface="+mn-ea"/>
              <a:cs typeface="+mn-cs"/>
            </a:endParaRPr>
          </a:p>
        </p:txBody>
      </p:sp>
      <p:sp>
        <p:nvSpPr>
          <p:cNvPr id="7" name="Subtitle 6"/>
          <p:cNvSpPr>
            <a:spLocks noGrp="1"/>
          </p:cNvSpPr>
          <p:nvPr>
            <p:ph type="subTitle" idx="1"/>
          </p:nvPr>
        </p:nvSpPr>
        <p:spPr/>
        <p:txBody>
          <a:bodyPr/>
          <a:lstStyle/>
          <a:p>
            <a:r>
              <a:rPr lang="en-GB" dirty="0" smtClean="0">
                <a:solidFill>
                  <a:schemeClr val="accent1"/>
                </a:solidFill>
                <a:latin typeface="Berlin Sans FB" pitchFamily="34" charset="0"/>
              </a:rPr>
              <a:t>73%</a:t>
            </a:r>
            <a:r>
              <a:rPr lang="en-GB" dirty="0" smtClean="0">
                <a:latin typeface="Berlin Sans FB" pitchFamily="34" charset="0"/>
              </a:rPr>
              <a:t> of the titles have been redeemed</a:t>
            </a:r>
          </a:p>
          <a:p>
            <a:r>
              <a:rPr lang="en-GB" dirty="0" smtClean="0">
                <a:latin typeface="Berlin Sans FB" pitchFamily="34" charset="0"/>
              </a:rPr>
              <a:t>OR</a:t>
            </a:r>
          </a:p>
          <a:p>
            <a:r>
              <a:rPr lang="en-GB" dirty="0" smtClean="0">
                <a:solidFill>
                  <a:schemeClr val="accent1"/>
                </a:solidFill>
                <a:latin typeface="Berlin Sans FB" pitchFamily="34" charset="0"/>
              </a:rPr>
              <a:t>2,209</a:t>
            </a:r>
            <a:r>
              <a:rPr lang="en-GB" dirty="0" smtClean="0">
                <a:latin typeface="Berlin Sans FB" pitchFamily="34" charset="0"/>
              </a:rPr>
              <a:t> students out of </a:t>
            </a:r>
            <a:r>
              <a:rPr lang="en-GB" dirty="0" smtClean="0">
                <a:solidFill>
                  <a:schemeClr val="accent1"/>
                </a:solidFill>
                <a:latin typeface="Berlin Sans FB" pitchFamily="34" charset="0"/>
              </a:rPr>
              <a:t>3,020</a:t>
            </a:r>
            <a:r>
              <a:rPr lang="en-GB" dirty="0" smtClean="0">
                <a:latin typeface="Berlin Sans FB" pitchFamily="34" charset="0"/>
              </a:rPr>
              <a:t> have redeemed their book</a:t>
            </a:r>
          </a:p>
          <a:p>
            <a:endParaRPr lang="en-US" dirty="0">
              <a:latin typeface="Berlin Sans FB" pitchFamily="34" charset="0"/>
            </a:endParaRPr>
          </a:p>
        </p:txBody>
      </p:sp>
    </p:spTree>
    <p:extLst>
      <p:ext uri="{BB962C8B-B14F-4D97-AF65-F5344CB8AC3E}">
        <p14:creationId xmlns:p14="http://schemas.microsoft.com/office/powerpoint/2010/main" val="625033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Usage</a:t>
            </a:r>
            <a:endParaRPr lang="en-GB" dirty="0"/>
          </a:p>
        </p:txBody>
      </p:sp>
      <p:sp>
        <p:nvSpPr>
          <p:cNvPr id="5" name="Subtitle 2"/>
          <p:cNvSpPr txBox="1">
            <a:spLocks/>
          </p:cNvSpPr>
          <p:nvPr/>
        </p:nvSpPr>
        <p:spPr>
          <a:xfrm>
            <a:off x="287016" y="4941168"/>
            <a:ext cx="8856984" cy="707886"/>
          </a:xfrm>
          <a:prstGeom prst="rect">
            <a:avLst/>
          </a:prstGeom>
          <a:noFill/>
        </p:spPr>
        <p:txBody>
          <a:bodyPr vert="horz" wrap="square"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4000" b="0" i="0" u="none" strike="noStrike" kern="1200" cap="none" spc="0" normalizeH="0" baseline="0" noProof="0" dirty="0">
              <a:ln>
                <a:noFill/>
              </a:ln>
              <a:solidFill>
                <a:schemeClr val="bg1"/>
              </a:solidFill>
              <a:effectLst/>
              <a:uLnTx/>
              <a:uFillTx/>
              <a:latin typeface="Aller" panose="02000503030000020004" pitchFamily="2" charset="0"/>
              <a:ea typeface="+mn-ea"/>
              <a:cs typeface="+mn-cs"/>
            </a:endParaRPr>
          </a:p>
        </p:txBody>
      </p:sp>
      <p:sp>
        <p:nvSpPr>
          <p:cNvPr id="7" name="Subtitle 6"/>
          <p:cNvSpPr>
            <a:spLocks noGrp="1"/>
          </p:cNvSpPr>
          <p:nvPr>
            <p:ph type="subTitle" idx="1"/>
          </p:nvPr>
        </p:nvSpPr>
        <p:spPr/>
        <p:txBody>
          <a:bodyPr/>
          <a:lstStyle/>
          <a:p>
            <a:r>
              <a:rPr lang="en-GB" dirty="0" smtClean="0">
                <a:solidFill>
                  <a:schemeClr val="accent1"/>
                </a:solidFill>
                <a:latin typeface="Berlin Sans FB" pitchFamily="34" charset="0"/>
              </a:rPr>
              <a:t>68%</a:t>
            </a:r>
            <a:r>
              <a:rPr lang="en-GB" dirty="0" smtClean="0">
                <a:latin typeface="Berlin Sans FB" pitchFamily="34" charset="0"/>
              </a:rPr>
              <a:t> of the titles have been used more than once</a:t>
            </a:r>
          </a:p>
          <a:p>
            <a:r>
              <a:rPr lang="en-GB" dirty="0" smtClean="0">
                <a:latin typeface="Berlin Sans FB" pitchFamily="34" charset="0"/>
              </a:rPr>
              <a:t>OR</a:t>
            </a:r>
          </a:p>
          <a:p>
            <a:r>
              <a:rPr lang="en-GB" dirty="0" smtClean="0">
                <a:solidFill>
                  <a:schemeClr val="accent1"/>
                </a:solidFill>
                <a:latin typeface="Berlin Sans FB" pitchFamily="34" charset="0"/>
              </a:rPr>
              <a:t>2,074</a:t>
            </a:r>
            <a:r>
              <a:rPr lang="en-GB" dirty="0" smtClean="0">
                <a:latin typeface="Berlin Sans FB" pitchFamily="34" charset="0"/>
              </a:rPr>
              <a:t> students out of </a:t>
            </a:r>
            <a:r>
              <a:rPr lang="en-GB" dirty="0" smtClean="0">
                <a:solidFill>
                  <a:schemeClr val="accent1"/>
                </a:solidFill>
                <a:latin typeface="Berlin Sans FB" pitchFamily="34" charset="0"/>
              </a:rPr>
              <a:t>3,020</a:t>
            </a:r>
            <a:r>
              <a:rPr lang="en-GB" dirty="0" smtClean="0">
                <a:latin typeface="Berlin Sans FB" pitchFamily="34" charset="0"/>
              </a:rPr>
              <a:t> have actually read [some of] the book</a:t>
            </a:r>
          </a:p>
          <a:p>
            <a:endParaRPr lang="en-US" dirty="0">
              <a:latin typeface="Berlin Sans FB" pitchFamily="34" charset="0"/>
            </a:endParaRPr>
          </a:p>
        </p:txBody>
      </p:sp>
    </p:spTree>
    <p:extLst>
      <p:ext uri="{BB962C8B-B14F-4D97-AF65-F5344CB8AC3E}">
        <p14:creationId xmlns:p14="http://schemas.microsoft.com/office/powerpoint/2010/main" val="625033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208729477"/>
              </p:ext>
            </p:extLst>
          </p:nvPr>
        </p:nvGraphicFramePr>
        <p:xfrm>
          <a:off x="107504" y="548680"/>
          <a:ext cx="8736632" cy="60486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4092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cxnSp>
        <p:nvCxnSpPr>
          <p:cNvPr id="6" name="Straight Connector 5"/>
          <p:cNvCxnSpPr/>
          <p:nvPr/>
        </p:nvCxnSpPr>
        <p:spPr>
          <a:xfrm>
            <a:off x="5004048" y="1988840"/>
            <a:ext cx="0" cy="2376264"/>
          </a:xfrm>
          <a:prstGeom prst="line">
            <a:avLst/>
          </a:prstGeom>
          <a:ln w="12700">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854094" y="1330312"/>
            <a:ext cx="7473912" cy="3693319"/>
          </a:xfrm>
          <a:custGeom>
            <a:avLst/>
            <a:gdLst>
              <a:gd name="connsiteX0" fmla="*/ 0 w 7308812"/>
              <a:gd name="connsiteY0" fmla="*/ 0 h 3693319"/>
              <a:gd name="connsiteX1" fmla="*/ 7308812 w 7308812"/>
              <a:gd name="connsiteY1" fmla="*/ 0 h 3693319"/>
              <a:gd name="connsiteX2" fmla="*/ 7308812 w 7308812"/>
              <a:gd name="connsiteY2" fmla="*/ 3693319 h 3693319"/>
              <a:gd name="connsiteX3" fmla="*/ 0 w 7308812"/>
              <a:gd name="connsiteY3" fmla="*/ 3693319 h 3693319"/>
              <a:gd name="connsiteX4" fmla="*/ 0 w 7308812"/>
              <a:gd name="connsiteY4" fmla="*/ 0 h 3693319"/>
              <a:gd name="connsiteX0" fmla="*/ 63500 w 7372312"/>
              <a:gd name="connsiteY0" fmla="*/ 0 h 3693319"/>
              <a:gd name="connsiteX1" fmla="*/ 7372312 w 7372312"/>
              <a:gd name="connsiteY1" fmla="*/ 0 h 3693319"/>
              <a:gd name="connsiteX2" fmla="*/ 7372312 w 7372312"/>
              <a:gd name="connsiteY2" fmla="*/ 3693319 h 3693319"/>
              <a:gd name="connsiteX3" fmla="*/ 0 w 7372312"/>
              <a:gd name="connsiteY3" fmla="*/ 3502819 h 3693319"/>
              <a:gd name="connsiteX4" fmla="*/ 63500 w 7372312"/>
              <a:gd name="connsiteY4" fmla="*/ 0 h 3693319"/>
              <a:gd name="connsiteX0" fmla="*/ 63500 w 7473912"/>
              <a:gd name="connsiteY0" fmla="*/ 0 h 3693319"/>
              <a:gd name="connsiteX1" fmla="*/ 7473912 w 7473912"/>
              <a:gd name="connsiteY1" fmla="*/ 254000 h 3693319"/>
              <a:gd name="connsiteX2" fmla="*/ 7372312 w 7473912"/>
              <a:gd name="connsiteY2" fmla="*/ 3693319 h 3693319"/>
              <a:gd name="connsiteX3" fmla="*/ 0 w 7473912"/>
              <a:gd name="connsiteY3" fmla="*/ 3502819 h 3693319"/>
              <a:gd name="connsiteX4" fmla="*/ 63500 w 7473912"/>
              <a:gd name="connsiteY4" fmla="*/ 0 h 369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3912" h="3693319">
                <a:moveTo>
                  <a:pt x="63500" y="0"/>
                </a:moveTo>
                <a:lnTo>
                  <a:pt x="7473912" y="254000"/>
                </a:lnTo>
                <a:lnTo>
                  <a:pt x="7372312" y="3693319"/>
                </a:lnTo>
                <a:lnTo>
                  <a:pt x="0" y="3502819"/>
                </a:lnTo>
                <a:lnTo>
                  <a:pt x="63500" y="0"/>
                </a:lnTo>
                <a:close/>
              </a:path>
            </a:pathLst>
          </a:custGeom>
          <a:solidFill>
            <a:schemeClr val="bg1"/>
          </a:solidFill>
        </p:spPr>
        <p:txBody>
          <a:bodyPr wrap="square" rtlCol="0">
            <a:sp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2249" y="1688686"/>
            <a:ext cx="3078163"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31640" y="1844824"/>
            <a:ext cx="3672408" cy="923330"/>
          </a:xfrm>
          <a:prstGeom prst="rect">
            <a:avLst/>
          </a:prstGeom>
          <a:noFill/>
        </p:spPr>
        <p:txBody>
          <a:bodyPr wrap="square" rtlCol="0">
            <a:spAutoFit/>
          </a:bodyPr>
          <a:lstStyle/>
          <a:p>
            <a:r>
              <a:rPr lang="en-GB" sz="5400" dirty="0" smtClean="0">
                <a:latin typeface="Aharoni" panose="02010803020104030203" pitchFamily="2" charset="-79"/>
                <a:cs typeface="Aharoni" panose="02010803020104030203" pitchFamily="2" charset="-79"/>
              </a:rPr>
              <a:t>CONTENTS</a:t>
            </a:r>
            <a:endParaRPr lang="en-GB" sz="5400" dirty="0">
              <a:latin typeface="Aharoni" panose="02010803020104030203" pitchFamily="2" charset="-79"/>
              <a:cs typeface="Aharoni" panose="02010803020104030203" pitchFamily="2" charset="-79"/>
            </a:endParaRPr>
          </a:p>
        </p:txBody>
      </p:sp>
      <p:sp>
        <p:nvSpPr>
          <p:cNvPr id="8" name="TextBox 7"/>
          <p:cNvSpPr txBox="1"/>
          <p:nvPr/>
        </p:nvSpPr>
        <p:spPr>
          <a:xfrm>
            <a:off x="1105372" y="2828834"/>
            <a:ext cx="4176464" cy="1200329"/>
          </a:xfrm>
          <a:prstGeom prst="rect">
            <a:avLst/>
          </a:prstGeom>
          <a:noFill/>
        </p:spPr>
        <p:txBody>
          <a:bodyPr wrap="square" rtlCol="0">
            <a:spAutoFit/>
          </a:bodyPr>
          <a:lstStyle/>
          <a:p>
            <a:r>
              <a:rPr lang="en-GB" sz="3600" dirty="0" smtClean="0">
                <a:solidFill>
                  <a:schemeClr val="accent6">
                    <a:lumMod val="60000"/>
                    <a:lumOff val="40000"/>
                  </a:schemeClr>
                </a:solidFill>
                <a:latin typeface="Berlin Sans FB Demi" panose="020E0802020502020306" pitchFamily="34" charset="0"/>
              </a:rPr>
              <a:t>Books </a:t>
            </a:r>
            <a:r>
              <a:rPr lang="en-GB" sz="3600" dirty="0" smtClean="0">
                <a:solidFill>
                  <a:schemeClr val="accent6">
                    <a:lumMod val="60000"/>
                    <a:lumOff val="40000"/>
                  </a:schemeClr>
                </a:solidFill>
                <a:latin typeface="Berlin Sans FB" panose="020E0602020502020306" pitchFamily="34" charset="0"/>
              </a:rPr>
              <a:t>Right Here</a:t>
            </a:r>
          </a:p>
          <a:p>
            <a:r>
              <a:rPr lang="en-GB" sz="3600" dirty="0" smtClean="0">
                <a:solidFill>
                  <a:schemeClr val="accent6">
                    <a:lumMod val="60000"/>
                    <a:lumOff val="40000"/>
                  </a:schemeClr>
                </a:solidFill>
                <a:latin typeface="Berlin Sans FB Demi" panose="020E0802020502020306" pitchFamily="34" charset="0"/>
              </a:rPr>
              <a:t>Books </a:t>
            </a:r>
            <a:r>
              <a:rPr lang="en-GB" sz="3600" dirty="0" smtClean="0">
                <a:solidFill>
                  <a:schemeClr val="accent6">
                    <a:lumMod val="60000"/>
                    <a:lumOff val="40000"/>
                  </a:schemeClr>
                </a:solidFill>
                <a:latin typeface="Berlin Sans FB" panose="020E0602020502020306" pitchFamily="34" charset="0"/>
              </a:rPr>
              <a:t>on Demand </a:t>
            </a:r>
          </a:p>
        </p:txBody>
      </p:sp>
    </p:spTree>
    <p:extLst>
      <p:ext uri="{BB962C8B-B14F-4D97-AF65-F5344CB8AC3E}">
        <p14:creationId xmlns:p14="http://schemas.microsoft.com/office/powerpoint/2010/main" val="38085620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7544" y="0"/>
            <a:ext cx="8229600" cy="1143000"/>
          </a:xfrm>
        </p:spPr>
        <p:txBody>
          <a:bodyPr>
            <a:normAutofit/>
          </a:bodyPr>
          <a:lstStyle/>
          <a:p>
            <a:r>
              <a:rPr lang="en-GB" sz="3200" dirty="0" smtClean="0">
                <a:solidFill>
                  <a:schemeClr val="tx2"/>
                </a:solidFill>
                <a:latin typeface="Aharoni" charset="-79"/>
                <a:cs typeface="Aharoni" charset="-79"/>
              </a:rPr>
              <a:t>Average page views </a:t>
            </a:r>
            <a:endParaRPr lang="en-US" sz="3200" dirty="0">
              <a:solidFill>
                <a:schemeClr val="tx2"/>
              </a:solidFill>
              <a:latin typeface="Aharoni" charset="-79"/>
              <a:cs typeface="Aharoni" charset="-79"/>
            </a:endParaRPr>
          </a:p>
        </p:txBody>
      </p:sp>
      <p:pic>
        <p:nvPicPr>
          <p:cNvPr id="3076" name="Picture 4"/>
          <p:cNvPicPr>
            <a:picLocks noChangeAspect="1" noChangeArrowheads="1"/>
          </p:cNvPicPr>
          <p:nvPr/>
        </p:nvPicPr>
        <p:blipFill>
          <a:blip r:embed="rId3" cstate="print"/>
          <a:srcRect l="30992" t="23625" r="31928" b="7470"/>
          <a:stretch>
            <a:fillRect/>
          </a:stretch>
        </p:blipFill>
        <p:spPr bwMode="auto">
          <a:xfrm>
            <a:off x="1331640" y="1196752"/>
            <a:ext cx="6408712"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67544" y="0"/>
            <a:ext cx="8229600" cy="1143000"/>
          </a:xfrm>
        </p:spPr>
        <p:txBody>
          <a:bodyPr>
            <a:normAutofit/>
          </a:bodyPr>
          <a:lstStyle/>
          <a:p>
            <a:r>
              <a:rPr lang="en-GB" sz="3200" dirty="0" smtClean="0">
                <a:solidFill>
                  <a:schemeClr val="tx2"/>
                </a:solidFill>
                <a:latin typeface="Aharoni" charset="-79"/>
                <a:cs typeface="Aharoni" charset="-79"/>
              </a:rPr>
              <a:t>Average highlights created </a:t>
            </a:r>
            <a:endParaRPr lang="en-US" sz="3200" dirty="0">
              <a:solidFill>
                <a:schemeClr val="tx2"/>
              </a:solidFill>
              <a:latin typeface="Aharoni" charset="-79"/>
              <a:cs typeface="Aharoni" charset="-79"/>
            </a:endParaRPr>
          </a:p>
        </p:txBody>
      </p:sp>
      <p:pic>
        <p:nvPicPr>
          <p:cNvPr id="2051" name="Picture 3"/>
          <p:cNvPicPr>
            <a:picLocks noChangeAspect="1" noChangeArrowheads="1"/>
          </p:cNvPicPr>
          <p:nvPr/>
        </p:nvPicPr>
        <p:blipFill>
          <a:blip r:embed="rId3" cstate="print"/>
          <a:srcRect l="32116" t="24609" r="30267" b="5501"/>
          <a:stretch>
            <a:fillRect/>
          </a:stretch>
        </p:blipFill>
        <p:spPr bwMode="auto">
          <a:xfrm>
            <a:off x="1043608" y="1124744"/>
            <a:ext cx="6984776" cy="5256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solidFill>
                  <a:schemeClr val="tx2"/>
                </a:solidFill>
                <a:latin typeface="Aharoni" charset="-79"/>
                <a:cs typeface="Aharoni" charset="-79"/>
              </a:rPr>
              <a:t>Page views by method/device</a:t>
            </a:r>
            <a:endParaRPr lang="en-US" sz="3200" dirty="0">
              <a:solidFill>
                <a:schemeClr val="tx2"/>
              </a:solidFill>
              <a:latin typeface="Aharoni" charset="-79"/>
              <a:cs typeface="Aharoni" charset="-79"/>
            </a:endParaRPr>
          </a:p>
        </p:txBody>
      </p:sp>
      <p:pic>
        <p:nvPicPr>
          <p:cNvPr id="4100" name="Picture 4"/>
          <p:cNvPicPr>
            <a:picLocks noChangeAspect="1" noChangeArrowheads="1"/>
          </p:cNvPicPr>
          <p:nvPr/>
        </p:nvPicPr>
        <p:blipFill>
          <a:blip r:embed="rId3" cstate="print"/>
          <a:srcRect l="30992" t="24609" r="33035" b="4517"/>
          <a:stretch>
            <a:fillRect/>
          </a:stretch>
        </p:blipFill>
        <p:spPr bwMode="auto">
          <a:xfrm>
            <a:off x="2231740" y="1340768"/>
            <a:ext cx="4680520"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Evaluation</a:t>
            </a:r>
            <a:endParaRPr lang="en-GB" dirty="0"/>
          </a:p>
        </p:txBody>
      </p:sp>
      <p:sp>
        <p:nvSpPr>
          <p:cNvPr id="5" name="Subtitle 2"/>
          <p:cNvSpPr txBox="1">
            <a:spLocks/>
          </p:cNvSpPr>
          <p:nvPr/>
        </p:nvSpPr>
        <p:spPr>
          <a:xfrm>
            <a:off x="287016" y="4941168"/>
            <a:ext cx="8856984" cy="707886"/>
          </a:xfrm>
          <a:prstGeom prst="rect">
            <a:avLst/>
          </a:prstGeom>
          <a:noFill/>
        </p:spPr>
        <p:txBody>
          <a:bodyPr vert="horz" wrap="square"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4000" b="0" i="0" u="none" strike="noStrike" kern="1200" cap="none" spc="0" normalizeH="0" baseline="0" noProof="0" dirty="0">
              <a:ln>
                <a:noFill/>
              </a:ln>
              <a:solidFill>
                <a:schemeClr val="bg1"/>
              </a:solidFill>
              <a:effectLst/>
              <a:uLnTx/>
              <a:uFillTx/>
              <a:latin typeface="Aller" panose="02000503030000020004" pitchFamily="2" charset="0"/>
              <a:ea typeface="+mn-ea"/>
              <a:cs typeface="+mn-cs"/>
            </a:endParaRPr>
          </a:p>
        </p:txBody>
      </p:sp>
      <p:sp>
        <p:nvSpPr>
          <p:cNvPr id="7" name="Subtitle 6"/>
          <p:cNvSpPr>
            <a:spLocks noGrp="1"/>
          </p:cNvSpPr>
          <p:nvPr>
            <p:ph type="subTitle" idx="1"/>
          </p:nvPr>
        </p:nvSpPr>
        <p:spPr/>
        <p:txBody>
          <a:bodyPr/>
          <a:lstStyle/>
          <a:p>
            <a:pPr>
              <a:spcBef>
                <a:spcPct val="0"/>
              </a:spcBef>
            </a:pPr>
            <a:r>
              <a:rPr lang="en-GB" altLang="en-US" b="1" dirty="0" smtClean="0">
                <a:latin typeface="Arial" pitchFamily="34" charset="0"/>
              </a:rPr>
              <a:t>Students’ </a:t>
            </a:r>
            <a:r>
              <a:rPr lang="en-GB" altLang="en-US" b="1" dirty="0" smtClean="0">
                <a:solidFill>
                  <a:schemeClr val="accent1"/>
                </a:solidFill>
                <a:latin typeface="Arial" pitchFamily="34" charset="0"/>
              </a:rPr>
              <a:t>experiences </a:t>
            </a:r>
            <a:r>
              <a:rPr lang="en-GB" altLang="en-US" b="1" dirty="0" smtClean="0">
                <a:latin typeface="Arial" pitchFamily="34" charset="0"/>
              </a:rPr>
              <a:t>of</a:t>
            </a:r>
            <a:r>
              <a:rPr lang="en-GB" altLang="en-US" b="1" dirty="0" smtClean="0">
                <a:solidFill>
                  <a:schemeClr val="accent1"/>
                </a:solidFill>
                <a:latin typeface="Arial" pitchFamily="34" charset="0"/>
              </a:rPr>
              <a:t> </a:t>
            </a:r>
            <a:r>
              <a:rPr lang="en-GB" altLang="en-US" b="1" dirty="0" smtClean="0">
                <a:latin typeface="Arial" pitchFamily="34" charset="0"/>
              </a:rPr>
              <a:t>using the </a:t>
            </a:r>
            <a:r>
              <a:rPr lang="en-GB" altLang="en-US" b="1" dirty="0" smtClean="0">
                <a:solidFill>
                  <a:schemeClr val="accent1"/>
                </a:solidFill>
                <a:latin typeface="Arial" pitchFamily="34" charset="0"/>
              </a:rPr>
              <a:t>eBooks</a:t>
            </a:r>
            <a:endParaRPr lang="en-US" altLang="en-US" dirty="0">
              <a:solidFill>
                <a:schemeClr val="accent1"/>
              </a:solidFill>
              <a:latin typeface="Arial" pitchFamily="34" charset="0"/>
            </a:endParaRPr>
          </a:p>
        </p:txBody>
      </p:sp>
    </p:spTree>
    <p:extLst>
      <p:ext uri="{BB962C8B-B14F-4D97-AF65-F5344CB8AC3E}">
        <p14:creationId xmlns:p14="http://schemas.microsoft.com/office/powerpoint/2010/main" val="3413060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GB" sz="7200" dirty="0" smtClean="0">
                <a:solidFill>
                  <a:schemeClr val="bg1"/>
                </a:solidFill>
              </a:rPr>
              <a:t>Books On Demand</a:t>
            </a:r>
            <a:endParaRPr lang="en-GB" sz="7200" dirty="0">
              <a:solidFill>
                <a:schemeClr val="bg1"/>
              </a:solidFill>
            </a:endParaRPr>
          </a:p>
        </p:txBody>
      </p:sp>
      <p:sp>
        <p:nvSpPr>
          <p:cNvPr id="11" name="Subtitle 10"/>
          <p:cNvSpPr>
            <a:spLocks noGrp="1"/>
          </p:cNvSpPr>
          <p:nvPr>
            <p:ph type="subTitle" idx="1"/>
          </p:nvPr>
        </p:nvSpPr>
        <p:spPr/>
        <p:txBody>
          <a:bodyPr/>
          <a:lstStyle/>
          <a:p>
            <a:r>
              <a:rPr lang="en-GB" dirty="0" smtClean="0">
                <a:latin typeface="ChunkFive Roman" pitchFamily="50" charset="0"/>
              </a:rPr>
              <a:t>Patron driven acquisition of Library books</a:t>
            </a:r>
            <a:endParaRPr lang="en-GB" dirty="0">
              <a:latin typeface="ChunkFive Roman" pitchFamily="50" charset="0"/>
            </a:endParaRPr>
          </a:p>
        </p:txBody>
      </p:sp>
    </p:spTree>
    <p:extLst>
      <p:ext uri="{BB962C8B-B14F-4D97-AF65-F5344CB8AC3E}">
        <p14:creationId xmlns:p14="http://schemas.microsoft.com/office/powerpoint/2010/main" val="25359398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9" name="TextBox 8"/>
          <p:cNvSpPr txBox="1"/>
          <p:nvPr/>
        </p:nvSpPr>
        <p:spPr>
          <a:xfrm>
            <a:off x="880717" y="1340768"/>
            <a:ext cx="7433592" cy="3528392"/>
          </a:xfrm>
          <a:custGeom>
            <a:avLst/>
            <a:gdLst>
              <a:gd name="connsiteX0" fmla="*/ 0 w 7272809"/>
              <a:gd name="connsiteY0" fmla="*/ 0 h 3416320"/>
              <a:gd name="connsiteX1" fmla="*/ 7272809 w 7272809"/>
              <a:gd name="connsiteY1" fmla="*/ 0 h 3416320"/>
              <a:gd name="connsiteX2" fmla="*/ 7272809 w 7272809"/>
              <a:gd name="connsiteY2" fmla="*/ 3416320 h 3416320"/>
              <a:gd name="connsiteX3" fmla="*/ 0 w 7272809"/>
              <a:gd name="connsiteY3" fmla="*/ 3416320 h 3416320"/>
              <a:gd name="connsiteX4" fmla="*/ 0 w 7272809"/>
              <a:gd name="connsiteY4" fmla="*/ 0 h 3416320"/>
              <a:gd name="connsiteX0" fmla="*/ 0 w 7298209"/>
              <a:gd name="connsiteY0" fmla="*/ 0 h 3416320"/>
              <a:gd name="connsiteX1" fmla="*/ 7298209 w 7298209"/>
              <a:gd name="connsiteY1" fmla="*/ 114300 h 3416320"/>
              <a:gd name="connsiteX2" fmla="*/ 7272809 w 7298209"/>
              <a:gd name="connsiteY2" fmla="*/ 3416320 h 3416320"/>
              <a:gd name="connsiteX3" fmla="*/ 0 w 7298209"/>
              <a:gd name="connsiteY3" fmla="*/ 3416320 h 3416320"/>
              <a:gd name="connsiteX4" fmla="*/ 0 w 7298209"/>
              <a:gd name="connsiteY4" fmla="*/ 0 h 3416320"/>
              <a:gd name="connsiteX0" fmla="*/ 117016 w 7415225"/>
              <a:gd name="connsiteY0" fmla="*/ 0 h 3416320"/>
              <a:gd name="connsiteX1" fmla="*/ 7415225 w 7415225"/>
              <a:gd name="connsiteY1" fmla="*/ 114300 h 3416320"/>
              <a:gd name="connsiteX2" fmla="*/ 7389825 w 7415225"/>
              <a:gd name="connsiteY2" fmla="*/ 3416320 h 3416320"/>
              <a:gd name="connsiteX3" fmla="*/ 0 w 7415225"/>
              <a:gd name="connsiteY3" fmla="*/ 3342540 h 3416320"/>
              <a:gd name="connsiteX4" fmla="*/ 117016 w 7415225"/>
              <a:gd name="connsiteY4" fmla="*/ 0 h 3416320"/>
              <a:gd name="connsiteX0" fmla="*/ 117016 w 7610252"/>
              <a:gd name="connsiteY0" fmla="*/ 0 h 3416320"/>
              <a:gd name="connsiteX1" fmla="*/ 7610252 w 7610252"/>
              <a:gd name="connsiteY1" fmla="*/ 212673 h 3416320"/>
              <a:gd name="connsiteX2" fmla="*/ 7389825 w 7610252"/>
              <a:gd name="connsiteY2" fmla="*/ 3416320 h 3416320"/>
              <a:gd name="connsiteX3" fmla="*/ 0 w 7610252"/>
              <a:gd name="connsiteY3" fmla="*/ 3342540 h 3416320"/>
              <a:gd name="connsiteX4" fmla="*/ 117016 w 7610252"/>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252" h="3416320">
                <a:moveTo>
                  <a:pt x="117016" y="0"/>
                </a:moveTo>
                <a:lnTo>
                  <a:pt x="7610252" y="212673"/>
                </a:lnTo>
                <a:lnTo>
                  <a:pt x="7389825" y="3416320"/>
                </a:lnTo>
                <a:lnTo>
                  <a:pt x="0" y="3342540"/>
                </a:lnTo>
                <a:lnTo>
                  <a:pt x="117016" y="0"/>
                </a:lnTo>
                <a:close/>
              </a:path>
            </a:pathLst>
          </a:custGeom>
          <a:solidFill>
            <a:schemeClr val="bg1"/>
          </a:solidFill>
        </p:spPr>
        <p:txBody>
          <a:bodyPr wrap="square" rtlCol="0">
            <a:sp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cxnSp>
        <p:nvCxnSpPr>
          <p:cNvPr id="6" name="Straight Connector 5"/>
          <p:cNvCxnSpPr/>
          <p:nvPr/>
        </p:nvCxnSpPr>
        <p:spPr>
          <a:xfrm>
            <a:off x="5004048" y="1988840"/>
            <a:ext cx="0" cy="2376264"/>
          </a:xfrm>
          <a:prstGeom prst="line">
            <a:avLst/>
          </a:prstGeom>
          <a:ln w="12700">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1178992" y="3104924"/>
            <a:ext cx="5039940" cy="769441"/>
          </a:xfrm>
          <a:prstGeom prst="rect">
            <a:avLst/>
          </a:prstGeom>
          <a:solidFill>
            <a:schemeClr val="bg1"/>
          </a:solidFill>
        </p:spPr>
        <p:txBody>
          <a:bodyPr wrap="square" rtlCol="0">
            <a:spAutoFit/>
          </a:bodyPr>
          <a:lstStyle/>
          <a:p>
            <a:pPr algn="ctr"/>
            <a:r>
              <a:rPr lang="en-GB" sz="4400" dirty="0" smtClean="0">
                <a:latin typeface="Berlin Sans FB" panose="020E0602020502020306" pitchFamily="34" charset="0"/>
              </a:rPr>
              <a:t>PRINT</a:t>
            </a:r>
            <a:endParaRPr lang="en-GB" sz="4400" dirty="0">
              <a:latin typeface="Berlin Sans FB" panose="020E0602020502020306" pitchFamily="34" charset="0"/>
            </a:endParaRPr>
          </a:p>
        </p:txBody>
      </p:sp>
      <p:sp>
        <p:nvSpPr>
          <p:cNvPr id="7" name="TextBox 6"/>
          <p:cNvSpPr txBox="1"/>
          <p:nvPr/>
        </p:nvSpPr>
        <p:spPr>
          <a:xfrm>
            <a:off x="903413" y="1532684"/>
            <a:ext cx="6948772" cy="1631216"/>
          </a:xfrm>
          <a:prstGeom prst="rect">
            <a:avLst/>
          </a:prstGeom>
          <a:solidFill>
            <a:schemeClr val="bg1"/>
          </a:solidFill>
        </p:spPr>
        <p:txBody>
          <a:bodyPr wrap="square" rtlCol="0">
            <a:spAutoFit/>
          </a:bodyPr>
          <a:lstStyle/>
          <a:p>
            <a:endParaRPr lang="en-GB" sz="4000" dirty="0" smtClean="0">
              <a:solidFill>
                <a:schemeClr val="accent6">
                  <a:lumMod val="60000"/>
                  <a:lumOff val="40000"/>
                </a:schemeClr>
              </a:solidFill>
              <a:latin typeface="Aharoni" panose="02010803020104030203" pitchFamily="2" charset="-79"/>
              <a:cs typeface="Aharoni" panose="02010803020104030203" pitchFamily="2" charset="-79"/>
            </a:endParaRPr>
          </a:p>
          <a:p>
            <a:r>
              <a:rPr lang="en-GB" sz="6000" dirty="0" smtClean="0">
                <a:solidFill>
                  <a:schemeClr val="accent1"/>
                </a:solidFill>
                <a:latin typeface="Aharoni" panose="02010803020104030203" pitchFamily="2" charset="-79"/>
                <a:cs typeface="Aharoni" panose="02010803020104030203" pitchFamily="2" charset="-79"/>
              </a:rPr>
              <a:t>Books</a:t>
            </a:r>
            <a:r>
              <a:rPr lang="en-GB" sz="6000" dirty="0">
                <a:solidFill>
                  <a:schemeClr val="accent1"/>
                </a:solidFill>
                <a:latin typeface="Aharoni" panose="02010803020104030203" pitchFamily="2" charset="-79"/>
                <a:cs typeface="Aharoni" panose="02010803020104030203" pitchFamily="2" charset="-79"/>
              </a:rPr>
              <a:t> </a:t>
            </a:r>
            <a:r>
              <a:rPr lang="en-GB" sz="6000" dirty="0" smtClean="0">
                <a:solidFill>
                  <a:schemeClr val="accent1"/>
                </a:solidFill>
                <a:latin typeface="Aharoni" panose="02010803020104030203" pitchFamily="2" charset="-79"/>
                <a:cs typeface="Aharoni" panose="02010803020104030203" pitchFamily="2" charset="-79"/>
              </a:rPr>
              <a:t>On Demand</a:t>
            </a:r>
          </a:p>
        </p:txBody>
      </p:sp>
      <p:pic>
        <p:nvPicPr>
          <p:cNvPr id="8" name="Picture 7" descr="print book.png"/>
          <p:cNvPicPr>
            <a:picLocks noChangeAspect="1"/>
          </p:cNvPicPr>
          <p:nvPr/>
        </p:nvPicPr>
        <p:blipFill>
          <a:blip r:embed="rId4" cstate="print"/>
          <a:srcRect b="12069"/>
          <a:stretch>
            <a:fillRect/>
          </a:stretch>
        </p:blipFill>
        <p:spPr>
          <a:xfrm>
            <a:off x="5868144" y="3018769"/>
            <a:ext cx="1800200" cy="1846756"/>
          </a:xfrm>
          <a:prstGeom prst="rect">
            <a:avLst/>
          </a:prstGeom>
        </p:spPr>
      </p:pic>
    </p:spTree>
    <p:extLst>
      <p:ext uri="{BB962C8B-B14F-4D97-AF65-F5344CB8AC3E}">
        <p14:creationId xmlns:p14="http://schemas.microsoft.com/office/powerpoint/2010/main" val="3848903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normAutofit fontScale="90000"/>
          </a:bodyPr>
          <a:lstStyle/>
          <a:p>
            <a:r>
              <a:rPr lang="en-GB" sz="7200" dirty="0" smtClean="0">
                <a:solidFill>
                  <a:schemeClr val="bg1"/>
                </a:solidFill>
                <a:latin typeface="Aharoni" charset="-79"/>
                <a:cs typeface="Aharoni" charset="-79"/>
              </a:rPr>
              <a:t>Books on Demand</a:t>
            </a:r>
            <a:endParaRPr lang="en-GB" dirty="0">
              <a:solidFill>
                <a:schemeClr val="bg1"/>
              </a:solidFill>
            </a:endParaRPr>
          </a:p>
        </p:txBody>
      </p:sp>
      <p:sp>
        <p:nvSpPr>
          <p:cNvPr id="3" name="Content Placeholder 2"/>
          <p:cNvSpPr>
            <a:spLocks noGrp="1"/>
          </p:cNvSpPr>
          <p:nvPr>
            <p:ph sz="half" idx="1"/>
          </p:nvPr>
        </p:nvSpPr>
        <p:spPr>
          <a:xfrm>
            <a:off x="395536" y="3140968"/>
            <a:ext cx="8219256" cy="2880320"/>
          </a:xfrm>
        </p:spPr>
        <p:txBody>
          <a:bodyPr>
            <a:normAutofit fontScale="92500"/>
          </a:bodyPr>
          <a:lstStyle/>
          <a:p>
            <a:r>
              <a:rPr lang="en-GB" sz="3200" dirty="0" smtClean="0">
                <a:solidFill>
                  <a:schemeClr val="bg1"/>
                </a:solidFill>
                <a:latin typeface="Berlin Sans FB" pitchFamily="34" charset="0"/>
              </a:rPr>
              <a:t>Finite fund </a:t>
            </a:r>
          </a:p>
          <a:p>
            <a:r>
              <a:rPr lang="en-GB" sz="3200" dirty="0" smtClean="0">
                <a:solidFill>
                  <a:schemeClr val="bg1"/>
                </a:solidFill>
                <a:latin typeface="Berlin Sans FB" pitchFamily="34" charset="0"/>
              </a:rPr>
              <a:t>Price </a:t>
            </a:r>
            <a:r>
              <a:rPr lang="en-GB" sz="3200" dirty="0">
                <a:solidFill>
                  <a:schemeClr val="bg1"/>
                </a:solidFill>
                <a:latin typeface="Berlin Sans FB" pitchFamily="34" charset="0"/>
              </a:rPr>
              <a:t>cap (£100) </a:t>
            </a:r>
          </a:p>
          <a:p>
            <a:r>
              <a:rPr lang="en-GB" sz="3200" dirty="0">
                <a:solidFill>
                  <a:schemeClr val="bg1"/>
                </a:solidFill>
                <a:latin typeface="Berlin Sans FB" pitchFamily="34" charset="0"/>
              </a:rPr>
              <a:t>Has to be in print</a:t>
            </a:r>
          </a:p>
          <a:p>
            <a:r>
              <a:rPr lang="en-GB" sz="3200" dirty="0">
                <a:solidFill>
                  <a:schemeClr val="bg1"/>
                </a:solidFill>
                <a:latin typeface="Berlin Sans FB" pitchFamily="34" charset="0"/>
              </a:rPr>
              <a:t>Limited to 5 requests per person</a:t>
            </a:r>
          </a:p>
          <a:p>
            <a:r>
              <a:rPr lang="en-GB" sz="3200" dirty="0">
                <a:solidFill>
                  <a:schemeClr val="bg1"/>
                </a:solidFill>
                <a:latin typeface="Berlin Sans FB" pitchFamily="34" charset="0"/>
              </a:rPr>
              <a:t>Number of copies we purchase may be limited</a:t>
            </a:r>
          </a:p>
          <a:p>
            <a:endParaRPr lang="en-GB" dirty="0"/>
          </a:p>
        </p:txBody>
      </p:sp>
      <p:pic>
        <p:nvPicPr>
          <p:cNvPr id="24578" name="Picture 2" descr="print.jpg"/>
          <p:cNvPicPr>
            <a:picLocks noChangeAspect="1" noChangeArrowheads="1"/>
          </p:cNvPicPr>
          <p:nvPr/>
        </p:nvPicPr>
        <p:blipFill>
          <a:blip r:embed="rId3" cstate="print"/>
          <a:srcRect/>
          <a:stretch>
            <a:fillRect/>
          </a:stretch>
        </p:blipFill>
        <p:spPr bwMode="auto">
          <a:xfrm>
            <a:off x="2915816" y="1628800"/>
            <a:ext cx="3314700" cy="1381126"/>
          </a:xfrm>
          <a:prstGeom prst="rect">
            <a:avLst/>
          </a:prstGeom>
          <a:noFill/>
        </p:spPr>
      </p:pic>
    </p:spTree>
    <p:extLst>
      <p:ext uri="{BB962C8B-B14F-4D97-AF65-F5344CB8AC3E}">
        <p14:creationId xmlns:p14="http://schemas.microsoft.com/office/powerpoint/2010/main" val="2373598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dirty="0" smtClean="0">
                <a:solidFill>
                  <a:schemeClr val="bg1"/>
                </a:solidFill>
                <a:latin typeface="Aharoni" charset="-79"/>
                <a:cs typeface="Aharoni" charset="-79"/>
              </a:rPr>
              <a:t>Work in Progress…</a:t>
            </a:r>
            <a:endParaRPr lang="en-GB" sz="6600" dirty="0">
              <a:solidFill>
                <a:schemeClr val="bg1"/>
              </a:solidFill>
              <a:latin typeface="Aharoni" charset="-79"/>
              <a:cs typeface="Aharoni" charset="-79"/>
            </a:endParaRP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7" y="2924944"/>
            <a:ext cx="3024337" cy="138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488" t="17757" r="25015" b="17623"/>
          <a:stretch/>
        </p:blipFill>
        <p:spPr bwMode="auto">
          <a:xfrm>
            <a:off x="1547664" y="1412776"/>
            <a:ext cx="6192688" cy="529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239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9" t="13432" r="8370" b="12140"/>
          <a:stretch/>
        </p:blipFill>
        <p:spPr bwMode="auto">
          <a:xfrm>
            <a:off x="683568" y="1013164"/>
            <a:ext cx="7536938" cy="5695767"/>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Oval 8"/>
          <p:cNvSpPr>
            <a:spLocks noChangeArrowheads="1"/>
          </p:cNvSpPr>
          <p:nvPr/>
        </p:nvSpPr>
        <p:spPr bwMode="auto">
          <a:xfrm flipH="1">
            <a:off x="3275856" y="2852936"/>
            <a:ext cx="4824536" cy="172819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n-US"/>
          </a:p>
        </p:txBody>
      </p:sp>
      <p:sp>
        <p:nvSpPr>
          <p:cNvPr id="5" name="Title 4"/>
          <p:cNvSpPr>
            <a:spLocks noGrp="1"/>
          </p:cNvSpPr>
          <p:nvPr>
            <p:ph type="title"/>
          </p:nvPr>
        </p:nvSpPr>
        <p:spPr>
          <a:xfrm>
            <a:off x="467544" y="0"/>
            <a:ext cx="8229600" cy="1143000"/>
          </a:xfrm>
        </p:spPr>
        <p:txBody>
          <a:bodyPr>
            <a:normAutofit/>
          </a:bodyPr>
          <a:lstStyle/>
          <a:p>
            <a:r>
              <a:rPr lang="en-GB" sz="6600" dirty="0" smtClean="0">
                <a:solidFill>
                  <a:schemeClr val="bg1"/>
                </a:solidFill>
                <a:latin typeface="Aharoni" charset="-79"/>
                <a:cs typeface="Aharoni" charset="-79"/>
              </a:rPr>
              <a:t>Work in progress</a:t>
            </a:r>
            <a:endParaRPr lang="en-US" sz="6600" dirty="0">
              <a:solidFill>
                <a:schemeClr val="bg1"/>
              </a:solidFill>
              <a:latin typeface="Aharoni" charset="-79"/>
              <a:cs typeface="Aharoni" charset="-79"/>
            </a:endParaRPr>
          </a:p>
        </p:txBody>
      </p:sp>
    </p:spTree>
    <p:extLst>
      <p:ext uri="{BB962C8B-B14F-4D97-AF65-F5344CB8AC3E}">
        <p14:creationId xmlns:p14="http://schemas.microsoft.com/office/powerpoint/2010/main" val="4428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dirty="0" smtClean="0">
                <a:solidFill>
                  <a:schemeClr val="bg1"/>
                </a:solidFill>
                <a:latin typeface="Aharoni" charset="-79"/>
                <a:cs typeface="Aharoni" charset="-79"/>
              </a:rPr>
              <a:t>Desired Outcomes…</a:t>
            </a:r>
            <a:endParaRPr lang="en-GB" sz="6600" dirty="0">
              <a:solidFill>
                <a:schemeClr val="bg1"/>
              </a:solidFill>
              <a:latin typeface="Aharoni" charset="-79"/>
              <a:cs typeface="Aharoni" charset="-79"/>
            </a:endParaRPr>
          </a:p>
        </p:txBody>
      </p:sp>
      <p:sp>
        <p:nvSpPr>
          <p:cNvPr id="3" name="Content Placeholder 2"/>
          <p:cNvSpPr>
            <a:spLocks noGrp="1"/>
          </p:cNvSpPr>
          <p:nvPr>
            <p:ph sz="half" idx="1"/>
          </p:nvPr>
        </p:nvSpPr>
        <p:spPr>
          <a:xfrm>
            <a:off x="395536" y="1412776"/>
            <a:ext cx="4176464" cy="4813995"/>
          </a:xfrm>
        </p:spPr>
        <p:txBody>
          <a:bodyPr>
            <a:normAutofit fontScale="92500" lnSpcReduction="10000"/>
          </a:bodyPr>
          <a:lstStyle/>
          <a:p>
            <a:r>
              <a:rPr lang="en-GB" dirty="0" smtClean="0">
                <a:solidFill>
                  <a:schemeClr val="bg1"/>
                </a:solidFill>
              </a:rPr>
              <a:t>Students more involved in the conversation</a:t>
            </a:r>
          </a:p>
          <a:p>
            <a:r>
              <a:rPr lang="en-GB" dirty="0" smtClean="0">
                <a:solidFill>
                  <a:schemeClr val="bg1"/>
                </a:solidFill>
              </a:rPr>
              <a:t>Get what they want</a:t>
            </a:r>
          </a:p>
          <a:p>
            <a:r>
              <a:rPr lang="en-GB" dirty="0" smtClean="0">
                <a:solidFill>
                  <a:schemeClr val="bg1"/>
                </a:solidFill>
              </a:rPr>
              <a:t>Analysis </a:t>
            </a:r>
            <a:r>
              <a:rPr lang="en-GB" dirty="0">
                <a:solidFill>
                  <a:schemeClr val="bg1"/>
                </a:solidFill>
              </a:rPr>
              <a:t>of requests by user type, discipline and rationale offered to help inform future decision-making</a:t>
            </a:r>
            <a:r>
              <a:rPr lang="en-GB" dirty="0" smtClean="0">
                <a:solidFill>
                  <a:schemeClr val="bg1"/>
                </a:solidFill>
              </a:rPr>
              <a:t>.</a:t>
            </a:r>
          </a:p>
          <a:p>
            <a:r>
              <a:rPr lang="en-GB" dirty="0" smtClean="0">
                <a:solidFill>
                  <a:schemeClr val="bg1"/>
                </a:solidFill>
              </a:rPr>
              <a:t>Any </a:t>
            </a:r>
            <a:r>
              <a:rPr lang="en-GB" dirty="0">
                <a:solidFill>
                  <a:schemeClr val="bg1"/>
                </a:solidFill>
              </a:rPr>
              <a:t>subsequent schemes, repeat or otherwise, will therefore be evidence-based.</a:t>
            </a:r>
          </a:p>
          <a:p>
            <a:endParaRPr lang="en-GB"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484784"/>
            <a:ext cx="3960440"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933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p:txBody>
          <a:bodyPr/>
          <a:lstStyle/>
          <a:p>
            <a:r>
              <a:rPr lang="en-GB" dirty="0" smtClean="0">
                <a:latin typeface="ChunkFive Roman" pitchFamily="50" charset="0"/>
              </a:rPr>
              <a:t>solutions for improving access to core/key texts</a:t>
            </a:r>
            <a:endParaRPr lang="en-GB" dirty="0">
              <a:latin typeface="ChunkFive Roman" pitchFamily="50" charset="0"/>
            </a:endParaRPr>
          </a:p>
        </p:txBody>
      </p:sp>
      <p:sp>
        <p:nvSpPr>
          <p:cNvPr id="12" name="Title 11"/>
          <p:cNvSpPr>
            <a:spLocks noGrp="1"/>
          </p:cNvSpPr>
          <p:nvPr>
            <p:ph type="ctrTitle"/>
          </p:nvPr>
        </p:nvSpPr>
        <p:spPr/>
        <p:txBody>
          <a:bodyPr/>
          <a:lstStyle/>
          <a:p>
            <a:r>
              <a:rPr lang="en-GB" dirty="0" smtClean="0">
                <a:solidFill>
                  <a:schemeClr val="bg1"/>
                </a:solidFill>
              </a:rPr>
              <a:t>Books Right Here</a:t>
            </a:r>
            <a:endParaRPr lang="en-GB" dirty="0">
              <a:solidFill>
                <a:schemeClr val="bg1"/>
              </a:solidFill>
            </a:endParaRPr>
          </a:p>
        </p:txBody>
      </p:sp>
    </p:spTree>
    <p:extLst>
      <p:ext uri="{BB962C8B-B14F-4D97-AF65-F5344CB8AC3E}">
        <p14:creationId xmlns:p14="http://schemas.microsoft.com/office/powerpoint/2010/main" val="18324166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9" name="TextBox 8"/>
          <p:cNvSpPr txBox="1"/>
          <p:nvPr/>
        </p:nvSpPr>
        <p:spPr>
          <a:xfrm>
            <a:off x="880717" y="1340768"/>
            <a:ext cx="7433592" cy="3528392"/>
          </a:xfrm>
          <a:custGeom>
            <a:avLst/>
            <a:gdLst>
              <a:gd name="connsiteX0" fmla="*/ 0 w 7272809"/>
              <a:gd name="connsiteY0" fmla="*/ 0 h 3416320"/>
              <a:gd name="connsiteX1" fmla="*/ 7272809 w 7272809"/>
              <a:gd name="connsiteY1" fmla="*/ 0 h 3416320"/>
              <a:gd name="connsiteX2" fmla="*/ 7272809 w 7272809"/>
              <a:gd name="connsiteY2" fmla="*/ 3416320 h 3416320"/>
              <a:gd name="connsiteX3" fmla="*/ 0 w 7272809"/>
              <a:gd name="connsiteY3" fmla="*/ 3416320 h 3416320"/>
              <a:gd name="connsiteX4" fmla="*/ 0 w 7272809"/>
              <a:gd name="connsiteY4" fmla="*/ 0 h 3416320"/>
              <a:gd name="connsiteX0" fmla="*/ 0 w 7298209"/>
              <a:gd name="connsiteY0" fmla="*/ 0 h 3416320"/>
              <a:gd name="connsiteX1" fmla="*/ 7298209 w 7298209"/>
              <a:gd name="connsiteY1" fmla="*/ 114300 h 3416320"/>
              <a:gd name="connsiteX2" fmla="*/ 7272809 w 7298209"/>
              <a:gd name="connsiteY2" fmla="*/ 3416320 h 3416320"/>
              <a:gd name="connsiteX3" fmla="*/ 0 w 7298209"/>
              <a:gd name="connsiteY3" fmla="*/ 3416320 h 3416320"/>
              <a:gd name="connsiteX4" fmla="*/ 0 w 7298209"/>
              <a:gd name="connsiteY4" fmla="*/ 0 h 3416320"/>
              <a:gd name="connsiteX0" fmla="*/ 117016 w 7415225"/>
              <a:gd name="connsiteY0" fmla="*/ 0 h 3416320"/>
              <a:gd name="connsiteX1" fmla="*/ 7415225 w 7415225"/>
              <a:gd name="connsiteY1" fmla="*/ 114300 h 3416320"/>
              <a:gd name="connsiteX2" fmla="*/ 7389825 w 7415225"/>
              <a:gd name="connsiteY2" fmla="*/ 3416320 h 3416320"/>
              <a:gd name="connsiteX3" fmla="*/ 0 w 7415225"/>
              <a:gd name="connsiteY3" fmla="*/ 3342540 h 3416320"/>
              <a:gd name="connsiteX4" fmla="*/ 117016 w 7415225"/>
              <a:gd name="connsiteY4" fmla="*/ 0 h 3416320"/>
              <a:gd name="connsiteX0" fmla="*/ 117016 w 7610252"/>
              <a:gd name="connsiteY0" fmla="*/ 0 h 3416320"/>
              <a:gd name="connsiteX1" fmla="*/ 7610252 w 7610252"/>
              <a:gd name="connsiteY1" fmla="*/ 212673 h 3416320"/>
              <a:gd name="connsiteX2" fmla="*/ 7389825 w 7610252"/>
              <a:gd name="connsiteY2" fmla="*/ 3416320 h 3416320"/>
              <a:gd name="connsiteX3" fmla="*/ 0 w 7610252"/>
              <a:gd name="connsiteY3" fmla="*/ 3342540 h 3416320"/>
              <a:gd name="connsiteX4" fmla="*/ 117016 w 7610252"/>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252" h="3416320">
                <a:moveTo>
                  <a:pt x="117016" y="0"/>
                </a:moveTo>
                <a:lnTo>
                  <a:pt x="7610252" y="212673"/>
                </a:lnTo>
                <a:lnTo>
                  <a:pt x="7389825" y="3416320"/>
                </a:lnTo>
                <a:lnTo>
                  <a:pt x="0" y="3342540"/>
                </a:lnTo>
                <a:lnTo>
                  <a:pt x="117016" y="0"/>
                </a:lnTo>
                <a:close/>
              </a:path>
            </a:pathLst>
          </a:custGeom>
          <a:solidFill>
            <a:schemeClr val="bg1"/>
          </a:solidFill>
        </p:spPr>
        <p:txBody>
          <a:bodyPr wrap="square" rtlCol="0">
            <a:sp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cxnSp>
        <p:nvCxnSpPr>
          <p:cNvPr id="6" name="Straight Connector 5"/>
          <p:cNvCxnSpPr/>
          <p:nvPr/>
        </p:nvCxnSpPr>
        <p:spPr>
          <a:xfrm>
            <a:off x="5004048" y="1988840"/>
            <a:ext cx="0" cy="2376264"/>
          </a:xfrm>
          <a:prstGeom prst="line">
            <a:avLst/>
          </a:prstGeom>
          <a:ln w="12700">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1178248" y="3244968"/>
            <a:ext cx="5039940" cy="769441"/>
          </a:xfrm>
          <a:prstGeom prst="rect">
            <a:avLst/>
          </a:prstGeom>
          <a:solidFill>
            <a:schemeClr val="bg1"/>
          </a:solidFill>
        </p:spPr>
        <p:txBody>
          <a:bodyPr wrap="square" rtlCol="0">
            <a:spAutoFit/>
          </a:bodyPr>
          <a:lstStyle/>
          <a:p>
            <a:pPr algn="ctr"/>
            <a:r>
              <a:rPr lang="en-GB" sz="4400" dirty="0" smtClean="0">
                <a:latin typeface="Berlin Sans FB" panose="020E0602020502020306" pitchFamily="34" charset="0"/>
              </a:rPr>
              <a:t>EBOOKS</a:t>
            </a:r>
            <a:endParaRPr lang="en-GB" sz="4400" dirty="0">
              <a:latin typeface="Berlin Sans FB" panose="020E0602020502020306" pitchFamily="34" charset="0"/>
            </a:endParaRPr>
          </a:p>
        </p:txBody>
      </p:sp>
      <p:sp>
        <p:nvSpPr>
          <p:cNvPr id="7" name="TextBox 6"/>
          <p:cNvSpPr txBox="1"/>
          <p:nvPr/>
        </p:nvSpPr>
        <p:spPr>
          <a:xfrm>
            <a:off x="880717" y="1628800"/>
            <a:ext cx="7281192" cy="1631216"/>
          </a:xfrm>
          <a:prstGeom prst="rect">
            <a:avLst/>
          </a:prstGeom>
          <a:solidFill>
            <a:schemeClr val="bg1"/>
          </a:solidFill>
        </p:spPr>
        <p:txBody>
          <a:bodyPr wrap="square" rtlCol="0">
            <a:spAutoFit/>
          </a:bodyPr>
          <a:lstStyle/>
          <a:p>
            <a:endParaRPr lang="en-GB" sz="4000" dirty="0" smtClean="0">
              <a:solidFill>
                <a:schemeClr val="accent6">
                  <a:lumMod val="60000"/>
                  <a:lumOff val="40000"/>
                </a:schemeClr>
              </a:solidFill>
              <a:latin typeface="Aharoni" panose="02010803020104030203" pitchFamily="2" charset="-79"/>
              <a:cs typeface="Aharoni" panose="02010803020104030203" pitchFamily="2" charset="-79"/>
            </a:endParaRPr>
          </a:p>
          <a:p>
            <a:r>
              <a:rPr lang="en-GB" sz="6000" dirty="0" smtClean="0">
                <a:solidFill>
                  <a:schemeClr val="accent1"/>
                </a:solidFill>
                <a:latin typeface="Aharoni" panose="02010803020104030203" pitchFamily="2" charset="-79"/>
                <a:cs typeface="Aharoni" panose="02010803020104030203" pitchFamily="2" charset="-79"/>
              </a:rPr>
              <a:t>Books On Demand</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076" t="5824" r="17652" b="16448"/>
          <a:stretch/>
        </p:blipFill>
        <p:spPr>
          <a:xfrm>
            <a:off x="6198592" y="3260016"/>
            <a:ext cx="1357661" cy="1508786"/>
          </a:xfrm>
          <a:prstGeom prst="rect">
            <a:avLst/>
          </a:prstGeom>
        </p:spPr>
      </p:pic>
    </p:spTree>
    <p:extLst>
      <p:ext uri="{BB962C8B-B14F-4D97-AF65-F5344CB8AC3E}">
        <p14:creationId xmlns:p14="http://schemas.microsoft.com/office/powerpoint/2010/main" val="3639386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954360"/>
          </a:xfrm>
        </p:spPr>
        <p:txBody>
          <a:bodyPr>
            <a:noAutofit/>
          </a:bodyPr>
          <a:lstStyle/>
          <a:p>
            <a:r>
              <a:rPr lang="en-GB" sz="6000" dirty="0" smtClean="0">
                <a:solidFill>
                  <a:schemeClr val="bg1"/>
                </a:solidFill>
                <a:latin typeface="Aharoni" charset="-79"/>
                <a:cs typeface="Aharoni" charset="-79"/>
              </a:rPr>
              <a:t>Books on Demand</a:t>
            </a:r>
            <a:endParaRPr lang="en-GB" sz="6000" dirty="0">
              <a:solidFill>
                <a:schemeClr val="bg1"/>
              </a:solidFill>
              <a:latin typeface="Aharoni" charset="-79"/>
              <a:cs typeface="Aharoni" charset="-79"/>
            </a:endParaRPr>
          </a:p>
        </p:txBody>
      </p:sp>
      <p:sp>
        <p:nvSpPr>
          <p:cNvPr id="3" name="Content Placeholder 2"/>
          <p:cNvSpPr>
            <a:spLocks noGrp="1"/>
          </p:cNvSpPr>
          <p:nvPr>
            <p:ph sz="half" idx="1"/>
          </p:nvPr>
        </p:nvSpPr>
        <p:spPr>
          <a:xfrm>
            <a:off x="251520" y="2420888"/>
            <a:ext cx="8280920" cy="4293096"/>
          </a:xfrm>
        </p:spPr>
        <p:txBody>
          <a:bodyPr>
            <a:normAutofit fontScale="92500" lnSpcReduction="10000"/>
          </a:bodyPr>
          <a:lstStyle/>
          <a:p>
            <a:pPr marL="0" indent="0">
              <a:buNone/>
            </a:pPr>
            <a:r>
              <a:rPr lang="en-GB" sz="4600" dirty="0">
                <a:solidFill>
                  <a:schemeClr val="accent1"/>
                </a:solidFill>
                <a:latin typeface="Berlin Sans FB" pitchFamily="34" charset="0"/>
              </a:rPr>
              <a:t>First </a:t>
            </a:r>
            <a:r>
              <a:rPr lang="en-GB" sz="4600" dirty="0" smtClean="0">
                <a:solidFill>
                  <a:schemeClr val="accent1"/>
                </a:solidFill>
                <a:latin typeface="Berlin Sans FB" pitchFamily="34" charset="0"/>
              </a:rPr>
              <a:t>cycle</a:t>
            </a:r>
            <a:endParaRPr lang="en-GB" sz="4600" dirty="0" smtClean="0"/>
          </a:p>
          <a:p>
            <a:pPr marL="0" indent="0">
              <a:buNone/>
            </a:pPr>
            <a:r>
              <a:rPr lang="en-GB" sz="4600" dirty="0" smtClean="0">
                <a:solidFill>
                  <a:schemeClr val="bg1"/>
                </a:solidFill>
                <a:latin typeface="Berlin Sans FB" pitchFamily="34" charset="0"/>
              </a:rPr>
              <a:t>Evaluation </a:t>
            </a:r>
            <a:r>
              <a:rPr lang="en-GB" sz="4600" dirty="0">
                <a:solidFill>
                  <a:schemeClr val="bg1"/>
                </a:solidFill>
                <a:latin typeface="Berlin Sans FB" pitchFamily="34" charset="0"/>
              </a:rPr>
              <a:t>to select aggregator – </a:t>
            </a:r>
            <a:r>
              <a:rPr lang="en-GB" sz="4600" dirty="0" smtClean="0">
                <a:solidFill>
                  <a:schemeClr val="accent1"/>
                </a:solidFill>
                <a:latin typeface="Berlin Sans FB" pitchFamily="34" charset="0"/>
              </a:rPr>
              <a:t>Dawson</a:t>
            </a:r>
            <a:r>
              <a:rPr lang="en-GB" sz="4600" dirty="0" smtClean="0">
                <a:solidFill>
                  <a:schemeClr val="bg1"/>
                </a:solidFill>
                <a:latin typeface="Berlin Sans FB" pitchFamily="34" charset="0"/>
              </a:rPr>
              <a:t>.</a:t>
            </a:r>
            <a:r>
              <a:rPr lang="en-GB" sz="4600" dirty="0" smtClean="0">
                <a:latin typeface="Berlin Sans FB" pitchFamily="34" charset="0"/>
              </a:rPr>
              <a:t> </a:t>
            </a:r>
          </a:p>
          <a:p>
            <a:pPr marL="0" indent="0">
              <a:buNone/>
            </a:pPr>
            <a:r>
              <a:rPr lang="en-GB" sz="4600" dirty="0" smtClean="0">
                <a:solidFill>
                  <a:schemeClr val="bg1"/>
                </a:solidFill>
                <a:latin typeface="Berlin Sans FB" pitchFamily="34" charset="0"/>
              </a:rPr>
              <a:t>14,000 </a:t>
            </a:r>
            <a:r>
              <a:rPr lang="en-GB" sz="4600" dirty="0">
                <a:solidFill>
                  <a:schemeClr val="bg1"/>
                </a:solidFill>
                <a:latin typeface="Berlin Sans FB" pitchFamily="34" charset="0"/>
              </a:rPr>
              <a:t>potential titles</a:t>
            </a:r>
            <a:endParaRPr lang="en-GB" sz="4600" b="1" dirty="0">
              <a:solidFill>
                <a:schemeClr val="bg1"/>
              </a:solidFill>
              <a:latin typeface="Berlin Sans FB" pitchFamily="34" charset="0"/>
            </a:endParaRPr>
          </a:p>
          <a:p>
            <a:pPr>
              <a:buNone/>
            </a:pPr>
            <a:r>
              <a:rPr lang="en-GB" sz="4600" dirty="0" smtClean="0">
                <a:solidFill>
                  <a:schemeClr val="bg1"/>
                </a:solidFill>
                <a:latin typeface="Berlin Sans FB" pitchFamily="34" charset="0"/>
              </a:rPr>
              <a:t>Profiled </a:t>
            </a:r>
            <a:r>
              <a:rPr lang="en-GB" sz="4600" dirty="0">
                <a:solidFill>
                  <a:schemeClr val="bg1"/>
                </a:solidFill>
                <a:latin typeface="Berlin Sans FB" pitchFamily="34" charset="0"/>
              </a:rPr>
              <a:t>against subjects with </a:t>
            </a:r>
            <a:r>
              <a:rPr lang="en-GB" sz="4600" dirty="0" smtClean="0">
                <a:solidFill>
                  <a:schemeClr val="bg1"/>
                </a:solidFill>
                <a:latin typeface="Berlin Sans FB" pitchFamily="34" charset="0"/>
              </a:rPr>
              <a:t>low  </a:t>
            </a:r>
          </a:p>
          <a:p>
            <a:pPr>
              <a:buNone/>
            </a:pPr>
            <a:r>
              <a:rPr lang="en-GB" sz="4600" dirty="0" smtClean="0">
                <a:solidFill>
                  <a:schemeClr val="bg1"/>
                </a:solidFill>
                <a:latin typeface="Berlin Sans FB" pitchFamily="34" charset="0"/>
              </a:rPr>
              <a:t>NSS </a:t>
            </a:r>
            <a:r>
              <a:rPr lang="en-GB" sz="4600" dirty="0">
                <a:solidFill>
                  <a:schemeClr val="bg1"/>
                </a:solidFill>
                <a:latin typeface="Berlin Sans FB" pitchFamily="34" charset="0"/>
              </a:rPr>
              <a:t>scores</a:t>
            </a:r>
            <a:r>
              <a:rPr lang="en-GB" sz="4600" dirty="0">
                <a:solidFill>
                  <a:schemeClr val="bg1"/>
                </a:solidFill>
              </a:rPr>
              <a:t>.</a:t>
            </a:r>
          </a:p>
          <a:p>
            <a:endParaRPr lang="en-GB" sz="7200" dirty="0">
              <a:solidFill>
                <a:schemeClr val="bg1"/>
              </a:solidFill>
            </a:endParaRPr>
          </a:p>
          <a:p>
            <a:endParaRPr lang="en-GB" sz="7200" dirty="0">
              <a:solidFill>
                <a:schemeClr val="bg1"/>
              </a:solidFill>
              <a:latin typeface="Berlin Sans FB" pitchFamily="34" charset="0"/>
            </a:endParaRPr>
          </a:p>
          <a:p>
            <a:endParaRPr lang="en-GB" dirty="0"/>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324" t="37247" r="1270" b="34056"/>
          <a:stretch/>
        </p:blipFill>
        <p:spPr bwMode="auto">
          <a:xfrm>
            <a:off x="2627784" y="1052736"/>
            <a:ext cx="3672408" cy="127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0929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954360"/>
          </a:xfrm>
        </p:spPr>
        <p:txBody>
          <a:bodyPr>
            <a:noAutofit/>
          </a:bodyPr>
          <a:lstStyle/>
          <a:p>
            <a:r>
              <a:rPr lang="en-GB" sz="6600" dirty="0" smtClean="0">
                <a:solidFill>
                  <a:schemeClr val="bg1"/>
                </a:solidFill>
                <a:latin typeface="Aharoni" charset="-79"/>
                <a:cs typeface="Aharoni" charset="-79"/>
              </a:rPr>
              <a:t>Books on Demand</a:t>
            </a:r>
            <a:endParaRPr lang="en-GB" sz="6600" dirty="0">
              <a:solidFill>
                <a:schemeClr val="bg1"/>
              </a:solidFill>
              <a:latin typeface="Aharoni" charset="-79"/>
              <a:cs typeface="Aharoni" charset="-79"/>
            </a:endParaRPr>
          </a:p>
        </p:txBody>
      </p:sp>
      <p:sp>
        <p:nvSpPr>
          <p:cNvPr id="3" name="Content Placeholder 2"/>
          <p:cNvSpPr>
            <a:spLocks noGrp="1"/>
          </p:cNvSpPr>
          <p:nvPr>
            <p:ph sz="half" idx="1"/>
          </p:nvPr>
        </p:nvSpPr>
        <p:spPr>
          <a:xfrm>
            <a:off x="395536" y="1988840"/>
            <a:ext cx="8496944" cy="4293096"/>
          </a:xfrm>
        </p:spPr>
        <p:txBody>
          <a:bodyPr>
            <a:normAutofit fontScale="25000" lnSpcReduction="20000"/>
          </a:bodyPr>
          <a:lstStyle/>
          <a:p>
            <a:pPr>
              <a:buNone/>
            </a:pPr>
            <a:endParaRPr lang="en-GB" sz="7200" dirty="0"/>
          </a:p>
          <a:p>
            <a:pPr marL="0" indent="0">
              <a:buNone/>
            </a:pPr>
            <a:r>
              <a:rPr lang="en-GB" sz="12800" dirty="0" smtClean="0">
                <a:solidFill>
                  <a:schemeClr val="accent1"/>
                </a:solidFill>
                <a:latin typeface="Berlin Sans FB" pitchFamily="34" charset="0"/>
              </a:rPr>
              <a:t>Second </a:t>
            </a:r>
            <a:r>
              <a:rPr lang="en-GB" sz="12800" dirty="0">
                <a:solidFill>
                  <a:schemeClr val="accent1"/>
                </a:solidFill>
                <a:latin typeface="Berlin Sans FB" pitchFamily="34" charset="0"/>
              </a:rPr>
              <a:t>Round </a:t>
            </a:r>
            <a:endParaRPr lang="en-GB" sz="12800" dirty="0" smtClean="0">
              <a:latin typeface="Berlin Sans FB" pitchFamily="34" charset="0"/>
            </a:endParaRPr>
          </a:p>
          <a:p>
            <a:pPr marL="0" indent="0">
              <a:buNone/>
            </a:pPr>
            <a:r>
              <a:rPr lang="en-GB" sz="11200" dirty="0" smtClean="0">
                <a:solidFill>
                  <a:schemeClr val="bg1"/>
                </a:solidFill>
                <a:latin typeface="Berlin Sans FB" pitchFamily="34" charset="0"/>
              </a:rPr>
              <a:t>Same </a:t>
            </a:r>
            <a:r>
              <a:rPr lang="en-GB" sz="11200" dirty="0">
                <a:solidFill>
                  <a:schemeClr val="bg1"/>
                </a:solidFill>
                <a:latin typeface="Berlin Sans FB" pitchFamily="34" charset="0"/>
              </a:rPr>
              <a:t>supplier </a:t>
            </a:r>
            <a:r>
              <a:rPr lang="en-GB" sz="11200" dirty="0" smtClean="0">
                <a:solidFill>
                  <a:schemeClr val="bg1"/>
                </a:solidFill>
                <a:latin typeface="Berlin Sans FB" pitchFamily="34" charset="0"/>
              </a:rPr>
              <a:t>-  </a:t>
            </a:r>
            <a:r>
              <a:rPr lang="en-GB" sz="11200" dirty="0">
                <a:solidFill>
                  <a:schemeClr val="bg1"/>
                </a:solidFill>
                <a:latin typeface="Berlin Sans FB" pitchFamily="34" charset="0"/>
              </a:rPr>
              <a:t>broader </a:t>
            </a:r>
            <a:r>
              <a:rPr lang="en-GB" sz="11200" dirty="0" smtClean="0">
                <a:solidFill>
                  <a:schemeClr val="bg1"/>
                </a:solidFill>
                <a:latin typeface="Berlin Sans FB" pitchFamily="34" charset="0"/>
              </a:rPr>
              <a:t>range – 20,000 potential titles</a:t>
            </a:r>
            <a:endParaRPr lang="en-GB" sz="11200" dirty="0">
              <a:solidFill>
                <a:schemeClr val="bg1"/>
              </a:solidFill>
              <a:latin typeface="Berlin Sans FB" pitchFamily="34" charset="0"/>
            </a:endParaRPr>
          </a:p>
          <a:p>
            <a:pPr marL="0" indent="0">
              <a:buNone/>
            </a:pPr>
            <a:r>
              <a:rPr lang="en-GB" sz="11200" dirty="0" smtClean="0">
                <a:solidFill>
                  <a:schemeClr val="bg1"/>
                </a:solidFill>
                <a:latin typeface="Berlin Sans FB" pitchFamily="34" charset="0"/>
              </a:rPr>
              <a:t>Set </a:t>
            </a:r>
            <a:r>
              <a:rPr lang="en-GB" sz="11200" dirty="0">
                <a:solidFill>
                  <a:schemeClr val="bg1"/>
                </a:solidFill>
                <a:latin typeface="Berlin Sans FB" pitchFamily="34" charset="0"/>
              </a:rPr>
              <a:t>Readership level: technical, </a:t>
            </a:r>
            <a:r>
              <a:rPr lang="en-GB" sz="11200" dirty="0" err="1">
                <a:solidFill>
                  <a:schemeClr val="bg1"/>
                </a:solidFill>
                <a:latin typeface="Berlin Sans FB" pitchFamily="34" charset="0"/>
              </a:rPr>
              <a:t>postgrad</a:t>
            </a:r>
            <a:r>
              <a:rPr lang="en-GB" sz="11200" dirty="0">
                <a:solidFill>
                  <a:schemeClr val="bg1"/>
                </a:solidFill>
                <a:latin typeface="Berlin Sans FB" pitchFamily="34" charset="0"/>
              </a:rPr>
              <a:t> </a:t>
            </a:r>
            <a:r>
              <a:rPr lang="en-GB" sz="11200" dirty="0" smtClean="0">
                <a:solidFill>
                  <a:schemeClr val="bg1"/>
                </a:solidFill>
                <a:latin typeface="Berlin Sans FB" pitchFamily="34" charset="0"/>
              </a:rPr>
              <a:t>or undergrad</a:t>
            </a:r>
            <a:r>
              <a:rPr lang="en-GB" sz="11200" dirty="0">
                <a:solidFill>
                  <a:schemeClr val="bg1"/>
                </a:solidFill>
                <a:latin typeface="Berlin Sans FB" pitchFamily="34" charset="0"/>
              </a:rPr>
              <a:t>.</a:t>
            </a:r>
          </a:p>
          <a:p>
            <a:pPr>
              <a:buNone/>
            </a:pPr>
            <a:r>
              <a:rPr lang="en-GB" sz="11200" dirty="0" smtClean="0">
                <a:solidFill>
                  <a:schemeClr val="bg1"/>
                </a:solidFill>
                <a:latin typeface="Berlin Sans FB" pitchFamily="34" charset="0"/>
              </a:rPr>
              <a:t>Date </a:t>
            </a:r>
            <a:r>
              <a:rPr lang="en-GB" sz="11200" dirty="0">
                <a:solidFill>
                  <a:schemeClr val="bg1"/>
                </a:solidFill>
                <a:latin typeface="Berlin Sans FB" pitchFamily="34" charset="0"/>
              </a:rPr>
              <a:t>range – Post 2010 </a:t>
            </a:r>
          </a:p>
          <a:p>
            <a:pPr>
              <a:buNone/>
            </a:pPr>
            <a:r>
              <a:rPr lang="en-GB" sz="11200" dirty="0" smtClean="0">
                <a:solidFill>
                  <a:schemeClr val="bg1"/>
                </a:solidFill>
                <a:latin typeface="Berlin Sans FB" pitchFamily="34" charset="0"/>
              </a:rPr>
              <a:t>Exclusion </a:t>
            </a:r>
            <a:r>
              <a:rPr lang="en-GB" sz="11200" dirty="0">
                <a:solidFill>
                  <a:schemeClr val="bg1"/>
                </a:solidFill>
                <a:latin typeface="Berlin Sans FB" pitchFamily="34" charset="0"/>
              </a:rPr>
              <a:t>of owned e-content</a:t>
            </a:r>
          </a:p>
          <a:p>
            <a:pPr>
              <a:buNone/>
            </a:pPr>
            <a:r>
              <a:rPr lang="en-GB" sz="11200" dirty="0" smtClean="0">
                <a:solidFill>
                  <a:schemeClr val="bg1"/>
                </a:solidFill>
                <a:latin typeface="Berlin Sans FB" pitchFamily="34" charset="0"/>
              </a:rPr>
              <a:t>Maximum </a:t>
            </a:r>
            <a:r>
              <a:rPr lang="en-GB" sz="11200" dirty="0">
                <a:solidFill>
                  <a:schemeClr val="bg1"/>
                </a:solidFill>
                <a:latin typeface="Berlin Sans FB" pitchFamily="34" charset="0"/>
              </a:rPr>
              <a:t>price (£150)</a:t>
            </a:r>
          </a:p>
          <a:p>
            <a:pPr>
              <a:buNone/>
            </a:pPr>
            <a:r>
              <a:rPr lang="en-GB" sz="11200" dirty="0" smtClean="0">
                <a:solidFill>
                  <a:schemeClr val="bg1"/>
                </a:solidFill>
                <a:latin typeface="Berlin Sans FB" pitchFamily="34" charset="0"/>
              </a:rPr>
              <a:t>Further </a:t>
            </a:r>
            <a:r>
              <a:rPr lang="en-GB" sz="11200" dirty="0">
                <a:solidFill>
                  <a:schemeClr val="bg1"/>
                </a:solidFill>
                <a:latin typeface="Berlin Sans FB" pitchFamily="34" charset="0"/>
              </a:rPr>
              <a:t>exclusions on publishers we found </a:t>
            </a:r>
            <a:r>
              <a:rPr lang="en-GB" sz="11200" dirty="0" smtClean="0">
                <a:solidFill>
                  <a:schemeClr val="bg1"/>
                </a:solidFill>
                <a:latin typeface="Berlin Sans FB" pitchFamily="34" charset="0"/>
              </a:rPr>
              <a:t>unsatisfactory</a:t>
            </a:r>
          </a:p>
          <a:p>
            <a:pPr>
              <a:buNone/>
            </a:pPr>
            <a:r>
              <a:rPr lang="en-GB" sz="11200" dirty="0" smtClean="0">
                <a:solidFill>
                  <a:schemeClr val="bg1"/>
                </a:solidFill>
                <a:latin typeface="Berlin Sans FB" pitchFamily="34" charset="0"/>
              </a:rPr>
              <a:t>and keywords </a:t>
            </a:r>
            <a:r>
              <a:rPr lang="en-GB" sz="11200" dirty="0">
                <a:solidFill>
                  <a:schemeClr val="bg1"/>
                </a:solidFill>
                <a:latin typeface="Berlin Sans FB" pitchFamily="34" charset="0"/>
              </a:rPr>
              <a:t>(e.g. ‘A-level, AQA, Beginner’s </a:t>
            </a:r>
            <a:r>
              <a:rPr lang="en-GB" sz="11200" dirty="0" smtClean="0">
                <a:solidFill>
                  <a:schemeClr val="bg1"/>
                </a:solidFill>
                <a:latin typeface="Berlin Sans FB" pitchFamily="34" charset="0"/>
              </a:rPr>
              <a:t>guide,</a:t>
            </a:r>
          </a:p>
          <a:p>
            <a:pPr>
              <a:buNone/>
            </a:pPr>
            <a:r>
              <a:rPr lang="en-GB" sz="11200" dirty="0" smtClean="0">
                <a:solidFill>
                  <a:schemeClr val="bg1"/>
                </a:solidFill>
                <a:latin typeface="Berlin Sans FB" pitchFamily="34" charset="0"/>
              </a:rPr>
              <a:t>Revision guide, Teach </a:t>
            </a:r>
            <a:r>
              <a:rPr lang="en-GB" sz="11200" dirty="0">
                <a:solidFill>
                  <a:schemeClr val="bg1"/>
                </a:solidFill>
                <a:latin typeface="Berlin Sans FB" pitchFamily="34" charset="0"/>
              </a:rPr>
              <a:t>Y</a:t>
            </a:r>
            <a:r>
              <a:rPr lang="en-GB" sz="11200" dirty="0" smtClean="0">
                <a:solidFill>
                  <a:schemeClr val="bg1"/>
                </a:solidFill>
                <a:latin typeface="Berlin Sans FB" pitchFamily="34" charset="0"/>
              </a:rPr>
              <a:t>ourself </a:t>
            </a:r>
            <a:r>
              <a:rPr lang="en-GB" sz="11200" dirty="0" err="1" smtClean="0">
                <a:solidFill>
                  <a:schemeClr val="bg1"/>
                </a:solidFill>
                <a:latin typeface="Berlin Sans FB" pitchFamily="34" charset="0"/>
              </a:rPr>
              <a:t>etc</a:t>
            </a:r>
            <a:r>
              <a:rPr lang="en-GB" sz="11200" dirty="0" smtClean="0">
                <a:solidFill>
                  <a:schemeClr val="bg1"/>
                </a:solidFill>
                <a:latin typeface="Berlin Sans FB" pitchFamily="34" charset="0"/>
              </a:rPr>
              <a:t> ….’)</a:t>
            </a:r>
            <a:endParaRPr lang="en-GB" sz="11200" dirty="0">
              <a:solidFill>
                <a:schemeClr val="bg1"/>
              </a:solidFill>
              <a:latin typeface="Berlin Sans FB" pitchFamily="34" charset="0"/>
            </a:endParaRPr>
          </a:p>
          <a:p>
            <a:endParaRPr lang="en-GB" sz="9600" dirty="0">
              <a:solidFill>
                <a:schemeClr val="bg1"/>
              </a:solidFill>
              <a:latin typeface="Berlin Sans FB" pitchFamily="34" charset="0"/>
            </a:endParaRPr>
          </a:p>
          <a:p>
            <a:endParaRPr lang="en-GB" sz="9600" dirty="0">
              <a:solidFill>
                <a:schemeClr val="bg1"/>
              </a:solidFill>
              <a:latin typeface="Berlin Sans FB" pitchFamily="34" charset="0"/>
            </a:endParaRP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324" t="37247" r="1270" b="34056"/>
          <a:stretch/>
        </p:blipFill>
        <p:spPr bwMode="auto">
          <a:xfrm>
            <a:off x="2735796" y="908720"/>
            <a:ext cx="3672408" cy="127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09290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GB" sz="6600" dirty="0" smtClean="0">
                <a:solidFill>
                  <a:schemeClr val="bg1"/>
                </a:solidFill>
                <a:latin typeface="Aharoni" charset="-79"/>
                <a:cs typeface="Aharoni" charset="-79"/>
              </a:rPr>
              <a:t>Recently Concluded</a:t>
            </a:r>
            <a:endParaRPr lang="en-GB" sz="6600" dirty="0">
              <a:solidFill>
                <a:schemeClr val="bg1"/>
              </a:solidFill>
              <a:latin typeface="Aharoni" charset="-79"/>
              <a:cs typeface="Aharoni" charset="-79"/>
            </a:endParaRPr>
          </a:p>
        </p:txBody>
      </p:sp>
      <p:pic>
        <p:nvPicPr>
          <p:cNvPr id="1331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629" t="52704" r="1813" b="16747"/>
          <a:stretch/>
        </p:blipFill>
        <p:spPr bwMode="auto">
          <a:xfrm>
            <a:off x="1691680" y="1254370"/>
            <a:ext cx="6120680" cy="521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824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en-GB" sz="7200" dirty="0" smtClean="0">
                <a:solidFill>
                  <a:schemeClr val="bg1"/>
                </a:solidFill>
                <a:latin typeface="Aharoni" charset="-79"/>
                <a:cs typeface="Aharoni" charset="-79"/>
              </a:rPr>
              <a:t>Outcomes…</a:t>
            </a:r>
            <a:endParaRPr lang="en-GB" sz="7200" dirty="0">
              <a:solidFill>
                <a:schemeClr val="bg1"/>
              </a:solidFill>
              <a:latin typeface="Aharoni" charset="-79"/>
              <a:cs typeface="Aharoni" charset="-79"/>
            </a:endParaRPr>
          </a:p>
        </p:txBody>
      </p:sp>
      <p:sp>
        <p:nvSpPr>
          <p:cNvPr id="3" name="Content Placeholder 2"/>
          <p:cNvSpPr>
            <a:spLocks noGrp="1"/>
          </p:cNvSpPr>
          <p:nvPr>
            <p:ph sz="half" idx="1"/>
          </p:nvPr>
        </p:nvSpPr>
        <p:spPr>
          <a:xfrm>
            <a:off x="251520" y="1412776"/>
            <a:ext cx="4536504" cy="5112568"/>
          </a:xfrm>
        </p:spPr>
        <p:txBody>
          <a:bodyPr>
            <a:normAutofit lnSpcReduction="10000"/>
          </a:bodyPr>
          <a:lstStyle/>
          <a:p>
            <a:r>
              <a:rPr lang="en-GB" dirty="0">
                <a:solidFill>
                  <a:schemeClr val="bg1"/>
                </a:solidFill>
                <a:latin typeface="Berlin Sans FB" pitchFamily="34" charset="0"/>
              </a:rPr>
              <a:t>Seamless access </a:t>
            </a:r>
            <a:r>
              <a:rPr lang="en-GB" dirty="0" smtClean="0">
                <a:solidFill>
                  <a:schemeClr val="bg1"/>
                </a:solidFill>
                <a:latin typeface="Berlin Sans FB" pitchFamily="34" charset="0"/>
              </a:rPr>
              <a:t>to additional electronic reserves (no </a:t>
            </a:r>
            <a:r>
              <a:rPr lang="en-GB" dirty="0">
                <a:solidFill>
                  <a:schemeClr val="bg1"/>
                </a:solidFill>
                <a:latin typeface="Berlin Sans FB" pitchFamily="34" charset="0"/>
              </a:rPr>
              <a:t>complaints</a:t>
            </a:r>
            <a:r>
              <a:rPr lang="en-GB" dirty="0" smtClean="0">
                <a:solidFill>
                  <a:schemeClr val="bg1"/>
                </a:solidFill>
                <a:latin typeface="Berlin Sans FB" pitchFamily="34" charset="0"/>
              </a:rPr>
              <a:t>) – </a:t>
            </a:r>
            <a:r>
              <a:rPr lang="en-GB" dirty="0" err="1" smtClean="0">
                <a:solidFill>
                  <a:schemeClr val="bg1"/>
                </a:solidFill>
                <a:latin typeface="Berlin Sans FB" pitchFamily="34" charset="0"/>
              </a:rPr>
              <a:t>inc</a:t>
            </a:r>
            <a:r>
              <a:rPr lang="en-GB" dirty="0" smtClean="0">
                <a:solidFill>
                  <a:schemeClr val="bg1"/>
                </a:solidFill>
                <a:latin typeface="Berlin Sans FB" pitchFamily="34" charset="0"/>
              </a:rPr>
              <a:t> preview material not purchased. </a:t>
            </a:r>
            <a:endParaRPr lang="en-GB" dirty="0">
              <a:solidFill>
                <a:schemeClr val="bg1"/>
              </a:solidFill>
              <a:latin typeface="Berlin Sans FB" pitchFamily="34" charset="0"/>
            </a:endParaRPr>
          </a:p>
          <a:p>
            <a:r>
              <a:rPr lang="en-GB" dirty="0" smtClean="0">
                <a:solidFill>
                  <a:schemeClr val="bg1"/>
                </a:solidFill>
                <a:latin typeface="Berlin Sans FB" pitchFamily="34" charset="0"/>
              </a:rPr>
              <a:t>Purchased material used twice as often as discipline-based </a:t>
            </a:r>
            <a:r>
              <a:rPr lang="en-GB" dirty="0" err="1" smtClean="0">
                <a:solidFill>
                  <a:schemeClr val="bg1"/>
                </a:solidFill>
                <a:latin typeface="Berlin Sans FB" pitchFamily="34" charset="0"/>
              </a:rPr>
              <a:t>ebooks</a:t>
            </a:r>
            <a:r>
              <a:rPr lang="en-GB" dirty="0" smtClean="0">
                <a:solidFill>
                  <a:schemeClr val="bg1"/>
                </a:solidFill>
                <a:latin typeface="Berlin Sans FB" pitchFamily="34" charset="0"/>
              </a:rPr>
              <a:t> purchased conventionally.</a:t>
            </a:r>
          </a:p>
          <a:p>
            <a:r>
              <a:rPr lang="en-GB" dirty="0" smtClean="0">
                <a:solidFill>
                  <a:schemeClr val="bg1"/>
                </a:solidFill>
                <a:latin typeface="Berlin Sans FB" pitchFamily="34" charset="0"/>
              </a:rPr>
              <a:t>Work </a:t>
            </a:r>
            <a:r>
              <a:rPr lang="en-GB" dirty="0">
                <a:solidFill>
                  <a:schemeClr val="bg1"/>
                </a:solidFill>
                <a:latin typeface="Berlin Sans FB" pitchFamily="34" charset="0"/>
              </a:rPr>
              <a:t>beginning on analysis of </a:t>
            </a:r>
            <a:r>
              <a:rPr lang="en-GB" dirty="0" smtClean="0">
                <a:solidFill>
                  <a:schemeClr val="bg1"/>
                </a:solidFill>
                <a:latin typeface="Berlin Sans FB" pitchFamily="34" charset="0"/>
              </a:rPr>
              <a:t>material purchased.</a:t>
            </a:r>
            <a:endParaRPr lang="en-GB" dirty="0">
              <a:latin typeface="Berlin Sans FB" pitchFamily="34" charset="0"/>
            </a:endParaRPr>
          </a:p>
          <a:p>
            <a:endParaRPr lang="en-GB" dirty="0">
              <a:latin typeface="Berlin Sans FB" pitchFamily="34" charset="0"/>
            </a:endParaRP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412776"/>
            <a:ext cx="3816350" cy="500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7738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29" t="23196" r="9460" b="9948"/>
          <a:stretch/>
        </p:blipFill>
        <p:spPr bwMode="auto">
          <a:xfrm>
            <a:off x="-1" y="0"/>
            <a:ext cx="919722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213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GB" sz="4800" dirty="0" smtClean="0">
                <a:solidFill>
                  <a:schemeClr val="bg1"/>
                </a:solidFill>
                <a:latin typeface="Aharoni" charset="-79"/>
                <a:cs typeface="Aharoni" charset="-79"/>
              </a:rPr>
              <a:t>Outcomes for next round….</a:t>
            </a:r>
            <a:endParaRPr lang="en-GB" sz="4800" dirty="0">
              <a:solidFill>
                <a:schemeClr val="bg1"/>
              </a:solidFill>
              <a:latin typeface="Aharoni" charset="-79"/>
              <a:cs typeface="Aharoni" charset="-79"/>
            </a:endParaRPr>
          </a:p>
        </p:txBody>
      </p:sp>
      <p:sp>
        <p:nvSpPr>
          <p:cNvPr id="3" name="Content Placeholder 2"/>
          <p:cNvSpPr>
            <a:spLocks noGrp="1"/>
          </p:cNvSpPr>
          <p:nvPr>
            <p:ph sz="half" idx="1"/>
          </p:nvPr>
        </p:nvSpPr>
        <p:spPr>
          <a:xfrm>
            <a:off x="251520" y="1340768"/>
            <a:ext cx="5112568" cy="4968552"/>
          </a:xfrm>
        </p:spPr>
        <p:txBody>
          <a:bodyPr>
            <a:noAutofit/>
          </a:bodyPr>
          <a:lstStyle/>
          <a:p>
            <a:pPr lvl="0"/>
            <a:r>
              <a:rPr lang="en-GB" sz="3200" dirty="0" smtClean="0">
                <a:solidFill>
                  <a:schemeClr val="bg1"/>
                </a:solidFill>
                <a:latin typeface="Berlin Sans FB" pitchFamily="34" charset="0"/>
              </a:rPr>
              <a:t>New supplier – EBL  </a:t>
            </a:r>
          </a:p>
          <a:p>
            <a:pPr lvl="0"/>
            <a:r>
              <a:rPr lang="en-GB" sz="3200" dirty="0" smtClean="0">
                <a:solidFill>
                  <a:schemeClr val="bg1"/>
                </a:solidFill>
                <a:latin typeface="Berlin Sans FB" pitchFamily="34" charset="0"/>
              </a:rPr>
              <a:t>More bespoke requirements – different dates re currency.</a:t>
            </a:r>
          </a:p>
          <a:p>
            <a:pPr lvl="0"/>
            <a:r>
              <a:rPr lang="en-GB" sz="3200" dirty="0" smtClean="0">
                <a:solidFill>
                  <a:schemeClr val="bg1"/>
                </a:solidFill>
                <a:latin typeface="Berlin Sans FB" pitchFamily="34" charset="0"/>
              </a:rPr>
              <a:t>Longer preview times to view without buying</a:t>
            </a:r>
          </a:p>
          <a:p>
            <a:pPr lvl="0"/>
            <a:r>
              <a:rPr lang="en-GB" sz="3200" dirty="0" smtClean="0">
                <a:solidFill>
                  <a:schemeClr val="bg1"/>
                </a:solidFill>
                <a:latin typeface="Berlin Sans FB" pitchFamily="34" charset="0"/>
              </a:rPr>
              <a:t>Promise of better managerial information</a:t>
            </a:r>
            <a:endParaRPr lang="en-GB" sz="3200" dirty="0">
              <a:solidFill>
                <a:schemeClr val="bg1"/>
              </a:solidFill>
              <a:latin typeface="Berlin Sans FB" pitchFamily="34"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60032" y="1340768"/>
            <a:ext cx="388457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671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6" t="10534" r="1918" b="11368"/>
          <a:stretch/>
        </p:blipFill>
        <p:spPr bwMode="auto">
          <a:xfrm>
            <a:off x="770020" y="878305"/>
            <a:ext cx="7940843" cy="5113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924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dirty="0" smtClean="0">
                <a:solidFill>
                  <a:schemeClr val="bg1"/>
                </a:solidFill>
                <a:latin typeface="Aharoni" charset="-79"/>
                <a:cs typeface="Aharoni" charset="-79"/>
              </a:rPr>
              <a:t>Down to the pips…</a:t>
            </a:r>
            <a:endParaRPr lang="en-GB" sz="6600" dirty="0">
              <a:solidFill>
                <a:schemeClr val="bg1"/>
              </a:solidFill>
              <a:latin typeface="Aharoni" charset="-79"/>
              <a:cs typeface="Aharoni" charset="-79"/>
            </a:endParaRPr>
          </a:p>
        </p:txBody>
      </p:sp>
      <p:sp>
        <p:nvSpPr>
          <p:cNvPr id="3" name="Content Placeholder 2"/>
          <p:cNvSpPr>
            <a:spLocks noGrp="1"/>
          </p:cNvSpPr>
          <p:nvPr>
            <p:ph sz="half" idx="1"/>
          </p:nvPr>
        </p:nvSpPr>
        <p:spPr>
          <a:xfrm>
            <a:off x="179512" y="1412776"/>
            <a:ext cx="5040560" cy="4813995"/>
          </a:xfrm>
        </p:spPr>
        <p:txBody>
          <a:bodyPr>
            <a:normAutofit/>
          </a:bodyPr>
          <a:lstStyle/>
          <a:p>
            <a:r>
              <a:rPr lang="en-GB" sz="3200" dirty="0" smtClean="0">
                <a:solidFill>
                  <a:schemeClr val="bg1"/>
                </a:solidFill>
                <a:latin typeface="Berlin Sans FB" pitchFamily="34" charset="0"/>
              </a:rPr>
              <a:t>Possible review of emerging (identifiable) themes in relation to futureproofing</a:t>
            </a:r>
          </a:p>
          <a:p>
            <a:r>
              <a:rPr lang="en-GB" sz="3200" dirty="0" smtClean="0">
                <a:solidFill>
                  <a:schemeClr val="bg1"/>
                </a:solidFill>
                <a:latin typeface="Berlin Sans FB" pitchFamily="34" charset="0"/>
              </a:rPr>
              <a:t>Looking at doing the same with </a:t>
            </a:r>
            <a:r>
              <a:rPr lang="en-GB" sz="3200" dirty="0" err="1" smtClean="0">
                <a:solidFill>
                  <a:schemeClr val="bg1"/>
                </a:solidFill>
                <a:latin typeface="Berlin Sans FB" pitchFamily="34" charset="0"/>
              </a:rPr>
              <a:t>eScholar</a:t>
            </a:r>
            <a:endParaRPr lang="en-GB" sz="3200" dirty="0" smtClean="0">
              <a:solidFill>
                <a:schemeClr val="bg1"/>
              </a:solidFill>
              <a:latin typeface="Berlin Sans FB" pitchFamily="34" charset="0"/>
            </a:endParaRPr>
          </a:p>
          <a:p>
            <a:r>
              <a:rPr lang="en-GB" sz="3200" dirty="0" smtClean="0">
                <a:solidFill>
                  <a:schemeClr val="bg1"/>
                </a:solidFill>
                <a:latin typeface="Berlin Sans FB" pitchFamily="34" charset="0"/>
              </a:rPr>
              <a:t>Reapplication elsewhere - Collection Development Profiling</a:t>
            </a:r>
            <a:endParaRPr lang="en-GB" sz="3200" dirty="0">
              <a:solidFill>
                <a:schemeClr val="bg1"/>
              </a:solidFill>
              <a:latin typeface="Berlin Sans FB" pitchFamily="34"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20072" y="1772816"/>
            <a:ext cx="3740562" cy="432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898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6" y="26245"/>
            <a:ext cx="9144000" cy="6857999"/>
          </a:xfrm>
          <a:prstGeom prst="rect">
            <a:avLst/>
          </a:prstGeom>
        </p:spPr>
      </p:pic>
      <p:sp>
        <p:nvSpPr>
          <p:cNvPr id="9" name="TextBox 8"/>
          <p:cNvSpPr txBox="1"/>
          <p:nvPr/>
        </p:nvSpPr>
        <p:spPr>
          <a:xfrm>
            <a:off x="971600" y="1484784"/>
            <a:ext cx="7272809" cy="3416320"/>
          </a:xfrm>
          <a:prstGeom prst="rect">
            <a:avLst/>
          </a:prstGeom>
          <a:solidFill>
            <a:schemeClr val="bg1"/>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cxnSp>
        <p:nvCxnSpPr>
          <p:cNvPr id="6" name="Straight Connector 5"/>
          <p:cNvCxnSpPr/>
          <p:nvPr/>
        </p:nvCxnSpPr>
        <p:spPr>
          <a:xfrm>
            <a:off x="5004048" y="1988840"/>
            <a:ext cx="0" cy="2376264"/>
          </a:xfrm>
          <a:prstGeom prst="line">
            <a:avLst/>
          </a:prstGeom>
          <a:ln w="12700">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772816"/>
            <a:ext cx="295232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87016" y="260648"/>
            <a:ext cx="8856984" cy="769441"/>
          </a:xfrm>
          <a:prstGeom prst="rect">
            <a:avLst/>
          </a:prstGeom>
        </p:spPr>
        <p:txBody>
          <a:bodyPr wrap="square">
            <a:spAutoFit/>
          </a:bodyPr>
          <a:lstStyle/>
          <a:p>
            <a:r>
              <a:rPr lang="en-GB" sz="4400" dirty="0" smtClean="0">
                <a:solidFill>
                  <a:schemeClr val="bg1"/>
                </a:solidFill>
                <a:latin typeface="Berlin Sans FB Demi" panose="020E0802020502020306" pitchFamily="34" charset="0"/>
                <a:cs typeface="Aharoni" panose="02010803020104030203" pitchFamily="2" charset="-79"/>
              </a:rPr>
              <a:t>In the spirit of ‘</a:t>
            </a:r>
            <a:r>
              <a:rPr lang="en-GB" sz="4400" i="1" dirty="0" smtClean="0">
                <a:solidFill>
                  <a:schemeClr val="bg1"/>
                </a:solidFill>
                <a:latin typeface="Berlin Sans FB Demi" panose="020E0802020502020306" pitchFamily="34" charset="0"/>
                <a:cs typeface="Aharoni" panose="02010803020104030203" pitchFamily="2" charset="-79"/>
              </a:rPr>
              <a:t>1066 and All That</a:t>
            </a:r>
            <a:r>
              <a:rPr lang="en-GB" sz="4400" dirty="0" smtClean="0">
                <a:solidFill>
                  <a:schemeClr val="bg1"/>
                </a:solidFill>
                <a:latin typeface="Berlin Sans FB Demi" panose="020E0802020502020306" pitchFamily="34" charset="0"/>
                <a:cs typeface="Aharoni" panose="02010803020104030203" pitchFamily="2" charset="-79"/>
              </a:rPr>
              <a:t>’</a:t>
            </a:r>
            <a:endParaRPr lang="en-US" sz="4400" dirty="0">
              <a:solidFill>
                <a:schemeClr val="bg1"/>
              </a:solidFill>
              <a:latin typeface="Berlin Sans FB Demi" panose="020E0802020502020306" pitchFamily="34" charset="0"/>
              <a:cs typeface="Aharoni" panose="02010803020104030203" pitchFamily="2" charset="-79"/>
            </a:endParaRPr>
          </a:p>
        </p:txBody>
      </p:sp>
      <p:sp>
        <p:nvSpPr>
          <p:cNvPr id="11" name="TextBox 10"/>
          <p:cNvSpPr txBox="1"/>
          <p:nvPr/>
        </p:nvSpPr>
        <p:spPr>
          <a:xfrm>
            <a:off x="1043608" y="1700808"/>
            <a:ext cx="4536504" cy="3046988"/>
          </a:xfrm>
          <a:prstGeom prst="rect">
            <a:avLst/>
          </a:prstGeom>
          <a:noFill/>
        </p:spPr>
        <p:txBody>
          <a:bodyPr wrap="square" rtlCol="0">
            <a:spAutoFit/>
          </a:bodyPr>
          <a:lstStyle/>
          <a:p>
            <a:r>
              <a:rPr lang="en-GB" sz="3200" dirty="0" smtClean="0">
                <a:solidFill>
                  <a:schemeClr val="accent1"/>
                </a:solidFill>
                <a:latin typeface="Berlin Sans FB" pitchFamily="34" charset="0"/>
              </a:rPr>
              <a:t>Treaty of Versailles …</a:t>
            </a:r>
          </a:p>
          <a:p>
            <a:r>
              <a:rPr lang="en-GB" sz="3200" dirty="0" smtClean="0">
                <a:solidFill>
                  <a:schemeClr val="accent1"/>
                </a:solidFill>
                <a:latin typeface="Berlin Sans FB" pitchFamily="34" charset="0"/>
              </a:rPr>
              <a:t>Led to “a great many more countries: this was a Bad Thing as it was the cause of increased geography”</a:t>
            </a:r>
            <a:endParaRPr lang="en-GB" sz="3200" dirty="0">
              <a:solidFill>
                <a:schemeClr val="accent1"/>
              </a:solidFill>
              <a:latin typeface="Berlin Sans FB" pitchFamily="34" charset="0"/>
            </a:endParaRPr>
          </a:p>
        </p:txBody>
      </p:sp>
    </p:spTree>
    <p:extLst>
      <p:ext uri="{BB962C8B-B14F-4D97-AF65-F5344CB8AC3E}">
        <p14:creationId xmlns:p14="http://schemas.microsoft.com/office/powerpoint/2010/main" val="3123363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haroni" charset="-79"/>
                <a:cs typeface="Aharoni" charset="-79"/>
              </a:rPr>
              <a:t>Project outputs</a:t>
            </a:r>
            <a:endParaRPr lang="en-US" dirty="0">
              <a:solidFill>
                <a:schemeClr val="bg1"/>
              </a:solidFill>
              <a:latin typeface="Aharoni" charset="-79"/>
              <a:cs typeface="Aharoni" charset="-79"/>
            </a:endParaRPr>
          </a:p>
        </p:txBody>
      </p:sp>
      <p:graphicFrame>
        <p:nvGraphicFramePr>
          <p:cNvPr id="4" name="Content Placeholder 3"/>
          <p:cNvGraphicFramePr>
            <a:graphicFrameLocks noGrp="1"/>
          </p:cNvGraphicFramePr>
          <p:nvPr>
            <p:ph idx="1"/>
          </p:nvPr>
        </p:nvGraphicFramePr>
        <p:xfrm>
          <a:off x="457200" y="1196752"/>
          <a:ext cx="8229600" cy="4929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n-GB" sz="5400" dirty="0" smtClean="0">
                <a:solidFill>
                  <a:schemeClr val="bg1"/>
                </a:solidFill>
                <a:latin typeface="Aharoni" charset="-79"/>
                <a:cs typeface="Aharoni" charset="-79"/>
              </a:rPr>
              <a:t>Good Thing, Bad Thing…</a:t>
            </a:r>
            <a:endParaRPr lang="en-GB" sz="5400" dirty="0">
              <a:solidFill>
                <a:schemeClr val="bg1"/>
              </a:solidFill>
              <a:latin typeface="Aharoni" charset="-79"/>
              <a:cs typeface="Aharoni" charset="-79"/>
            </a:endParaRPr>
          </a:p>
        </p:txBody>
      </p:sp>
      <p:pic>
        <p:nvPicPr>
          <p:cNvPr id="1741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556792"/>
            <a:ext cx="3816762" cy="49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3620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dirty="0"/>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98" t="10395" r="29262" b="80050"/>
          <a:stretch/>
        </p:blipFill>
        <p:spPr bwMode="auto">
          <a:xfrm>
            <a:off x="539552" y="339364"/>
            <a:ext cx="8088199" cy="107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2934" t="10561" r="5647" b="4136"/>
          <a:stretch/>
        </p:blipFill>
        <p:spPr bwMode="auto">
          <a:xfrm>
            <a:off x="539553" y="1340768"/>
            <a:ext cx="8088198" cy="5348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6161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8892480" cy="1021355"/>
          </a:xfrm>
        </p:spPr>
        <p:txBody>
          <a:bodyPr>
            <a:noAutofit/>
          </a:bodyPr>
          <a:lstStyle/>
          <a:p>
            <a:r>
              <a:rPr lang="en-GB" sz="5400" dirty="0">
                <a:solidFill>
                  <a:schemeClr val="bg1"/>
                </a:solidFill>
                <a:latin typeface="Aharoni" charset="-79"/>
                <a:cs typeface="Aharoni" charset="-79"/>
              </a:rPr>
              <a:t>Good Thing, Bad Thing</a:t>
            </a:r>
            <a:r>
              <a:rPr lang="en-GB" sz="5400" dirty="0" smtClean="0">
                <a:solidFill>
                  <a:schemeClr val="bg1"/>
                </a:solidFill>
                <a:latin typeface="Aharoni" charset="-79"/>
                <a:cs typeface="Aharoni" charset="-79"/>
              </a:rPr>
              <a:t>…</a:t>
            </a:r>
            <a:endParaRPr lang="en-GB" sz="5400" dirty="0">
              <a:solidFill>
                <a:schemeClr val="bg1"/>
              </a:solidFill>
              <a:latin typeface="Aharoni" charset="-79"/>
              <a:cs typeface="Aharoni" charset="-79"/>
            </a:endParaRPr>
          </a:p>
        </p:txBody>
      </p:sp>
      <p:pic>
        <p:nvPicPr>
          <p:cNvPr id="194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40" r="2804" b="10840"/>
          <a:stretch/>
        </p:blipFill>
        <p:spPr bwMode="auto">
          <a:xfrm>
            <a:off x="2555776" y="1295993"/>
            <a:ext cx="4237037" cy="551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737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4" t="13951" r="3334" b="9636"/>
          <a:stretch/>
        </p:blipFill>
        <p:spPr bwMode="auto">
          <a:xfrm>
            <a:off x="179512" y="332656"/>
            <a:ext cx="8712968"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788024" y="260648"/>
            <a:ext cx="158417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7804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89336" y="1196752"/>
            <a:ext cx="7847132" cy="528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8"/>
          <p:cNvSpPr>
            <a:spLocks noChangeArrowheads="1"/>
          </p:cNvSpPr>
          <p:nvPr/>
        </p:nvSpPr>
        <p:spPr bwMode="auto">
          <a:xfrm flipH="1">
            <a:off x="1187624" y="4581128"/>
            <a:ext cx="5112568" cy="7920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n-US"/>
          </a:p>
        </p:txBody>
      </p:sp>
      <p:sp>
        <p:nvSpPr>
          <p:cNvPr id="6" name="Title 5"/>
          <p:cNvSpPr>
            <a:spLocks noGrp="1"/>
          </p:cNvSpPr>
          <p:nvPr>
            <p:ph type="title"/>
          </p:nvPr>
        </p:nvSpPr>
        <p:spPr>
          <a:xfrm>
            <a:off x="467544" y="188640"/>
            <a:ext cx="8229600" cy="1143000"/>
          </a:xfrm>
        </p:spPr>
        <p:txBody>
          <a:bodyPr>
            <a:normAutofit/>
          </a:bodyPr>
          <a:lstStyle/>
          <a:p>
            <a:r>
              <a:rPr lang="en-GB" sz="5400" dirty="0" smtClean="0">
                <a:solidFill>
                  <a:schemeClr val="bg1"/>
                </a:solidFill>
                <a:latin typeface="Aharoni" charset="-79"/>
                <a:cs typeface="Aharoni" charset="-79"/>
              </a:rPr>
              <a:t>Good Thing, Bad Thing...</a:t>
            </a:r>
            <a:endParaRPr lang="en-US" sz="5400" dirty="0">
              <a:solidFill>
                <a:schemeClr val="bg1"/>
              </a:solidFill>
              <a:latin typeface="Aharoni" charset="-79"/>
              <a:cs typeface="Aharoni" charset="-79"/>
            </a:endParaRPr>
          </a:p>
        </p:txBody>
      </p:sp>
    </p:spTree>
    <p:extLst>
      <p:ext uri="{BB962C8B-B14F-4D97-AF65-F5344CB8AC3E}">
        <p14:creationId xmlns:p14="http://schemas.microsoft.com/office/powerpoint/2010/main" val="428417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528" y="1196751"/>
            <a:ext cx="8484110" cy="528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8"/>
          <p:cNvSpPr>
            <a:spLocks noChangeArrowheads="1"/>
          </p:cNvSpPr>
          <p:nvPr/>
        </p:nvSpPr>
        <p:spPr bwMode="auto">
          <a:xfrm flipH="1">
            <a:off x="1187624" y="4581128"/>
            <a:ext cx="5112568" cy="7920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GB" altLang="en-US"/>
          </a:p>
        </p:txBody>
      </p:sp>
      <p:sp>
        <p:nvSpPr>
          <p:cNvPr id="6" name="Title 5"/>
          <p:cNvSpPr>
            <a:spLocks noGrp="1"/>
          </p:cNvSpPr>
          <p:nvPr>
            <p:ph type="title"/>
          </p:nvPr>
        </p:nvSpPr>
        <p:spPr>
          <a:xfrm>
            <a:off x="467544" y="188640"/>
            <a:ext cx="8229600" cy="1143000"/>
          </a:xfrm>
        </p:spPr>
        <p:txBody>
          <a:bodyPr>
            <a:normAutofit/>
          </a:bodyPr>
          <a:lstStyle/>
          <a:p>
            <a:r>
              <a:rPr lang="en-GB" sz="5400" dirty="0" smtClean="0">
                <a:solidFill>
                  <a:schemeClr val="bg1"/>
                </a:solidFill>
                <a:latin typeface="Aharoni" charset="-79"/>
                <a:cs typeface="Aharoni" charset="-79"/>
              </a:rPr>
              <a:t>Good Thing, Bad Thing...</a:t>
            </a:r>
            <a:endParaRPr lang="en-US" sz="5400" dirty="0">
              <a:solidFill>
                <a:schemeClr val="bg1"/>
              </a:solidFill>
              <a:latin typeface="Aharoni" charset="-79"/>
              <a:cs typeface="Aharoni" charset="-79"/>
            </a:endParaRPr>
          </a:p>
        </p:txBody>
      </p:sp>
    </p:spTree>
    <p:extLst>
      <p:ext uri="{BB962C8B-B14F-4D97-AF65-F5344CB8AC3E}">
        <p14:creationId xmlns:p14="http://schemas.microsoft.com/office/powerpoint/2010/main" val="359150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73200" y="1385740"/>
            <a:ext cx="7079403" cy="528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a:bodyPr>
          <a:lstStyle/>
          <a:p>
            <a:r>
              <a:rPr lang="en-GB" sz="5400" dirty="0" smtClean="0">
                <a:solidFill>
                  <a:schemeClr val="bg1"/>
                </a:solidFill>
                <a:latin typeface="Aharoni" charset="-79"/>
                <a:cs typeface="Aharoni" charset="-79"/>
              </a:rPr>
              <a:t>Good Thing, Bad Thing...</a:t>
            </a:r>
            <a:endParaRPr lang="en-US" sz="5400" dirty="0">
              <a:solidFill>
                <a:schemeClr val="bg1"/>
              </a:solidFill>
              <a:latin typeface="Aharoni" charset="-79"/>
              <a:cs typeface="Aharoni" charset="-79"/>
            </a:endParaRPr>
          </a:p>
        </p:txBody>
      </p:sp>
    </p:spTree>
    <p:extLst>
      <p:ext uri="{BB962C8B-B14F-4D97-AF65-F5344CB8AC3E}">
        <p14:creationId xmlns:p14="http://schemas.microsoft.com/office/powerpoint/2010/main" val="2861557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6600" dirty="0" smtClean="0">
                <a:solidFill>
                  <a:schemeClr val="bg1"/>
                </a:solidFill>
                <a:latin typeface="Aharoni" charset="-79"/>
                <a:cs typeface="Aharoni" charset="-79"/>
              </a:rPr>
              <a:t>Mixed model...</a:t>
            </a:r>
            <a:endParaRPr lang="en-GB" sz="6600" dirty="0">
              <a:solidFill>
                <a:schemeClr val="bg1"/>
              </a:solidFill>
            </a:endParaRPr>
          </a:p>
        </p:txBody>
      </p:sp>
      <p:pic>
        <p:nvPicPr>
          <p:cNvPr id="5" name="Picture 2" descr="http://ebookfriendly.com/wp-content/uploads/2013/02/tumblr_mif7n8N6XI1rwkrdbo1_500.jpg"/>
          <p:cNvPicPr>
            <a:picLocks noGrp="1" noChangeAspect="1" noChangeArrowheads="1"/>
          </p:cNvPicPr>
          <p:nvPr>
            <p:ph idx="1"/>
          </p:nvPr>
        </p:nvPicPr>
        <p:blipFill>
          <a:blip r:embed="rId3" cstate="print"/>
          <a:srcRect t="1688" b="1688"/>
          <a:stretch>
            <a:fillRect/>
          </a:stretch>
        </p:blipFill>
        <p:spPr bwMode="auto">
          <a:xfrm>
            <a:off x="683568" y="1556792"/>
            <a:ext cx="7704856" cy="4680520"/>
          </a:xfrm>
          <a:prstGeom prst="rect">
            <a:avLst/>
          </a:prstGeom>
          <a:noFill/>
        </p:spPr>
      </p:pic>
    </p:spTree>
    <p:extLst>
      <p:ext uri="{BB962C8B-B14F-4D97-AF65-F5344CB8AC3E}">
        <p14:creationId xmlns:p14="http://schemas.microsoft.com/office/powerpoint/2010/main" val="5877310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smtClean="0">
                <a:solidFill>
                  <a:schemeClr val="bg1"/>
                </a:solidFill>
                <a:latin typeface="Aharoni" charset="-79"/>
                <a:cs typeface="Aharoni" charset="-79"/>
              </a:rPr>
              <a:t>Things are improving…</a:t>
            </a:r>
            <a:endParaRPr lang="en-GB" sz="5400" dirty="0">
              <a:solidFill>
                <a:schemeClr val="bg1"/>
              </a:solidFill>
              <a:latin typeface="Aharoni" charset="-79"/>
              <a:cs typeface="Aharoni" charset="-79"/>
            </a:endParaRPr>
          </a:p>
        </p:txBody>
      </p:sp>
      <p:sp>
        <p:nvSpPr>
          <p:cNvPr id="4" name="Content Placeholder 3"/>
          <p:cNvSpPr>
            <a:spLocks noGrp="1"/>
          </p:cNvSpPr>
          <p:nvPr>
            <p:ph sz="half" idx="2"/>
          </p:nvPr>
        </p:nvSpPr>
        <p:spPr/>
        <p:txBody>
          <a:bodyPr/>
          <a:lstStyle/>
          <a:p>
            <a:pPr marL="0" indent="0">
              <a:buNone/>
            </a:pPr>
            <a:r>
              <a:rPr lang="en-GB" dirty="0" smtClean="0">
                <a:solidFill>
                  <a:schemeClr val="bg1"/>
                </a:solidFill>
              </a:rPr>
              <a:t>“During the autumn and winter the delivery of a book is not infrequently hindered by darkness or fog”</a:t>
            </a:r>
          </a:p>
          <a:p>
            <a:pPr marL="0" indent="0">
              <a:buNone/>
            </a:pPr>
            <a:r>
              <a:rPr lang="en-GB" dirty="0" smtClean="0">
                <a:solidFill>
                  <a:schemeClr val="bg1"/>
                </a:solidFill>
              </a:rPr>
              <a:t>- </a:t>
            </a:r>
            <a:r>
              <a:rPr lang="en-GB" i="1" dirty="0" smtClean="0">
                <a:solidFill>
                  <a:schemeClr val="bg1"/>
                </a:solidFill>
              </a:rPr>
              <a:t>A Guide to the Use of the Reading Room (1924)</a:t>
            </a:r>
            <a:endParaRPr lang="en-GB" i="1" dirty="0">
              <a:solidFill>
                <a:schemeClr val="bg1"/>
              </a:solidFill>
            </a:endParaRPr>
          </a:p>
        </p:txBody>
      </p:sp>
      <p:pic>
        <p:nvPicPr>
          <p:cNvPr id="3074"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628800"/>
            <a:ext cx="403860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21109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solidFill>
                  <a:schemeClr val="bg1"/>
                </a:solidFill>
                <a:latin typeface="Aharoni" charset="-79"/>
                <a:cs typeface="Aharoni" charset="-79"/>
              </a:rPr>
              <a:t>ANTICIPATED PROJECT BENEFITS</a:t>
            </a:r>
            <a:endParaRPr lang="en-GB" dirty="0">
              <a:solidFill>
                <a:schemeClr val="bg1"/>
              </a:solidFill>
              <a:latin typeface="Aharoni" charset="-79"/>
              <a:cs typeface="Aharoni" charset="-79"/>
            </a:endParaRPr>
          </a:p>
        </p:txBody>
      </p:sp>
      <p:sp>
        <p:nvSpPr>
          <p:cNvPr id="6" name="Rectangle 5"/>
          <p:cNvSpPr/>
          <p:nvPr/>
        </p:nvSpPr>
        <p:spPr>
          <a:xfrm>
            <a:off x="973866" y="1726078"/>
            <a:ext cx="3137137" cy="1696582"/>
          </a:xfrm>
          <a:prstGeom prst="rect">
            <a:avLst/>
          </a:prstGeom>
          <a:noFill/>
          <a:ln>
            <a:solidFill>
              <a:schemeClr val="accent6">
                <a:lumMod val="20000"/>
                <a:lumOff val="8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Rectangle 6"/>
          <p:cNvSpPr/>
          <p:nvPr/>
        </p:nvSpPr>
        <p:spPr>
          <a:xfrm>
            <a:off x="971600" y="1726078"/>
            <a:ext cx="3168351" cy="1696582"/>
          </a:xfrm>
          <a:prstGeom prst="rect">
            <a:avLst/>
          </a:prstGeom>
          <a:solidFill>
            <a:srgbClr val="FFFFFF"/>
          </a:solidFill>
          <a:ln>
            <a:solidFill>
              <a:schemeClr val="accent6">
                <a:lumMod val="20000"/>
                <a:lumOff val="8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50004" rIns="50004" bIns="50004" numCol="1" spcCol="893" anchor="ctr" anchorCtr="0">
            <a:noAutofit/>
          </a:bodyPr>
          <a:lstStyle/>
          <a:p>
            <a:pPr algn="ctr" defTabSz="312528">
              <a:lnSpc>
                <a:spcPct val="90000"/>
              </a:lnSpc>
              <a:spcBef>
                <a:spcPct val="0"/>
              </a:spcBef>
              <a:spcAft>
                <a:spcPct val="35000"/>
              </a:spcAft>
            </a:pPr>
            <a:r>
              <a:rPr lang="en-GB" sz="2800" dirty="0">
                <a:latin typeface="Berlin Sans FB" pitchFamily="34" charset="0"/>
              </a:rPr>
              <a:t>Better </a:t>
            </a:r>
            <a:r>
              <a:rPr lang="en-GB" sz="2800" dirty="0">
                <a:solidFill>
                  <a:schemeClr val="accent6">
                    <a:lumMod val="60000"/>
                    <a:lumOff val="40000"/>
                  </a:schemeClr>
                </a:solidFill>
                <a:latin typeface="Berlin Sans FB" pitchFamily="34" charset="0"/>
              </a:rPr>
              <a:t>value for money</a:t>
            </a:r>
          </a:p>
        </p:txBody>
      </p:sp>
      <p:grpSp>
        <p:nvGrpSpPr>
          <p:cNvPr id="2" name="Group 7"/>
          <p:cNvGrpSpPr/>
          <p:nvPr/>
        </p:nvGrpSpPr>
        <p:grpSpPr>
          <a:xfrm>
            <a:off x="521550" y="1505037"/>
            <a:ext cx="721438" cy="721438"/>
            <a:chOff x="153" y="3353061"/>
            <a:chExt cx="1021621" cy="1021621"/>
          </a:xfrm>
          <a:solidFill>
            <a:schemeClr val="accent6">
              <a:lumMod val="60000"/>
              <a:lumOff val="40000"/>
            </a:schemeClr>
          </a:solidFill>
        </p:grpSpPr>
        <p:sp>
          <p:nvSpPr>
            <p:cNvPr id="9" name="Oval 8"/>
            <p:cNvSpPr/>
            <p:nvPr/>
          </p:nvSpPr>
          <p:spPr>
            <a:xfrm>
              <a:off x="153" y="3353061"/>
              <a:ext cx="1021621" cy="1021621"/>
            </a:xfrm>
            <a:prstGeom prst="ellipse">
              <a:avLst/>
            </a:prstGeom>
            <a:grpFill/>
            <a:ln>
              <a:solidFill>
                <a:schemeClr val="accent6">
                  <a:lumMod val="20000"/>
                  <a:lumOff val="8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Oval 6"/>
            <p:cNvSpPr/>
            <p:nvPr/>
          </p:nvSpPr>
          <p:spPr>
            <a:xfrm>
              <a:off x="149766" y="3502674"/>
              <a:ext cx="722395" cy="72239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593893">
                <a:lnSpc>
                  <a:spcPct val="90000"/>
                </a:lnSpc>
                <a:spcBef>
                  <a:spcPct val="0"/>
                </a:spcBef>
                <a:spcAft>
                  <a:spcPct val="35000"/>
                </a:spcAft>
              </a:pPr>
              <a:r>
                <a:rPr lang="en-GB" sz="5100" dirty="0" smtClean="0"/>
                <a:t>1</a:t>
              </a:r>
              <a:endParaRPr lang="en-GB" sz="5100" dirty="0"/>
            </a:p>
          </p:txBody>
        </p:sp>
      </p:grpSp>
      <p:sp>
        <p:nvSpPr>
          <p:cNvPr id="11" name="Rectangle 10"/>
          <p:cNvSpPr/>
          <p:nvPr/>
        </p:nvSpPr>
        <p:spPr>
          <a:xfrm>
            <a:off x="5477704" y="1726078"/>
            <a:ext cx="3137137" cy="1696582"/>
          </a:xfrm>
          <a:prstGeom prst="rect">
            <a:avLst/>
          </a:prstGeom>
          <a:solidFill>
            <a:srgbClr val="FFFFFF"/>
          </a:solidFill>
          <a:ln>
            <a:solidFill>
              <a:schemeClr val="accent6">
                <a:lumMod val="20000"/>
                <a:lumOff val="8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ectangle 11"/>
          <p:cNvSpPr/>
          <p:nvPr/>
        </p:nvSpPr>
        <p:spPr>
          <a:xfrm>
            <a:off x="5671889" y="1726078"/>
            <a:ext cx="2905314" cy="1696582"/>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50004" rIns="50004" bIns="50004" numCol="1" spcCol="893" anchor="ctr" anchorCtr="0">
            <a:noAutofit/>
          </a:bodyPr>
          <a:lstStyle/>
          <a:p>
            <a:pPr defTabSz="312528">
              <a:lnSpc>
                <a:spcPct val="90000"/>
              </a:lnSpc>
              <a:spcBef>
                <a:spcPct val="0"/>
              </a:spcBef>
              <a:spcAft>
                <a:spcPct val="35000"/>
              </a:spcAft>
            </a:pPr>
            <a:r>
              <a:rPr lang="en-GB" sz="2800" dirty="0" smtClean="0"/>
              <a:t>   </a:t>
            </a:r>
            <a:r>
              <a:rPr lang="en-GB" sz="2800" dirty="0" smtClean="0">
                <a:latin typeface="Berlin Sans FB" pitchFamily="34" charset="0"/>
              </a:rPr>
              <a:t>Improved </a:t>
            </a:r>
            <a:r>
              <a:rPr lang="en-GB" sz="2800" dirty="0">
                <a:latin typeface="Berlin Sans FB" pitchFamily="34" charset="0"/>
              </a:rPr>
              <a:t>and more equitable </a:t>
            </a:r>
            <a:r>
              <a:rPr lang="en-GB" sz="2800" dirty="0">
                <a:solidFill>
                  <a:schemeClr val="accent6">
                    <a:lumMod val="60000"/>
                    <a:lumOff val="40000"/>
                  </a:schemeClr>
                </a:solidFill>
                <a:latin typeface="Berlin Sans FB" pitchFamily="34" charset="0"/>
              </a:rPr>
              <a:t>student experience </a:t>
            </a:r>
          </a:p>
        </p:txBody>
      </p:sp>
      <p:grpSp>
        <p:nvGrpSpPr>
          <p:cNvPr id="4" name="Group 12"/>
          <p:cNvGrpSpPr/>
          <p:nvPr/>
        </p:nvGrpSpPr>
        <p:grpSpPr>
          <a:xfrm>
            <a:off x="5086097" y="1505037"/>
            <a:ext cx="721438" cy="721438"/>
            <a:chOff x="2554206" y="3353061"/>
            <a:chExt cx="1021621" cy="1021621"/>
          </a:xfrm>
          <a:solidFill>
            <a:schemeClr val="accent6">
              <a:lumMod val="60000"/>
              <a:lumOff val="40000"/>
            </a:schemeClr>
          </a:solidFill>
        </p:grpSpPr>
        <p:sp>
          <p:nvSpPr>
            <p:cNvPr id="14" name="Oval 13"/>
            <p:cNvSpPr/>
            <p:nvPr/>
          </p:nvSpPr>
          <p:spPr>
            <a:xfrm>
              <a:off x="2554206" y="3353061"/>
              <a:ext cx="1021621" cy="1021621"/>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Oval 10"/>
            <p:cNvSpPr/>
            <p:nvPr/>
          </p:nvSpPr>
          <p:spPr>
            <a:xfrm>
              <a:off x="2703819" y="3502674"/>
              <a:ext cx="722395" cy="72239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593893">
                <a:lnSpc>
                  <a:spcPct val="90000"/>
                </a:lnSpc>
                <a:spcBef>
                  <a:spcPct val="0"/>
                </a:spcBef>
                <a:spcAft>
                  <a:spcPct val="35000"/>
                </a:spcAft>
              </a:pPr>
              <a:r>
                <a:rPr lang="en-GB" sz="5100" dirty="0" smtClean="0"/>
                <a:t>2</a:t>
              </a:r>
              <a:endParaRPr lang="en-GB" sz="5100" dirty="0"/>
            </a:p>
          </p:txBody>
        </p:sp>
      </p:grpSp>
      <p:sp>
        <p:nvSpPr>
          <p:cNvPr id="16" name="Rectangle 15"/>
          <p:cNvSpPr/>
          <p:nvPr/>
        </p:nvSpPr>
        <p:spPr>
          <a:xfrm>
            <a:off x="973866" y="4434385"/>
            <a:ext cx="3137137" cy="1696582"/>
          </a:xfrm>
          <a:prstGeom prst="rect">
            <a:avLst/>
          </a:prstGeom>
          <a:solidFill>
            <a:srgbClr val="FFFFFF"/>
          </a:solidFill>
          <a:ln>
            <a:solidFill>
              <a:schemeClr val="accent6">
                <a:lumMod val="20000"/>
                <a:lumOff val="8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ctangle 16"/>
          <p:cNvSpPr/>
          <p:nvPr/>
        </p:nvSpPr>
        <p:spPr>
          <a:xfrm>
            <a:off x="1043608" y="4509120"/>
            <a:ext cx="2942952" cy="1549839"/>
          </a:xfrm>
          <a:prstGeom prst="rect">
            <a:avLst/>
          </a:prstGeom>
          <a:solidFill>
            <a:srgbClr val="FFFFFF"/>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50004" rIns="50004" bIns="50004" numCol="1" spcCol="893" anchor="ctr" anchorCtr="0">
            <a:noAutofit/>
          </a:bodyPr>
          <a:lstStyle/>
          <a:p>
            <a:pPr defTabSz="312528">
              <a:lnSpc>
                <a:spcPct val="90000"/>
              </a:lnSpc>
              <a:spcBef>
                <a:spcPct val="0"/>
              </a:spcBef>
              <a:spcAft>
                <a:spcPct val="35000"/>
              </a:spcAft>
            </a:pPr>
            <a:r>
              <a:rPr lang="en-GB" sz="2400" dirty="0" smtClean="0">
                <a:latin typeface="Berlin Sans FB" pitchFamily="34" charset="0"/>
              </a:rPr>
              <a:t>    Enhanced </a:t>
            </a:r>
            <a:r>
              <a:rPr lang="en-GB" sz="2400" dirty="0">
                <a:latin typeface="Berlin Sans FB" pitchFamily="34" charset="0"/>
              </a:rPr>
              <a:t>teaching &amp;</a:t>
            </a:r>
            <a:r>
              <a:rPr lang="en-GB" sz="2400" dirty="0" smtClean="0">
                <a:latin typeface="Berlin Sans FB" pitchFamily="34" charset="0"/>
              </a:rPr>
              <a:t> </a:t>
            </a:r>
            <a:r>
              <a:rPr lang="en-GB" sz="2400" dirty="0">
                <a:latin typeface="Berlin Sans FB" pitchFamily="34" charset="0"/>
              </a:rPr>
              <a:t>learning </a:t>
            </a:r>
            <a:r>
              <a:rPr lang="en-GB" sz="2400" dirty="0" smtClean="0">
                <a:latin typeface="Berlin Sans FB" pitchFamily="34" charset="0"/>
              </a:rPr>
              <a:t>experience; </a:t>
            </a:r>
            <a:r>
              <a:rPr lang="en-GB" sz="2400" dirty="0" smtClean="0">
                <a:solidFill>
                  <a:schemeClr val="accent6">
                    <a:lumMod val="60000"/>
                    <a:lumOff val="40000"/>
                  </a:schemeClr>
                </a:solidFill>
                <a:latin typeface="Berlin Sans FB" pitchFamily="34" charset="0"/>
              </a:rPr>
              <a:t>students </a:t>
            </a:r>
            <a:r>
              <a:rPr lang="en-GB" sz="2400" dirty="0">
                <a:solidFill>
                  <a:schemeClr val="accent6">
                    <a:lumMod val="60000"/>
                    <a:lumOff val="40000"/>
                  </a:schemeClr>
                </a:solidFill>
                <a:latin typeface="Berlin Sans FB" pitchFamily="34" charset="0"/>
              </a:rPr>
              <a:t>read </a:t>
            </a:r>
            <a:r>
              <a:rPr lang="en-GB" sz="2400" dirty="0" smtClean="0">
                <a:solidFill>
                  <a:schemeClr val="accent6">
                    <a:lumMod val="60000"/>
                    <a:lumOff val="40000"/>
                  </a:schemeClr>
                </a:solidFill>
                <a:latin typeface="Berlin Sans FB" pitchFamily="34" charset="0"/>
              </a:rPr>
              <a:t>more?</a:t>
            </a:r>
            <a:endParaRPr lang="en-GB" sz="2400" dirty="0">
              <a:solidFill>
                <a:schemeClr val="accent6">
                  <a:lumMod val="60000"/>
                  <a:lumOff val="40000"/>
                </a:schemeClr>
              </a:solidFill>
              <a:latin typeface="Berlin Sans FB" pitchFamily="34" charset="0"/>
            </a:endParaRPr>
          </a:p>
        </p:txBody>
      </p:sp>
      <p:grpSp>
        <p:nvGrpSpPr>
          <p:cNvPr id="5" name="Group 17"/>
          <p:cNvGrpSpPr/>
          <p:nvPr/>
        </p:nvGrpSpPr>
        <p:grpSpPr>
          <a:xfrm>
            <a:off x="521550" y="4213343"/>
            <a:ext cx="721438" cy="721438"/>
            <a:chOff x="153" y="3353061"/>
            <a:chExt cx="1021621" cy="1021621"/>
          </a:xfrm>
          <a:solidFill>
            <a:schemeClr val="accent6">
              <a:lumMod val="60000"/>
              <a:lumOff val="40000"/>
            </a:schemeClr>
          </a:solidFill>
        </p:grpSpPr>
        <p:sp>
          <p:nvSpPr>
            <p:cNvPr id="19" name="Oval 18"/>
            <p:cNvSpPr/>
            <p:nvPr/>
          </p:nvSpPr>
          <p:spPr>
            <a:xfrm>
              <a:off x="153" y="3353061"/>
              <a:ext cx="1021621" cy="1021621"/>
            </a:xfrm>
            <a:prstGeom prst="ellipse">
              <a:avLst/>
            </a:prstGeom>
            <a:grpFill/>
            <a:ln>
              <a:solidFill>
                <a:schemeClr val="accent6">
                  <a:lumMod val="20000"/>
                  <a:lumOff val="8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Oval 6"/>
            <p:cNvSpPr/>
            <p:nvPr/>
          </p:nvSpPr>
          <p:spPr>
            <a:xfrm>
              <a:off x="149766" y="3502674"/>
              <a:ext cx="722395" cy="72239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593893">
                <a:lnSpc>
                  <a:spcPct val="90000"/>
                </a:lnSpc>
                <a:spcBef>
                  <a:spcPct val="0"/>
                </a:spcBef>
                <a:spcAft>
                  <a:spcPct val="35000"/>
                </a:spcAft>
              </a:pPr>
              <a:r>
                <a:rPr lang="en-GB" sz="5100" dirty="0"/>
                <a:t>3</a:t>
              </a:r>
            </a:p>
          </p:txBody>
        </p:sp>
      </p:grpSp>
      <p:sp>
        <p:nvSpPr>
          <p:cNvPr id="21" name="Rectangle 20"/>
          <p:cNvSpPr/>
          <p:nvPr/>
        </p:nvSpPr>
        <p:spPr>
          <a:xfrm>
            <a:off x="5477704" y="4434385"/>
            <a:ext cx="3137137" cy="1696582"/>
          </a:xfrm>
          <a:prstGeom prst="rect">
            <a:avLst/>
          </a:prstGeom>
          <a:solidFill>
            <a:srgbClr val="FFFFFF"/>
          </a:solidFill>
          <a:ln>
            <a:solidFill>
              <a:schemeClr val="accent6">
                <a:lumMod val="20000"/>
                <a:lumOff val="8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5671889" y="4434385"/>
            <a:ext cx="2905314" cy="1696582"/>
          </a:xfrm>
          <a:prstGeom prst="rect">
            <a:avLst/>
          </a:prstGeom>
          <a:solidFill>
            <a:srgbClr val="FFFFFF"/>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50004" rIns="50004" bIns="50004" numCol="1" spcCol="893" anchor="ctr" anchorCtr="0">
            <a:noAutofit/>
          </a:bodyPr>
          <a:lstStyle/>
          <a:p>
            <a:pPr defTabSz="312528">
              <a:lnSpc>
                <a:spcPct val="90000"/>
              </a:lnSpc>
              <a:spcBef>
                <a:spcPct val="0"/>
              </a:spcBef>
              <a:spcAft>
                <a:spcPct val="35000"/>
              </a:spcAft>
            </a:pPr>
            <a:r>
              <a:rPr lang="en-GB" sz="2800" dirty="0" smtClean="0"/>
              <a:t>   </a:t>
            </a:r>
            <a:r>
              <a:rPr lang="en-GB" sz="2800" dirty="0" smtClean="0">
                <a:latin typeface="Berlin Sans FB" pitchFamily="34" charset="0"/>
              </a:rPr>
              <a:t>Improved </a:t>
            </a:r>
            <a:r>
              <a:rPr lang="en-GB" sz="2800" dirty="0">
                <a:solidFill>
                  <a:schemeClr val="accent6">
                    <a:lumMod val="60000"/>
                    <a:lumOff val="40000"/>
                  </a:schemeClr>
                </a:solidFill>
                <a:latin typeface="Berlin Sans FB" pitchFamily="34" charset="0"/>
              </a:rPr>
              <a:t>student feedback</a:t>
            </a:r>
          </a:p>
        </p:txBody>
      </p:sp>
      <p:grpSp>
        <p:nvGrpSpPr>
          <p:cNvPr id="8" name="Group 22"/>
          <p:cNvGrpSpPr/>
          <p:nvPr/>
        </p:nvGrpSpPr>
        <p:grpSpPr>
          <a:xfrm>
            <a:off x="5086097" y="4213343"/>
            <a:ext cx="721438" cy="721438"/>
            <a:chOff x="2554206" y="3353061"/>
            <a:chExt cx="1021621" cy="1021621"/>
          </a:xfrm>
          <a:solidFill>
            <a:schemeClr val="accent6">
              <a:lumMod val="60000"/>
              <a:lumOff val="40000"/>
            </a:schemeClr>
          </a:solidFill>
        </p:grpSpPr>
        <p:sp>
          <p:nvSpPr>
            <p:cNvPr id="24" name="Oval 23"/>
            <p:cNvSpPr/>
            <p:nvPr/>
          </p:nvSpPr>
          <p:spPr>
            <a:xfrm>
              <a:off x="2554206" y="3353061"/>
              <a:ext cx="1021621" cy="1021621"/>
            </a:xfrm>
            <a:prstGeom prst="ellipse">
              <a:avLst/>
            </a:prstGeom>
            <a:grpFill/>
            <a:ln>
              <a:solidFill>
                <a:schemeClr val="accent6">
                  <a:lumMod val="20000"/>
                  <a:lumOff val="8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Oval 10"/>
            <p:cNvSpPr/>
            <p:nvPr/>
          </p:nvSpPr>
          <p:spPr>
            <a:xfrm>
              <a:off x="2703819" y="3502674"/>
              <a:ext cx="722395" cy="72239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593893">
                <a:lnSpc>
                  <a:spcPct val="90000"/>
                </a:lnSpc>
                <a:spcBef>
                  <a:spcPct val="0"/>
                </a:spcBef>
                <a:spcAft>
                  <a:spcPct val="35000"/>
                </a:spcAft>
              </a:pPr>
              <a:r>
                <a:rPr lang="en-GB" sz="5100" dirty="0"/>
                <a:t>4</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cxnSp>
        <p:nvCxnSpPr>
          <p:cNvPr id="6" name="Straight Connector 5"/>
          <p:cNvCxnSpPr/>
          <p:nvPr/>
        </p:nvCxnSpPr>
        <p:spPr>
          <a:xfrm>
            <a:off x="5004048" y="1988840"/>
            <a:ext cx="0" cy="2376264"/>
          </a:xfrm>
          <a:prstGeom prst="line">
            <a:avLst/>
          </a:prstGeom>
          <a:ln w="12700">
            <a:solidFill>
              <a:schemeClr val="bg2">
                <a:lumMod val="40000"/>
                <a:lumOff val="60000"/>
              </a:schemeClr>
            </a:solidFill>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1017836" y="1394192"/>
            <a:ext cx="7272684" cy="3543320"/>
          </a:xfrm>
          <a:custGeom>
            <a:avLst/>
            <a:gdLst>
              <a:gd name="connsiteX0" fmla="*/ 0 w 7056784"/>
              <a:gd name="connsiteY0" fmla="*/ 0 h 3416320"/>
              <a:gd name="connsiteX1" fmla="*/ 7056784 w 7056784"/>
              <a:gd name="connsiteY1" fmla="*/ 0 h 3416320"/>
              <a:gd name="connsiteX2" fmla="*/ 7056784 w 7056784"/>
              <a:gd name="connsiteY2" fmla="*/ 3416320 h 3416320"/>
              <a:gd name="connsiteX3" fmla="*/ 0 w 7056784"/>
              <a:gd name="connsiteY3" fmla="*/ 3416320 h 3416320"/>
              <a:gd name="connsiteX4" fmla="*/ 0 w 7056784"/>
              <a:gd name="connsiteY4" fmla="*/ 0 h 3416320"/>
              <a:gd name="connsiteX0" fmla="*/ 0 w 7272684"/>
              <a:gd name="connsiteY0" fmla="*/ 0 h 3416320"/>
              <a:gd name="connsiteX1" fmla="*/ 7272684 w 7272684"/>
              <a:gd name="connsiteY1" fmla="*/ 190500 h 3416320"/>
              <a:gd name="connsiteX2" fmla="*/ 7056784 w 7272684"/>
              <a:gd name="connsiteY2" fmla="*/ 3416320 h 3416320"/>
              <a:gd name="connsiteX3" fmla="*/ 0 w 7272684"/>
              <a:gd name="connsiteY3" fmla="*/ 3416320 h 3416320"/>
              <a:gd name="connsiteX4" fmla="*/ 0 w 7272684"/>
              <a:gd name="connsiteY4" fmla="*/ 0 h 3416320"/>
              <a:gd name="connsiteX0" fmla="*/ 0 w 7272684"/>
              <a:gd name="connsiteY0" fmla="*/ 0 h 3543320"/>
              <a:gd name="connsiteX1" fmla="*/ 7272684 w 7272684"/>
              <a:gd name="connsiteY1" fmla="*/ 190500 h 3543320"/>
              <a:gd name="connsiteX2" fmla="*/ 7196484 w 7272684"/>
              <a:gd name="connsiteY2" fmla="*/ 3543320 h 3543320"/>
              <a:gd name="connsiteX3" fmla="*/ 0 w 7272684"/>
              <a:gd name="connsiteY3" fmla="*/ 3416320 h 3543320"/>
              <a:gd name="connsiteX4" fmla="*/ 0 w 7272684"/>
              <a:gd name="connsiteY4" fmla="*/ 0 h 354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2684" h="3543320">
                <a:moveTo>
                  <a:pt x="0" y="0"/>
                </a:moveTo>
                <a:lnTo>
                  <a:pt x="7272684" y="190500"/>
                </a:lnTo>
                <a:lnTo>
                  <a:pt x="7196484" y="3543320"/>
                </a:lnTo>
                <a:lnTo>
                  <a:pt x="0" y="3416320"/>
                </a:lnTo>
                <a:lnTo>
                  <a:pt x="0" y="0"/>
                </a:lnTo>
                <a:close/>
              </a:path>
            </a:pathLst>
          </a:custGeom>
          <a:solidFill>
            <a:srgbClr val="FFFFFF"/>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US" dirty="0"/>
          </a:p>
        </p:txBody>
      </p:sp>
      <p:sp>
        <p:nvSpPr>
          <p:cNvPr id="8" name="TextBox 7"/>
          <p:cNvSpPr txBox="1"/>
          <p:nvPr/>
        </p:nvSpPr>
        <p:spPr>
          <a:xfrm>
            <a:off x="971600" y="2132856"/>
            <a:ext cx="5472608" cy="1938992"/>
          </a:xfrm>
          <a:prstGeom prst="rect">
            <a:avLst/>
          </a:prstGeom>
          <a:noFill/>
        </p:spPr>
        <p:txBody>
          <a:bodyPr wrap="square" rtlCol="0">
            <a:spAutoFit/>
          </a:bodyPr>
          <a:lstStyle/>
          <a:p>
            <a:r>
              <a:rPr lang="en-GB" sz="4000" b="1" dirty="0" smtClean="0">
                <a:solidFill>
                  <a:schemeClr val="bg2">
                    <a:lumMod val="50000"/>
                  </a:schemeClr>
                </a:solidFill>
                <a:latin typeface="Aharoni" charset="-79"/>
                <a:cs typeface="Aharoni" charset="-79"/>
              </a:rPr>
              <a:t>What are students saying about </a:t>
            </a:r>
          </a:p>
          <a:p>
            <a:r>
              <a:rPr lang="en-GB" sz="4000" b="1" dirty="0" smtClean="0">
                <a:solidFill>
                  <a:schemeClr val="bg2">
                    <a:lumMod val="50000"/>
                  </a:schemeClr>
                </a:solidFill>
                <a:latin typeface="Aharoni" charset="-79"/>
                <a:cs typeface="Aharoni" charset="-79"/>
              </a:rPr>
              <a:t>Library books?</a:t>
            </a:r>
            <a:endParaRPr lang="en-US" sz="4000" b="1" dirty="0">
              <a:solidFill>
                <a:schemeClr val="bg2">
                  <a:lumMod val="50000"/>
                </a:schemeClr>
              </a:solidFill>
              <a:latin typeface="Aharoni" charset="-79"/>
              <a:cs typeface="Aharoni" charset="-79"/>
            </a:endParaRPr>
          </a:p>
        </p:txBody>
      </p:sp>
      <p:pic>
        <p:nvPicPr>
          <p:cNvPr id="9" name="Picture 8" descr="noun_62507_cc.png"/>
          <p:cNvPicPr>
            <a:picLocks noChangeAspect="1"/>
          </p:cNvPicPr>
          <p:nvPr/>
        </p:nvPicPr>
        <p:blipFill>
          <a:blip r:embed="rId4" cstate="print"/>
          <a:srcRect b="14286"/>
          <a:stretch>
            <a:fillRect/>
          </a:stretch>
        </p:blipFill>
        <p:spPr>
          <a:xfrm>
            <a:off x="5436096" y="1988840"/>
            <a:ext cx="2592288" cy="2592288"/>
          </a:xfrm>
          <a:prstGeom prst="rect">
            <a:avLst/>
          </a:prstGeom>
        </p:spPr>
      </p:pic>
    </p:spTree>
    <p:extLst>
      <p:ext uri="{BB962C8B-B14F-4D97-AF65-F5344CB8AC3E}">
        <p14:creationId xmlns:p14="http://schemas.microsoft.com/office/powerpoint/2010/main" val="1784681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bg2"/>
                </a:solidFill>
              </a:rPr>
              <a:t>Our students said</a:t>
            </a:r>
            <a:endParaRPr lang="en-GB" dirty="0">
              <a:solidFill>
                <a:schemeClr val="bg2"/>
              </a:solidFill>
            </a:endParaRPr>
          </a:p>
        </p:txBody>
      </p:sp>
      <p:sp>
        <p:nvSpPr>
          <p:cNvPr id="3" name="Subtitle 2"/>
          <p:cNvSpPr>
            <a:spLocks noGrp="1"/>
          </p:cNvSpPr>
          <p:nvPr>
            <p:ph type="subTitle" idx="1"/>
          </p:nvPr>
        </p:nvSpPr>
        <p:spPr/>
        <p:txBody>
          <a:bodyPr/>
          <a:lstStyle/>
          <a:p>
            <a:r>
              <a:rPr lang="en-GB" dirty="0" smtClean="0">
                <a:latin typeface="Berlin Sans FB" pitchFamily="34" charset="0"/>
              </a:rPr>
              <a:t>They </a:t>
            </a:r>
            <a:r>
              <a:rPr lang="en-GB" dirty="0">
                <a:latin typeface="Berlin Sans FB" pitchFamily="34" charset="0"/>
              </a:rPr>
              <a:t>want to know </a:t>
            </a:r>
            <a:r>
              <a:rPr lang="en-GB" dirty="0">
                <a:solidFill>
                  <a:schemeClr val="bg2"/>
                </a:solidFill>
                <a:latin typeface="Berlin Sans FB" pitchFamily="34" charset="0"/>
              </a:rPr>
              <a:t>what is being recommended </a:t>
            </a:r>
            <a:r>
              <a:rPr lang="en-GB" dirty="0">
                <a:latin typeface="Berlin Sans FB" pitchFamily="34" charset="0"/>
              </a:rPr>
              <a:t>and to be able to access [it] </a:t>
            </a:r>
            <a:r>
              <a:rPr lang="en-GB" dirty="0">
                <a:solidFill>
                  <a:schemeClr val="bg2"/>
                </a:solidFill>
                <a:latin typeface="Berlin Sans FB" pitchFamily="34" charset="0"/>
              </a:rPr>
              <a:t>easily</a:t>
            </a:r>
            <a:r>
              <a:rPr lang="en-GB" dirty="0">
                <a:solidFill>
                  <a:schemeClr val="bg2"/>
                </a:solidFill>
                <a:latin typeface="ChunkFive Roman" pitchFamily="50" charset="0"/>
              </a:rPr>
              <a:t>.</a:t>
            </a:r>
          </a:p>
          <a:p>
            <a:endParaRPr lang="en-GB" dirty="0"/>
          </a:p>
        </p:txBody>
      </p:sp>
    </p:spTree>
    <p:extLst>
      <p:ext uri="{BB962C8B-B14F-4D97-AF65-F5344CB8AC3E}">
        <p14:creationId xmlns:p14="http://schemas.microsoft.com/office/powerpoint/2010/main" val="1087049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7600" dirty="0" smtClean="0"/>
              <a:t>Our</a:t>
            </a:r>
            <a:r>
              <a:rPr lang="en-GB" sz="7600" dirty="0" smtClean="0">
                <a:solidFill>
                  <a:schemeClr val="bg1"/>
                </a:solidFill>
              </a:rPr>
              <a:t> </a:t>
            </a:r>
            <a:r>
              <a:rPr lang="en-GB" sz="7600" dirty="0" smtClean="0"/>
              <a:t>students think</a:t>
            </a:r>
            <a:endParaRPr lang="en-GB" sz="7600" dirty="0"/>
          </a:p>
        </p:txBody>
      </p:sp>
      <p:sp>
        <p:nvSpPr>
          <p:cNvPr id="3" name="Subtitle 2"/>
          <p:cNvSpPr>
            <a:spLocks noGrp="1"/>
          </p:cNvSpPr>
          <p:nvPr>
            <p:ph type="subTitle" idx="1"/>
          </p:nvPr>
        </p:nvSpPr>
        <p:spPr/>
        <p:txBody>
          <a:bodyPr/>
          <a:lstStyle/>
          <a:p>
            <a:r>
              <a:rPr lang="en-GB" dirty="0">
                <a:solidFill>
                  <a:schemeClr val="bg2"/>
                </a:solidFill>
                <a:latin typeface="Berlin Sans FB" pitchFamily="34" charset="0"/>
              </a:rPr>
              <a:t>ALL</a:t>
            </a:r>
            <a:r>
              <a:rPr lang="en-GB" dirty="0">
                <a:latin typeface="Berlin Sans FB" pitchFamily="34" charset="0"/>
              </a:rPr>
              <a:t> of the books on </a:t>
            </a:r>
            <a:r>
              <a:rPr lang="en-GB" dirty="0" smtClean="0">
                <a:latin typeface="Berlin Sans FB" pitchFamily="34" charset="0"/>
              </a:rPr>
              <a:t>their  </a:t>
            </a:r>
            <a:r>
              <a:rPr lang="en-GB" dirty="0">
                <a:solidFill>
                  <a:schemeClr val="bg2"/>
                </a:solidFill>
                <a:latin typeface="Berlin Sans FB" pitchFamily="34" charset="0"/>
              </a:rPr>
              <a:t>READING LIST </a:t>
            </a:r>
            <a:r>
              <a:rPr lang="en-GB" dirty="0">
                <a:latin typeface="Berlin Sans FB" pitchFamily="34" charset="0"/>
              </a:rPr>
              <a:t>should be available in the </a:t>
            </a:r>
            <a:r>
              <a:rPr lang="en-GB" dirty="0">
                <a:solidFill>
                  <a:schemeClr val="bg2"/>
                </a:solidFill>
                <a:latin typeface="Berlin Sans FB" pitchFamily="34" charset="0"/>
              </a:rPr>
              <a:t>LIBRARY</a:t>
            </a:r>
          </a:p>
          <a:p>
            <a:endParaRPr lang="en-GB" dirty="0"/>
          </a:p>
        </p:txBody>
      </p:sp>
    </p:spTree>
    <p:extLst>
      <p:ext uri="{BB962C8B-B14F-4D97-AF65-F5344CB8AC3E}">
        <p14:creationId xmlns:p14="http://schemas.microsoft.com/office/powerpoint/2010/main" val="1130613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6600" dirty="0" smtClean="0"/>
              <a:t>University policy </a:t>
            </a:r>
            <a:endParaRPr lang="en-GB" sz="6600" dirty="0"/>
          </a:p>
        </p:txBody>
      </p:sp>
      <p:sp>
        <p:nvSpPr>
          <p:cNvPr id="3" name="Subtitle 2"/>
          <p:cNvSpPr>
            <a:spLocks noGrp="1"/>
          </p:cNvSpPr>
          <p:nvPr>
            <p:ph type="subTitle" idx="1"/>
          </p:nvPr>
        </p:nvSpPr>
        <p:spPr/>
        <p:txBody>
          <a:bodyPr/>
          <a:lstStyle/>
          <a:p>
            <a:r>
              <a:rPr lang="en-GB" dirty="0" smtClean="0">
                <a:solidFill>
                  <a:srgbClr val="FFFFFF"/>
                </a:solidFill>
                <a:latin typeface="Berlin Sans FB" pitchFamily="34" charset="0"/>
              </a:rPr>
              <a:t>‘</a:t>
            </a:r>
            <a:r>
              <a:rPr lang="en-GB" dirty="0" smtClean="0">
                <a:solidFill>
                  <a:schemeClr val="bg2"/>
                </a:solidFill>
                <a:latin typeface="Berlin Sans FB" pitchFamily="34" charset="0"/>
              </a:rPr>
              <a:t>Core </a:t>
            </a:r>
            <a:r>
              <a:rPr lang="en-GB" dirty="0">
                <a:solidFill>
                  <a:schemeClr val="bg2"/>
                </a:solidFill>
                <a:latin typeface="Berlin Sans FB" pitchFamily="34" charset="0"/>
              </a:rPr>
              <a:t>readings </a:t>
            </a:r>
            <a:r>
              <a:rPr lang="en-GB" dirty="0">
                <a:latin typeface="Berlin Sans FB" pitchFamily="34" charset="0"/>
              </a:rPr>
              <a:t>should be made accessible to students </a:t>
            </a:r>
            <a:r>
              <a:rPr lang="en-GB" dirty="0">
                <a:solidFill>
                  <a:schemeClr val="bg2"/>
                </a:solidFill>
                <a:latin typeface="Berlin Sans FB" pitchFamily="34" charset="0"/>
              </a:rPr>
              <a:t>via the Library</a:t>
            </a:r>
            <a:r>
              <a:rPr lang="en-GB" dirty="0">
                <a:latin typeface="Berlin Sans FB" pitchFamily="34" charset="0"/>
              </a:rPr>
              <a:t>, either </a:t>
            </a:r>
            <a:r>
              <a:rPr lang="en-GB" dirty="0">
                <a:solidFill>
                  <a:schemeClr val="bg2"/>
                </a:solidFill>
                <a:latin typeface="Berlin Sans FB" pitchFamily="34" charset="0"/>
              </a:rPr>
              <a:t>digitally</a:t>
            </a:r>
            <a:r>
              <a:rPr lang="en-GB" dirty="0">
                <a:latin typeface="Berlin Sans FB" pitchFamily="34" charset="0"/>
              </a:rPr>
              <a:t> or for Loan’ </a:t>
            </a:r>
          </a:p>
          <a:p>
            <a:endParaRPr lang="en-GB" dirty="0"/>
          </a:p>
        </p:txBody>
      </p:sp>
    </p:spTree>
    <p:extLst>
      <p:ext uri="{BB962C8B-B14F-4D97-AF65-F5344CB8AC3E}">
        <p14:creationId xmlns:p14="http://schemas.microsoft.com/office/powerpoint/2010/main" val="3568475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575F6D"/>
      </a:dk2>
      <a:lt2>
        <a:srgbClr val="FFF39D"/>
      </a:lt2>
      <a:accent1>
        <a:srgbClr val="0FCC67"/>
      </a:accent1>
      <a:accent2>
        <a:srgbClr val="579976"/>
      </a:accent2>
      <a:accent3>
        <a:srgbClr val="44FD2B"/>
      </a:accent3>
      <a:accent4>
        <a:srgbClr val="F16BFF"/>
      </a:accent4>
      <a:accent5>
        <a:srgbClr val="8617CC"/>
      </a:accent5>
      <a:accent6>
        <a:srgbClr val="B20078"/>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2346</TotalTime>
  <Words>3288</Words>
  <Application>Microsoft Office PowerPoint</Application>
  <PresentationFormat>On-screen Show (4:3)</PresentationFormat>
  <Paragraphs>367</Paragraphs>
  <Slides>48</Slides>
  <Notes>48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ChunkFive Roman</vt:lpstr>
      <vt:lpstr>Berlin Sans FB</vt:lpstr>
      <vt:lpstr>Aharoni</vt:lpstr>
      <vt:lpstr>Calibri</vt:lpstr>
      <vt:lpstr>Geneva</vt:lpstr>
      <vt:lpstr>Berlin Sans FB Demi</vt:lpstr>
      <vt:lpstr>Aller</vt:lpstr>
      <vt:lpstr>Office Theme</vt:lpstr>
      <vt:lpstr>PowerPoint Presentation</vt:lpstr>
      <vt:lpstr>PowerPoint Presentation</vt:lpstr>
      <vt:lpstr>Books Right Here</vt:lpstr>
      <vt:lpstr>Project outputs</vt:lpstr>
      <vt:lpstr>ANTICIPATED PROJECT BENEFITS</vt:lpstr>
      <vt:lpstr>PowerPoint Presentation</vt:lpstr>
      <vt:lpstr>Our students said</vt:lpstr>
      <vt:lpstr>Our students think</vt:lpstr>
      <vt:lpstr>University policy </vt:lpstr>
      <vt:lpstr>only 46% of students</vt:lpstr>
      <vt:lpstr>Over 90% of  students said</vt:lpstr>
      <vt:lpstr>They also said</vt:lpstr>
      <vt:lpstr>PowerPoint Presentation</vt:lpstr>
      <vt:lpstr>How many?</vt:lpstr>
      <vt:lpstr>Semeseter one pilots</vt:lpstr>
      <vt:lpstr> How?</vt:lpstr>
      <vt:lpstr>Usage</vt:lpstr>
      <vt:lpstr>Usage</vt:lpstr>
      <vt:lpstr>PowerPoint Presentation</vt:lpstr>
      <vt:lpstr>Average page views </vt:lpstr>
      <vt:lpstr>Average highlights created </vt:lpstr>
      <vt:lpstr>Page views by method/device</vt:lpstr>
      <vt:lpstr>Evaluation</vt:lpstr>
      <vt:lpstr>Books On Demand</vt:lpstr>
      <vt:lpstr>PowerPoint Presentation</vt:lpstr>
      <vt:lpstr>Books on Demand</vt:lpstr>
      <vt:lpstr>Work in Progress…</vt:lpstr>
      <vt:lpstr>Work in progress</vt:lpstr>
      <vt:lpstr>Desired Outcomes…</vt:lpstr>
      <vt:lpstr>PowerPoint Presentation</vt:lpstr>
      <vt:lpstr>Books on Demand</vt:lpstr>
      <vt:lpstr>Books on Demand</vt:lpstr>
      <vt:lpstr>Recently Concluded</vt:lpstr>
      <vt:lpstr>Outcomes…</vt:lpstr>
      <vt:lpstr>PowerPoint Presentation</vt:lpstr>
      <vt:lpstr>Outcomes for next round….</vt:lpstr>
      <vt:lpstr>PowerPoint Presentation</vt:lpstr>
      <vt:lpstr>Down to the pips…</vt:lpstr>
      <vt:lpstr>PowerPoint Presentation</vt:lpstr>
      <vt:lpstr>Good Thing, Bad Thing…</vt:lpstr>
      <vt:lpstr>PowerPoint Presentation</vt:lpstr>
      <vt:lpstr>Good Thing, Bad Thing…</vt:lpstr>
      <vt:lpstr>PowerPoint Presentation</vt:lpstr>
      <vt:lpstr>Good Thing, Bad Thing...</vt:lpstr>
      <vt:lpstr>Good Thing, Bad Thing...</vt:lpstr>
      <vt:lpstr>Good Thing, Bad Thing...</vt:lpstr>
      <vt:lpstr>Mixed model...</vt:lpstr>
      <vt:lpstr>Things are improving…</vt:lpstr>
    </vt:vector>
  </TitlesOfParts>
  <Company>University of Manchester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There Should be a Copy in the Library' - Innovative responses to traditional concerns about books"</dc:title>
  <dc:creator>Sarah Rayner</dc:creator>
  <cp:lastModifiedBy>Sarah Rayner</cp:lastModifiedBy>
  <cp:revision>109</cp:revision>
  <cp:lastPrinted>2015-01-14T11:10:55Z</cp:lastPrinted>
  <dcterms:created xsi:type="dcterms:W3CDTF">2015-01-05T11:34:58Z</dcterms:created>
  <dcterms:modified xsi:type="dcterms:W3CDTF">2015-01-19T17:22:14Z</dcterms:modified>
</cp:coreProperties>
</file>