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9" r:id="rId3"/>
    <p:sldId id="268" r:id="rId4"/>
    <p:sldId id="285" r:id="rId5"/>
    <p:sldId id="281" r:id="rId6"/>
    <p:sldId id="280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C0F"/>
    <a:srgbClr val="EE04B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2CFA5-56FC-4CDE-B030-EC9307F65887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26C04-B1A8-4FE9-8167-45725CDAF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94B36-2282-44E8-83B1-54620C117BD1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6C04-B1A8-4FE9-8167-45725CDAFD9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6C04-B1A8-4FE9-8167-45725CDAFD9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6C04-B1A8-4FE9-8167-45725CDAFD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6C04-B1A8-4FE9-8167-45725CDAFD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6C04-B1A8-4FE9-8167-45725CDAFD9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94B36-2282-44E8-83B1-54620C117BD1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3E6D-2EB8-43EF-BC39-F119BD1D41E5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A5BEF-6BBE-4FBB-8C6B-485655D180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hyperlink" Target="http://4.bp.blogspot.com/_5mFNgak531s/TUF1FHL8JSI/AAAAAAAAAmw/GJ1p1Jdwebs/s1600/square_1063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obnational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news/" TargetMode="Externa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stream.manchester.ac.uk/Default.asp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.thisnext.com/?id=7306x662435&amp;xs=1&amp;sref=http://www.thisnext.com/shop/Roberts-Revival-Dab-Digital-Radio-Colour-Pastel-Cream&amp;url=http://www.advancedmp3players.co.uk/shop/product_info.php?products_id=404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4" name="Picture 14" descr="Post image for LG 50PS3000 LCD Television 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-459432"/>
            <a:ext cx="7056784" cy="705678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5013176"/>
            <a:ext cx="8424862" cy="17526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GB" sz="2400" dirty="0" smtClean="0"/>
          </a:p>
          <a:p>
            <a:pPr algn="r" eaLnBrk="1" hangingPunct="1"/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 Goatman</a:t>
            </a:r>
          </a:p>
          <a:p>
            <a:pPr algn="r" eaLnBrk="1" hangingPunct="1"/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Manchester Business School</a:t>
            </a:r>
          </a:p>
          <a:p>
            <a:pPr algn="r" eaLnBrk="1" hangingPunct="1"/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anna.goatman@mbs.ac.uk</a:t>
            </a:r>
          </a:p>
          <a:p>
            <a:pPr algn="r" eaLnBrk="1" hangingPunct="1"/>
            <a:endParaRPr lang="en-GB" sz="2400" dirty="0" smtClean="0"/>
          </a:p>
        </p:txBody>
      </p:sp>
      <p:pic>
        <p:nvPicPr>
          <p:cNvPr id="20488" name="Picture 8" descr="Old Television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06475" y="-26041350"/>
            <a:ext cx="2628900" cy="2838450"/>
          </a:xfrm>
          <a:prstGeom prst="rect">
            <a:avLst/>
          </a:prstGeom>
          <a:noFill/>
        </p:spPr>
      </p:pic>
      <p:pic>
        <p:nvPicPr>
          <p:cNvPr id="20490" name="Picture 10" descr="Old Television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06475" y="-26041350"/>
            <a:ext cx="2628900" cy="283845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195736" y="1385392"/>
            <a:ext cx="489654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Stay tuned: supporting teaching with television and radio broadcasts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10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Teaching Fellow in Marketing</a:t>
            </a:r>
          </a:p>
          <a:p>
            <a:r>
              <a:rPr lang="en-GB" dirty="0" smtClean="0"/>
              <a:t>Co-ordinate a range of undergraduate courses (levels 1, 2 and 3).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356992"/>
          <a:ext cx="7104112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248472"/>
                <a:gridCol w="1368152"/>
                <a:gridCol w="14874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and Management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Level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Marketing Foundations</a:t>
                      </a:r>
                      <a:r>
                        <a:rPr lang="en-GB" baseline="0" dirty="0" smtClean="0"/>
                        <a:t> and Applications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Level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Retail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Level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Services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Level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GB" dirty="0" smtClean="0"/>
              <a:t>Explaining business/ marketing concepts in lectures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Designing seminars where students can apply what they have learned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Keeping large classes engaged 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Providing extra ‘value’ through Blackboard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87824" y="5013176"/>
            <a:ext cx="4968552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Using examples from ‘Michel Roux’s  Service’ to explore  the importance of customer service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Some Solutions</a:t>
            </a:r>
            <a:endParaRPr lang="en-US" dirty="0"/>
          </a:p>
        </p:txBody>
      </p:sp>
      <p:pic>
        <p:nvPicPr>
          <p:cNvPr id="68610" name="Picture 2" descr="http://2.bp.blogspot.com/_PLQi85xyAac/TB8ADOfIMJI/AAAAAAAAC2o/i0RS3Xohm4Q/s400/bbc-radio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2376264" cy="1580093"/>
          </a:xfrm>
          <a:prstGeom prst="rect">
            <a:avLst/>
          </a:prstGeom>
          <a:noFill/>
        </p:spPr>
      </p:pic>
      <p:pic>
        <p:nvPicPr>
          <p:cNvPr id="68612" name="Picture 4" descr="Episode image for All Together Now?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3068961"/>
            <a:ext cx="3456384" cy="1656183"/>
          </a:xfrm>
          <a:prstGeom prst="rect">
            <a:avLst/>
          </a:prstGeom>
          <a:noFill/>
        </p:spPr>
      </p:pic>
      <p:pic>
        <p:nvPicPr>
          <p:cNvPr id="68614" name="Picture 6" descr="Episode image for Episod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5013176"/>
            <a:ext cx="2160240" cy="1212016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175448" y="1484784"/>
            <a:ext cx="4248472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Using an episode of ‘Britain’s really disgusting foods’ as the basis for a seminar on the ethical issues surrounding marketing.</a:t>
            </a:r>
            <a:endParaRPr lang="en-US" sz="2400" dirty="0"/>
          </a:p>
        </p:txBody>
      </p:sp>
      <p:pic>
        <p:nvPicPr>
          <p:cNvPr id="28" name="Picture 4" descr="http://www.bbc.co.uk/iplayer/images/episode/b00nxckk_640_3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484784"/>
            <a:ext cx="3456385" cy="1944216"/>
          </a:xfrm>
          <a:prstGeom prst="rect">
            <a:avLst/>
          </a:prstGeom>
          <a:noFill/>
        </p:spPr>
      </p:pic>
      <p:pic>
        <p:nvPicPr>
          <p:cNvPr id="30" name="Picture 6" descr="http://static.guim.co.uk/sys-images/Guardian/Pix/pictures/2010/3/10/1268245561874/Inside-John-Lewis-0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573016"/>
            <a:ext cx="3384376" cy="1584176"/>
          </a:xfrm>
          <a:prstGeom prst="rect">
            <a:avLst/>
          </a:prstGeom>
          <a:noFill/>
        </p:spPr>
      </p:pic>
      <p:pic>
        <p:nvPicPr>
          <p:cNvPr id="32" name="Picture 8" descr="http://www.rjw.co.uk/uploads/pics/the-apprentic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5373216"/>
            <a:ext cx="1224136" cy="1224136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275856" y="1556792"/>
            <a:ext cx="4536504" cy="1584176"/>
          </a:xfrm>
          <a:prstGeom prst="rect">
            <a:avLst/>
          </a:prstGeom>
          <a:solidFill>
            <a:srgbClr val="EE04BC"/>
          </a:solidFill>
        </p:spPr>
        <p:txBody>
          <a:bodyPr wrap="square" rtlCol="0">
            <a:noAutofit/>
          </a:bodyPr>
          <a:lstStyle/>
          <a:p>
            <a:r>
              <a:rPr lang="en-GB" sz="2400" dirty="0" smtClean="0"/>
              <a:t>Using episodes of ‘Mary Portas Secret Shopper’ to support a services related coursework task.</a:t>
            </a:r>
            <a:endParaRPr lang="en-US" sz="2400" dirty="0"/>
          </a:p>
        </p:txBody>
      </p:sp>
      <p:pic>
        <p:nvPicPr>
          <p:cNvPr id="34" name="Picture 2" descr="http://4.bp.blogspot.com/_5mFNgak531s/TUF1FHL8JSI/AAAAAAAAAmw/GJ1p1Jdwebs/s400/square_1063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1556792"/>
            <a:ext cx="1650183" cy="1584176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4139952" y="3284984"/>
            <a:ext cx="3600400" cy="15696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Using clips from ‘10 O’clock Live’ to promote discussion relating to government cuts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6" name="Picture 4" descr="http://blogimages.project76.tv/tmwl/2011/01/10-o-clock-liv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31640" y="3284984"/>
            <a:ext cx="2823966" cy="1584176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3491880" y="5085184"/>
            <a:ext cx="4248472" cy="1368152"/>
          </a:xfrm>
          <a:prstGeom prst="rect">
            <a:avLst/>
          </a:prstGeom>
          <a:solidFill>
            <a:srgbClr val="E13C0F"/>
          </a:solidFill>
        </p:spPr>
        <p:txBody>
          <a:bodyPr wrap="square" rtlCol="0"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Using clips from ‘BBC Breakfast’ to explain the proposed NHS reforms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8" name="Picture 6" descr="http://www.davisonhighley.co.uk/images-bespoke/bbc-breakfastsofa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1626" y="5085184"/>
            <a:ext cx="2280254" cy="13681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3968" y="3068960"/>
            <a:ext cx="4668508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Using a clip about MOSAIC from BBC documentary ‘A history of Now’ to explain </a:t>
            </a:r>
            <a:r>
              <a:rPr lang="en-GB" sz="2400" dirty="0" err="1" smtClean="0">
                <a:solidFill>
                  <a:schemeClr val="bg1"/>
                </a:solidFill>
              </a:rPr>
              <a:t>geodemographic</a:t>
            </a:r>
            <a:r>
              <a:rPr lang="en-GB" sz="2400" dirty="0" smtClean="0">
                <a:solidFill>
                  <a:schemeClr val="bg1"/>
                </a:solidFill>
              </a:rPr>
              <a:t> market segmentation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1196752"/>
            <a:ext cx="482453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Using short clips from a BBC Radio 4 ‘In business’ programme to stimulate discussion in a seminar.</a:t>
            </a:r>
          </a:p>
          <a:p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79712" y="5373216"/>
            <a:ext cx="4824536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Embedding </a:t>
            </a:r>
            <a:r>
              <a:rPr lang="en-GB" sz="2400" dirty="0" smtClean="0">
                <a:solidFill>
                  <a:schemeClr val="bg1"/>
                </a:solidFill>
              </a:rPr>
              <a:t>‘The Apprentice’ </a:t>
            </a:r>
            <a:r>
              <a:rPr lang="en-GB" sz="2400" dirty="0" smtClean="0">
                <a:solidFill>
                  <a:schemeClr val="bg1"/>
                </a:solidFill>
              </a:rPr>
              <a:t>in </a:t>
            </a:r>
            <a:r>
              <a:rPr lang="en-GB" sz="2400" dirty="0" smtClean="0">
                <a:solidFill>
                  <a:schemeClr val="bg1"/>
                </a:solidFill>
              </a:rPr>
              <a:t>Blackboard.  To encourage students to check Blackboard regularly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39952" y="3573016"/>
            <a:ext cx="4176464" cy="15696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Embedding </a:t>
            </a:r>
            <a:r>
              <a:rPr lang="en-GB" sz="2400" dirty="0" smtClean="0">
                <a:solidFill>
                  <a:schemeClr val="bg1"/>
                </a:solidFill>
              </a:rPr>
              <a:t>‘Inside John Lewis’ </a:t>
            </a:r>
            <a:r>
              <a:rPr lang="en-GB" sz="2400" dirty="0" smtClean="0">
                <a:solidFill>
                  <a:schemeClr val="bg1"/>
                </a:solidFill>
              </a:rPr>
              <a:t>in </a:t>
            </a:r>
            <a:r>
              <a:rPr lang="en-GB" sz="2400" dirty="0" smtClean="0">
                <a:solidFill>
                  <a:schemeClr val="bg1"/>
                </a:solidFill>
              </a:rPr>
              <a:t>Blackboard to  encourage students to think about retail management issues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7" grpId="0" animBg="1"/>
      <p:bldP spid="27" grpId="1" animBg="1"/>
      <p:bldP spid="33" grpId="0" animBg="1"/>
      <p:bldP spid="35" grpId="0" animBg="1"/>
      <p:bldP spid="37" grpId="0" animBg="1"/>
      <p:bldP spid="7" grpId="0" animBg="1"/>
      <p:bldP spid="7" grpId="1" animBg="1"/>
      <p:bldP spid="6" grpId="0" animBg="1"/>
      <p:bldP spid="6" grpId="1" animBg="1"/>
      <p:bldP spid="31" grpId="0" animBg="1"/>
      <p:bldP spid="31" grpId="1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hlinkClick r:id="rId3"/>
              </a:rPr>
              <a:t>Box of Broadcasts (</a:t>
            </a:r>
            <a:r>
              <a:rPr lang="en-GB" sz="2400" dirty="0" err="1" smtClean="0">
                <a:hlinkClick r:id="rId3"/>
              </a:rPr>
              <a:t>BoB</a:t>
            </a:r>
            <a:r>
              <a:rPr lang="en-GB" sz="2400" dirty="0" smtClean="0">
                <a:hlinkClick r:id="rId3"/>
              </a:rPr>
              <a:t>)</a:t>
            </a:r>
            <a:endParaRPr lang="en-GB" sz="2400" dirty="0" smtClean="0"/>
          </a:p>
          <a:p>
            <a:pPr lvl="1"/>
            <a:r>
              <a:rPr lang="en-GB" sz="2000" dirty="0" smtClean="0"/>
              <a:t>Full programmes</a:t>
            </a:r>
          </a:p>
          <a:p>
            <a:pPr lvl="1"/>
            <a:r>
              <a:rPr lang="en-GB" sz="2000" dirty="0" smtClean="0"/>
              <a:t>Searchable database of broadcasts</a:t>
            </a:r>
          </a:p>
          <a:p>
            <a:pPr lvl="1"/>
            <a:r>
              <a:rPr lang="en-GB" sz="2000" dirty="0" smtClean="0"/>
              <a:t>Tool to make clips</a:t>
            </a:r>
          </a:p>
          <a:p>
            <a:r>
              <a:rPr lang="en-GB" sz="2400" dirty="0" smtClean="0">
                <a:hlinkClick r:id="rId4"/>
              </a:rPr>
              <a:t>Video Library Service</a:t>
            </a:r>
            <a:endParaRPr lang="en-GB" sz="2400" dirty="0" smtClean="0"/>
          </a:p>
          <a:p>
            <a:pPr lvl="1"/>
            <a:r>
              <a:rPr lang="en-GB" sz="2000" dirty="0" smtClean="0"/>
              <a:t>Material recorded from the television on DVD or VHS can be added to this database</a:t>
            </a:r>
          </a:p>
          <a:p>
            <a:r>
              <a:rPr lang="en-GB" sz="2400" dirty="0" smtClean="0">
                <a:hlinkClick r:id="rId5"/>
              </a:rPr>
              <a:t>YouTube</a:t>
            </a:r>
            <a:endParaRPr lang="en-GB" sz="2400" dirty="0" smtClean="0"/>
          </a:p>
          <a:p>
            <a:r>
              <a:rPr lang="en-GB" sz="2400" dirty="0" smtClean="0">
                <a:hlinkClick r:id="rId6"/>
              </a:rPr>
              <a:t>BBC Website</a:t>
            </a:r>
            <a:endParaRPr lang="en-GB" sz="2400" dirty="0" smtClean="0"/>
          </a:p>
          <a:p>
            <a:pPr lvl="1"/>
            <a:r>
              <a:rPr lang="en-GB" sz="2000" dirty="0" smtClean="0"/>
              <a:t>Often contains video and radio clips/ interviews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using TV and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en-GB" dirty="0" smtClean="0"/>
              <a:t>Encourages students to think about the application and implications of what they are taught.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Engages students in the teaching process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They make suggestions/ send links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GB" dirty="0" smtClean="0"/>
              <a:t>Useful for building relationships with graduate teaching assistants.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Receives positive feedback from students.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Helps make lectures and seminars more engaging.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Helps build a link between lectures, seminars and Blackboard.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Helps keep courses up-to-date.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Pure One Classic Portable Dab/fm Radio Colour Blac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764704"/>
            <a:ext cx="7128792" cy="4871342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5013176"/>
            <a:ext cx="8424862" cy="17526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GB" sz="2400" dirty="0" smtClean="0"/>
          </a:p>
          <a:p>
            <a:pPr algn="r" eaLnBrk="1" hangingPunct="1"/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 Goatman</a:t>
            </a:r>
          </a:p>
          <a:p>
            <a:pPr algn="r" eaLnBrk="1" hangingPunct="1"/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Manchester Business School</a:t>
            </a:r>
          </a:p>
          <a:p>
            <a:pPr algn="r" eaLnBrk="1" hangingPunct="1"/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anna.goatman@mbs.ac.uk</a:t>
            </a:r>
          </a:p>
          <a:p>
            <a:pPr algn="r" eaLnBrk="1" hangingPunct="1"/>
            <a:endParaRPr lang="en-GB" sz="2400" dirty="0" smtClean="0"/>
          </a:p>
        </p:txBody>
      </p:sp>
      <p:pic>
        <p:nvPicPr>
          <p:cNvPr id="20488" name="Picture 8" descr="Old Television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06475" y="-26041350"/>
            <a:ext cx="2628900" cy="2838450"/>
          </a:xfrm>
          <a:prstGeom prst="rect">
            <a:avLst/>
          </a:prstGeom>
          <a:noFill/>
        </p:spPr>
      </p:pic>
      <p:pic>
        <p:nvPicPr>
          <p:cNvPr id="20490" name="Picture 10" descr="Old Television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06475" y="-26041350"/>
            <a:ext cx="2628900" cy="283845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 rot="21420000">
            <a:off x="2298677" y="2859778"/>
            <a:ext cx="304629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</a:rPr>
              <a:t>Any </a:t>
            </a:r>
          </a:p>
          <a:p>
            <a:pPr algn="ctr"/>
            <a:r>
              <a:rPr lang="en-US" sz="3800" b="1" dirty="0" smtClean="0">
                <a:solidFill>
                  <a:schemeClr val="bg1"/>
                </a:solidFill>
              </a:rPr>
              <a:t>questions?</a:t>
            </a:r>
            <a:endParaRPr lang="en-US" sz="3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10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386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Background</vt:lpstr>
      <vt:lpstr>The Challenges</vt:lpstr>
      <vt:lpstr>Some Solutions</vt:lpstr>
      <vt:lpstr>Sources of Material</vt:lpstr>
      <vt:lpstr>Benefits of using TV and Radio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BMAN 31312  Services Marketing  Revision Lecture</dc:title>
  <dc:creator>Anna Goatman</dc:creator>
  <cp:lastModifiedBy>localuser</cp:lastModifiedBy>
  <cp:revision>73</cp:revision>
  <dcterms:created xsi:type="dcterms:W3CDTF">2011-04-02T09:17:31Z</dcterms:created>
  <dcterms:modified xsi:type="dcterms:W3CDTF">2011-07-05T10:47:33Z</dcterms:modified>
</cp:coreProperties>
</file>