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66" r:id="rId5"/>
    <p:sldId id="274" r:id="rId6"/>
    <p:sldId id="265" r:id="rId7"/>
    <p:sldId id="267" r:id="rId8"/>
    <p:sldId id="275" r:id="rId9"/>
    <p:sldId id="268" r:id="rId10"/>
    <p:sldId id="27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827FC-E2D5-44B2-99CC-84CF4B969871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CAF3A-9CB4-4D3C-9F2E-EFA01C3E7A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34154-D7C5-46E9-98DE-589AB087E8E8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230BA-86C0-4FEF-9B61-22159B01D0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509EA-822B-4A71-98AB-0B9075A0D895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4947A-006B-4A6D-AE94-F0A3241EEB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82C2A7-D12C-4D6B-BCD8-DD3D74BAD9D4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3994E-2382-43EB-9F30-30482BE730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D6B9B-D8D4-4826-B0E3-3410166EB964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6C331-AEF7-4203-BA49-D9C764F4F9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925EC-C3D8-428F-AF6F-DFF44ED96212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9159C-76C3-482F-8055-D62A57D4E9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FE42D-094A-49F8-9DFC-EB67A813FAEB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1C41A-1100-4D44-80E1-93004C74F8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FF61A-A8E1-4AD3-9200-1A42CD669E9A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F60E2-F110-4F01-84D7-DEFD526CE3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BD5B14-788F-4973-A89E-3EAE0059C34D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25EEE-5A70-44DC-92E3-6B5BC160DB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61A84F-67F7-4209-AC2B-515DE1F4235D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9C392-5429-4316-9603-5B2A6E545C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14E5C-77E6-486E-B754-5C886EC83DAF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58687-61FF-4E21-93FA-14ACEF1E24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26F9899-B1F0-4126-9A0B-BA779FE4BE82}" type="datetimeFigureOut">
              <a:rPr lang="en-GB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307FE9B-A705-4105-A8B8-AC66AEA0CA5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/>
              <a:t/>
            </a:r>
            <a:br>
              <a:rPr lang="en-GB" sz="3600" smtClean="0"/>
            </a:br>
            <a:r>
              <a:rPr lang="en-GB" sz="3600" smtClean="0"/>
              <a:t/>
            </a:r>
            <a:br>
              <a:rPr lang="en-GB" sz="3600" smtClean="0"/>
            </a:br>
            <a:r>
              <a:rPr lang="en-GB" sz="3600" smtClean="0"/>
              <a:t/>
            </a:r>
            <a:br>
              <a:rPr lang="en-GB" sz="3600" smtClean="0"/>
            </a:br>
            <a:r>
              <a:rPr lang="en-GB" sz="3600" smtClean="0"/>
              <a:t>Embedding quantitative methods in the undergraduate curriculum</a:t>
            </a:r>
            <a:br>
              <a:rPr lang="en-GB" sz="3600" smtClean="0"/>
            </a:br>
            <a:r>
              <a:rPr lang="en-GB" sz="3600" smtClean="0"/>
              <a:t/>
            </a:r>
            <a:br>
              <a:rPr lang="en-GB" sz="3600" smtClean="0"/>
            </a:br>
            <a:r>
              <a:rPr lang="en-GB" sz="3600" smtClean="0"/>
              <a:t>Pilots in Sociology and Politics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GB" sz="30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30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30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30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3000" i="1" smtClean="0">
                <a:solidFill>
                  <a:schemeClr val="tx1"/>
                </a:solidFill>
              </a:rPr>
              <a:t>Mark Brown, University of Manchester</a:t>
            </a:r>
          </a:p>
        </p:txBody>
      </p:sp>
      <p:pic>
        <p:nvPicPr>
          <p:cNvPr id="2052" name="Picture 5" descr="http://t3.gstatic.com/images?q=tbn:ANd9GcTmLZJ4MLekBSrCA2khL8zt4pxguVbj803srAgEtdcZS-8rSV3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60363"/>
            <a:ext cx="16017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ttp://t2.gstatic.com/images?q=tbn:ANd9GcQXkDC8oYg0p9LM4wZ96BPsJdH-t-kXFBZOhmYofDDj2Mtx1Pz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60350"/>
            <a:ext cx="3295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pPr eaLnBrk="1" hangingPunct="1"/>
            <a:r>
              <a:rPr lang="en-GB" smtClean="0"/>
              <a:t>Making a difference...</a:t>
            </a:r>
            <a:br>
              <a:rPr lang="en-GB" smtClean="0"/>
            </a:br>
            <a:r>
              <a:rPr lang="en-GB" smtClean="0"/>
              <a:t>Learning Objectives and Assessment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/>
              <a:t>To make a difference these innovations need to impact on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Course Learning Objectives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Methods of Assessment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Making the methods class relevant 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/>
              <a:t>		Cross-fertilisation, QM in context  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323850" y="2636838"/>
            <a:ext cx="3960813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SUBSTANTIVE MODULES </a:t>
            </a:r>
          </a:p>
          <a:p>
            <a:endParaRPr lang="en-GB" sz="2000"/>
          </a:p>
          <a:p>
            <a:pPr>
              <a:spcAft>
                <a:spcPts val="600"/>
              </a:spcAft>
            </a:pPr>
            <a:r>
              <a:rPr lang="en-GB" sz="2000"/>
              <a:t>Race and Ethnicity in the UK</a:t>
            </a:r>
          </a:p>
          <a:p>
            <a:pPr>
              <a:spcAft>
                <a:spcPts val="600"/>
              </a:spcAft>
            </a:pPr>
            <a:r>
              <a:rPr lang="en-GB" sz="2000"/>
              <a:t>(comparisons of health using the </a:t>
            </a:r>
            <a:r>
              <a:rPr lang="en-GB" sz="2000" b="1"/>
              <a:t>Health Survey for England</a:t>
            </a:r>
            <a:r>
              <a:rPr lang="en-GB" sz="2000"/>
              <a:t>)</a:t>
            </a:r>
          </a:p>
          <a:p>
            <a:endParaRPr lang="en-GB" sz="2000"/>
          </a:p>
          <a:p>
            <a:endParaRPr lang="en-GB" sz="2000"/>
          </a:p>
          <a:p>
            <a:pPr>
              <a:spcAft>
                <a:spcPts val="600"/>
              </a:spcAft>
            </a:pPr>
            <a:r>
              <a:rPr lang="en-GB" sz="2000"/>
              <a:t>Intro to Comparative Politics</a:t>
            </a:r>
          </a:p>
          <a:p>
            <a:pPr>
              <a:spcAft>
                <a:spcPts val="600"/>
              </a:spcAft>
            </a:pPr>
            <a:r>
              <a:rPr lang="en-GB" sz="2000"/>
              <a:t>(</a:t>
            </a:r>
            <a:r>
              <a:rPr lang="en-GB" sz="2000" b="1"/>
              <a:t>British Social Attitudes </a:t>
            </a:r>
            <a:r>
              <a:rPr lang="en-GB" sz="2000"/>
              <a:t>– public v student comparisons)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5219700" y="2708275"/>
            <a:ext cx="3313113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METHODS MODULES</a:t>
            </a:r>
          </a:p>
          <a:p>
            <a:endParaRPr lang="en-GB" sz="2000"/>
          </a:p>
          <a:p>
            <a:pPr>
              <a:spcAft>
                <a:spcPts val="600"/>
              </a:spcAft>
            </a:pPr>
            <a:r>
              <a:rPr lang="en-GB" sz="2000"/>
              <a:t>Research Design </a:t>
            </a:r>
          </a:p>
          <a:p>
            <a:pPr>
              <a:spcAft>
                <a:spcPts val="600"/>
              </a:spcAft>
            </a:pPr>
            <a:r>
              <a:rPr lang="en-GB" sz="2000"/>
              <a:t>About data  </a:t>
            </a:r>
          </a:p>
          <a:p>
            <a:pPr>
              <a:spcAft>
                <a:spcPts val="600"/>
              </a:spcAft>
            </a:pPr>
            <a:r>
              <a:rPr lang="en-GB" sz="2000"/>
              <a:t>Sampling</a:t>
            </a:r>
          </a:p>
          <a:p>
            <a:pPr>
              <a:spcAft>
                <a:spcPts val="600"/>
              </a:spcAft>
            </a:pPr>
            <a:r>
              <a:rPr lang="en-GB" sz="2000"/>
              <a:t>Measurement </a:t>
            </a:r>
          </a:p>
          <a:p>
            <a:pPr>
              <a:spcAft>
                <a:spcPts val="600"/>
              </a:spcAft>
            </a:pPr>
            <a:r>
              <a:rPr lang="en-GB" sz="2000"/>
              <a:t>Formulating Tables </a:t>
            </a:r>
          </a:p>
          <a:p>
            <a:pPr>
              <a:spcAft>
                <a:spcPts val="600"/>
              </a:spcAft>
            </a:pPr>
            <a:r>
              <a:rPr lang="en-GB" sz="2000"/>
              <a:t>Statistics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11638" y="4005263"/>
            <a:ext cx="865187" cy="144462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211638" y="4797425"/>
            <a:ext cx="865187" cy="2159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Using QM in the Final Year Dissertation  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4213" y="3357563"/>
            <a:ext cx="2303462" cy="19002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400" i="1" smtClean="0"/>
              <a:t>Theory </a:t>
            </a:r>
          </a:p>
          <a:p>
            <a:pPr eaLnBrk="1" hangingPunct="1">
              <a:buFont typeface="Arial" charset="0"/>
              <a:buNone/>
            </a:pPr>
            <a:r>
              <a:rPr lang="en-GB" sz="2400" i="1" smtClean="0"/>
              <a:t>Questions </a:t>
            </a:r>
          </a:p>
          <a:p>
            <a:pPr eaLnBrk="1" hangingPunct="1">
              <a:buFont typeface="Arial" charset="0"/>
              <a:buNone/>
            </a:pPr>
            <a:r>
              <a:rPr lang="en-GB" sz="2400" i="1" smtClean="0"/>
              <a:t>QM Exemplars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795963" y="3357563"/>
            <a:ext cx="352901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400" i="1">
                <a:latin typeface="Calibri" pitchFamily="34" charset="0"/>
              </a:rPr>
              <a:t>How to operationalise a research question</a:t>
            </a:r>
          </a:p>
          <a:p>
            <a:pPr marL="342900" indent="-342900">
              <a:spcBef>
                <a:spcPct val="20000"/>
              </a:spcBef>
            </a:pPr>
            <a:r>
              <a:rPr lang="en-GB" sz="2400" i="1">
                <a:latin typeface="Calibri" pitchFamily="34" charset="0"/>
              </a:rPr>
              <a:t>Finding data (is it fit for purpose?)  </a:t>
            </a:r>
          </a:p>
          <a:p>
            <a:pPr marL="342900" indent="-342900">
              <a:spcBef>
                <a:spcPct val="20000"/>
              </a:spcBef>
            </a:pPr>
            <a:r>
              <a:rPr lang="en-GB" sz="2400" i="1">
                <a:latin typeface="Calibri" pitchFamily="34" charset="0"/>
              </a:rPr>
              <a:t>How to analyse data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GB" sz="2400">
              <a:latin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411413" y="5157788"/>
            <a:ext cx="418782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400">
                <a:latin typeface="Calibri" pitchFamily="34" charset="0"/>
              </a:rPr>
              <a:t>A DISSERTATION USING QM 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539750" y="2060575"/>
            <a:ext cx="338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SUBSTANTIVE MODULES </a:t>
            </a: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5292725" y="2060575"/>
            <a:ext cx="2879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METHODS MODULES</a:t>
            </a:r>
          </a:p>
          <a:p>
            <a:endParaRPr lang="en-GB" sz="200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908175" y="2781300"/>
            <a:ext cx="1800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400">
                <a:latin typeface="Calibri" pitchFamily="34" charset="0"/>
              </a:rPr>
              <a:t>THE IDEAS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GB" sz="2400">
              <a:latin typeface="Calibri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16463" y="2781300"/>
            <a:ext cx="1800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400">
                <a:latin typeface="Calibri" pitchFamily="34" charset="0"/>
              </a:rPr>
              <a:t>THE SKILLS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GB" sz="2400">
              <a:latin typeface="Calibri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492500" y="3429000"/>
            <a:ext cx="1800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400">
                <a:latin typeface="Calibri" pitchFamily="34" charset="0"/>
              </a:rPr>
              <a:t>THE DATA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GB" sz="2400">
              <a:latin typeface="Calibri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597150" y="3405188"/>
            <a:ext cx="1285875" cy="1868487"/>
          </a:xfrm>
          <a:custGeom>
            <a:avLst/>
            <a:gdLst>
              <a:gd name="connsiteX0" fmla="*/ 0 w 1285461"/>
              <a:gd name="connsiteY0" fmla="*/ 0 h 1868556"/>
              <a:gd name="connsiteX1" fmla="*/ 914400 w 1285461"/>
              <a:gd name="connsiteY1" fmla="*/ 715617 h 1868556"/>
              <a:gd name="connsiteX2" fmla="*/ 1285461 w 1285461"/>
              <a:gd name="connsiteY2" fmla="*/ 1868556 h 1868556"/>
              <a:gd name="connsiteX3" fmla="*/ 1285461 w 1285461"/>
              <a:gd name="connsiteY3" fmla="*/ 1868556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461" h="1868556">
                <a:moveTo>
                  <a:pt x="0" y="0"/>
                </a:moveTo>
                <a:cubicBezTo>
                  <a:pt x="350078" y="202095"/>
                  <a:pt x="700157" y="404191"/>
                  <a:pt x="914400" y="715617"/>
                </a:cubicBezTo>
                <a:cubicBezTo>
                  <a:pt x="1128643" y="1027043"/>
                  <a:pt x="1285461" y="1868556"/>
                  <a:pt x="1285461" y="1868556"/>
                </a:cubicBezTo>
                <a:lnTo>
                  <a:pt x="1285461" y="1868556"/>
                </a:ln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 flipH="1">
            <a:off x="4643438" y="3429000"/>
            <a:ext cx="1090612" cy="1797050"/>
          </a:xfrm>
          <a:custGeom>
            <a:avLst/>
            <a:gdLst>
              <a:gd name="connsiteX0" fmla="*/ 0 w 1285461"/>
              <a:gd name="connsiteY0" fmla="*/ 0 h 1868556"/>
              <a:gd name="connsiteX1" fmla="*/ 914400 w 1285461"/>
              <a:gd name="connsiteY1" fmla="*/ 715617 h 1868556"/>
              <a:gd name="connsiteX2" fmla="*/ 1285461 w 1285461"/>
              <a:gd name="connsiteY2" fmla="*/ 1868556 h 1868556"/>
              <a:gd name="connsiteX3" fmla="*/ 1285461 w 1285461"/>
              <a:gd name="connsiteY3" fmla="*/ 1868556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461" h="1868556">
                <a:moveTo>
                  <a:pt x="0" y="0"/>
                </a:moveTo>
                <a:cubicBezTo>
                  <a:pt x="350078" y="202095"/>
                  <a:pt x="700157" y="404191"/>
                  <a:pt x="914400" y="715617"/>
                </a:cubicBezTo>
                <a:cubicBezTo>
                  <a:pt x="1128643" y="1027043"/>
                  <a:pt x="1285461" y="1868556"/>
                  <a:pt x="1285461" y="1868556"/>
                </a:cubicBezTo>
                <a:lnTo>
                  <a:pt x="1285461" y="1868556"/>
                </a:ln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2916238" y="2420938"/>
            <a:ext cx="1079500" cy="936625"/>
          </a:xfrm>
          <a:custGeom>
            <a:avLst/>
            <a:gdLst>
              <a:gd name="connsiteX0" fmla="*/ 0 w 1285461"/>
              <a:gd name="connsiteY0" fmla="*/ 0 h 1868556"/>
              <a:gd name="connsiteX1" fmla="*/ 914400 w 1285461"/>
              <a:gd name="connsiteY1" fmla="*/ 715617 h 1868556"/>
              <a:gd name="connsiteX2" fmla="*/ 1285461 w 1285461"/>
              <a:gd name="connsiteY2" fmla="*/ 1868556 h 1868556"/>
              <a:gd name="connsiteX3" fmla="*/ 1285461 w 1285461"/>
              <a:gd name="connsiteY3" fmla="*/ 1868556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461" h="1868556">
                <a:moveTo>
                  <a:pt x="0" y="0"/>
                </a:moveTo>
                <a:cubicBezTo>
                  <a:pt x="350078" y="202095"/>
                  <a:pt x="700157" y="404191"/>
                  <a:pt x="914400" y="715617"/>
                </a:cubicBezTo>
                <a:cubicBezTo>
                  <a:pt x="1128643" y="1027043"/>
                  <a:pt x="1285461" y="1868556"/>
                  <a:pt x="1285461" y="1868556"/>
                </a:cubicBezTo>
                <a:lnTo>
                  <a:pt x="1285461" y="1868556"/>
                </a:ln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 flipH="1">
            <a:off x="4427538" y="2492375"/>
            <a:ext cx="936625" cy="865188"/>
          </a:xfrm>
          <a:custGeom>
            <a:avLst/>
            <a:gdLst>
              <a:gd name="connsiteX0" fmla="*/ 0 w 1285461"/>
              <a:gd name="connsiteY0" fmla="*/ 0 h 1868556"/>
              <a:gd name="connsiteX1" fmla="*/ 914400 w 1285461"/>
              <a:gd name="connsiteY1" fmla="*/ 715617 h 1868556"/>
              <a:gd name="connsiteX2" fmla="*/ 1285461 w 1285461"/>
              <a:gd name="connsiteY2" fmla="*/ 1868556 h 1868556"/>
              <a:gd name="connsiteX3" fmla="*/ 1285461 w 1285461"/>
              <a:gd name="connsiteY3" fmla="*/ 1868556 h 18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461" h="1868556">
                <a:moveTo>
                  <a:pt x="0" y="0"/>
                </a:moveTo>
                <a:cubicBezTo>
                  <a:pt x="350078" y="202095"/>
                  <a:pt x="700157" y="404191"/>
                  <a:pt x="914400" y="715617"/>
                </a:cubicBezTo>
                <a:cubicBezTo>
                  <a:pt x="1128643" y="1027043"/>
                  <a:pt x="1285461" y="1868556"/>
                  <a:pt x="1285461" y="1868556"/>
                </a:cubicBezTo>
                <a:lnTo>
                  <a:pt x="1285461" y="1868556"/>
                </a:ln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23850" y="2133600"/>
            <a:ext cx="8280400" cy="1655763"/>
          </a:xfrm>
        </p:spPr>
        <p:txBody>
          <a:bodyPr/>
          <a:lstStyle/>
          <a:p>
            <a:pPr algn="l" eaLnBrk="1" hangingPunct="1"/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en-GB" sz="2800" smtClean="0"/>
              <a:t>Curriculum Innovation (CI)</a:t>
            </a:r>
            <a:br>
              <a:rPr lang="en-GB" sz="2800" smtClean="0"/>
            </a:br>
            <a:r>
              <a:rPr lang="en-GB" sz="2000" smtClean="0"/>
              <a:t>Teaching quantitative methods in disciplinary context: integrating quantitative method and evidence into the Social Science undergraduate curriculum</a:t>
            </a: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endParaRPr lang="en-GB" sz="3200" smtClean="0"/>
          </a:p>
        </p:txBody>
      </p:sp>
      <p:pic>
        <p:nvPicPr>
          <p:cNvPr id="3075" name="Picture 5" descr="http://t3.gstatic.com/images?q=tbn:ANd9GcTmLZJ4MLekBSrCA2khL8zt4pxguVbj803srAgEtdcZS-8rSV3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16017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http://t2.gstatic.com/images?q=tbn:ANd9GcQXkDC8oYg0p9LM4wZ96BPsJdH-t-kXFBZOhmYofDDj2Mtx1Pz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60350"/>
            <a:ext cx="3295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Subtitle 5"/>
          <p:cNvSpPr>
            <a:spLocks noGrp="1"/>
          </p:cNvSpPr>
          <p:nvPr>
            <p:ph type="subTitle" idx="1"/>
          </p:nvPr>
        </p:nvSpPr>
        <p:spPr>
          <a:xfrm>
            <a:off x="323850" y="4724400"/>
            <a:ext cx="7993063" cy="1752600"/>
          </a:xfrm>
        </p:spPr>
        <p:txBody>
          <a:bodyPr/>
          <a:lstStyle/>
          <a:p>
            <a:r>
              <a:rPr lang="en-GB" sz="2000" smtClean="0">
                <a:solidFill>
                  <a:schemeClr val="tx1"/>
                </a:solidFill>
              </a:rPr>
              <a:t>Mark Brown; Wendy Olsen; Stephanie Thomson; </a:t>
            </a:r>
          </a:p>
          <a:p>
            <a:r>
              <a:rPr lang="en-GB" sz="2000" smtClean="0">
                <a:solidFill>
                  <a:schemeClr val="tx1"/>
                </a:solidFill>
              </a:rPr>
              <a:t>Tarani Chandola; Ian Plewis; Jackie Carter; Jo Wathan</a:t>
            </a:r>
          </a:p>
          <a:p>
            <a:r>
              <a:rPr lang="en-GB" sz="2000" smtClean="0">
                <a:solidFill>
                  <a:schemeClr val="tx1"/>
                </a:solidFill>
              </a:rPr>
              <a:t>Andrew Russell; Brian Heaphy</a:t>
            </a:r>
          </a:p>
          <a:p>
            <a:endParaRPr lang="en-GB" sz="2000" smtClean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50825" y="3429000"/>
            <a:ext cx="85693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3200">
                <a:latin typeface="Calibri" pitchFamily="34" charset="0"/>
              </a:rPr>
              <a:t/>
            </a:r>
            <a:br>
              <a:rPr lang="en-GB" sz="3200">
                <a:latin typeface="Calibri" pitchFamily="34" charset="0"/>
              </a:rPr>
            </a:br>
            <a:r>
              <a:rPr lang="en-GB" sz="3200">
                <a:latin typeface="Calibri" pitchFamily="34" charset="0"/>
              </a:rPr>
              <a:t/>
            </a:r>
            <a:br>
              <a:rPr lang="en-GB" sz="3200">
                <a:latin typeface="Calibri" pitchFamily="34" charset="0"/>
              </a:rPr>
            </a:br>
            <a:endParaRPr lang="en-GB" sz="3200">
              <a:latin typeface="Calibri" pitchFamily="34" charset="0"/>
            </a:endParaRPr>
          </a:p>
          <a:p>
            <a:r>
              <a:rPr lang="en-GB" sz="2800">
                <a:latin typeface="Calibri" pitchFamily="34" charset="0"/>
              </a:rPr>
              <a:t>Researcher Development Initiative (RDI) </a:t>
            </a:r>
          </a:p>
          <a:p>
            <a:r>
              <a:rPr lang="en-GB" sz="2000">
                <a:latin typeface="Calibri" pitchFamily="34" charset="0"/>
              </a:rPr>
              <a:t>Patterns in Politics &amp; Society:  Promoting the Enrichment of Undergraduate Teaching with Quantitative Methods </a:t>
            </a:r>
            <a:endParaRPr lang="en-GB" sz="3200">
              <a:latin typeface="Calibri" pitchFamily="34" charset="0"/>
            </a:endParaRPr>
          </a:p>
          <a:p>
            <a:pPr algn="ctr"/>
            <a:r>
              <a:rPr lang="en-GB" sz="3200">
                <a:latin typeface="Calibri" pitchFamily="34" charset="0"/>
              </a:rPr>
              <a:t/>
            </a:r>
            <a:br>
              <a:rPr lang="en-GB" sz="3200">
                <a:latin typeface="Calibri" pitchFamily="34" charset="0"/>
              </a:rPr>
            </a:br>
            <a:r>
              <a:rPr lang="en-GB" sz="3200">
                <a:latin typeface="Calibri" pitchFamily="34" charset="0"/>
              </a:rPr>
              <a:t/>
            </a:r>
            <a:br>
              <a:rPr lang="en-GB" sz="3200">
                <a:latin typeface="Calibri" pitchFamily="34" charset="0"/>
              </a:rPr>
            </a:br>
            <a:r>
              <a:rPr lang="en-GB" sz="3200">
                <a:latin typeface="Calibri" pitchFamily="34" charset="0"/>
              </a:rPr>
              <a:t/>
            </a:r>
            <a:br>
              <a:rPr lang="en-GB" sz="3200">
                <a:latin typeface="Calibri" pitchFamily="34" charset="0"/>
              </a:rPr>
            </a:b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QM Disconnected</a:t>
            </a:r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24300" y="2276475"/>
            <a:ext cx="3582988" cy="3665538"/>
          </a:xfrm>
          <a:noFill/>
        </p:spPr>
      </p:pic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6227763" y="4581525"/>
            <a:ext cx="26654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alibri" pitchFamily="34" charset="0"/>
              </a:rPr>
              <a:t>Methods Modules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1187450" y="2133600"/>
            <a:ext cx="25923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alibri" pitchFamily="34" charset="0"/>
              </a:rPr>
              <a:t>Substantive Modules</a:t>
            </a:r>
          </a:p>
          <a:p>
            <a:r>
              <a:rPr lang="en-GB" sz="36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smtClean="0"/>
              <a:t>Embedding Quants</a:t>
            </a:r>
            <a:br>
              <a:rPr lang="en-GB" sz="4000" smtClean="0"/>
            </a:br>
            <a:endParaRPr lang="en-GB" sz="400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388" y="1412875"/>
            <a:ext cx="8435975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2800" smtClean="0"/>
              <a:t>Teaching Partnerships (7 modules)</a:t>
            </a:r>
          </a:p>
          <a:p>
            <a:pPr algn="ctr" eaLnBrk="1" hangingPunct="1">
              <a:buFont typeface="Arial" charset="0"/>
              <a:buNone/>
            </a:pPr>
            <a:endParaRPr lang="en-GB" sz="2800" smtClean="0"/>
          </a:p>
          <a:p>
            <a:pPr eaLnBrk="1" hangingPunct="1"/>
            <a:r>
              <a:rPr lang="en-GB" sz="2400" smtClean="0"/>
              <a:t>The Sociology of Personal Life</a:t>
            </a:r>
          </a:p>
          <a:p>
            <a:pPr eaLnBrk="1" hangingPunct="1"/>
            <a:r>
              <a:rPr lang="en-GB" sz="2400" smtClean="0"/>
              <a:t>Race and Ethnicity in the UK</a:t>
            </a:r>
          </a:p>
          <a:p>
            <a:pPr eaLnBrk="1" hangingPunct="1"/>
            <a:r>
              <a:rPr lang="en-GB" sz="2400" smtClean="0"/>
              <a:t>The Sociology of Spiritual Life</a:t>
            </a:r>
          </a:p>
          <a:p>
            <a:pPr eaLnBrk="1" hangingPunct="1"/>
            <a:r>
              <a:rPr lang="en-GB" sz="2400" smtClean="0"/>
              <a:t>Power and Protest </a:t>
            </a:r>
          </a:p>
          <a:p>
            <a:pPr eaLnBrk="1" hangingPunct="1"/>
            <a:r>
              <a:rPr lang="en-GB" sz="2400" smtClean="0"/>
              <a:t>Intro to Comparative Politics</a:t>
            </a:r>
          </a:p>
          <a:p>
            <a:pPr eaLnBrk="1" hangingPunct="1"/>
            <a:r>
              <a:rPr lang="en-GB" sz="2400" smtClean="0"/>
              <a:t>Politics of Policy Making</a:t>
            </a:r>
          </a:p>
          <a:p>
            <a:pPr eaLnBrk="1" hangingPunct="1"/>
            <a:r>
              <a:rPr lang="en-GB" sz="2400" smtClean="0"/>
              <a:t>Elections and Voters</a:t>
            </a:r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5148263" y="4508500"/>
            <a:ext cx="38163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QM content  that...</a:t>
            </a:r>
          </a:p>
          <a:p>
            <a:r>
              <a:rPr lang="en-GB" sz="2000"/>
              <a:t>1. Embeds the contribution of QM to substantive themes</a:t>
            </a:r>
          </a:p>
          <a:p>
            <a:r>
              <a:rPr lang="en-GB" sz="2000"/>
              <a:t>2. gives students the skills and confidence to engage with quantitive evidence.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356100" y="3789363"/>
            <a:ext cx="13684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56100" y="4076700"/>
            <a:ext cx="1439863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356100" y="3068638"/>
            <a:ext cx="1511300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TextBox 18"/>
          <p:cNvSpPr txBox="1">
            <a:spLocks noChangeArrowheads="1"/>
          </p:cNvSpPr>
          <p:nvPr/>
        </p:nvSpPr>
        <p:spPr bwMode="auto">
          <a:xfrm>
            <a:off x="5867400" y="3284538"/>
            <a:ext cx="1873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/>
              <a:t>QM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mtClean="0"/>
          </a:p>
          <a:p>
            <a:pPr algn="ctr" eaLnBrk="1" hangingPunct="1">
              <a:buFont typeface="Arial" charset="0"/>
              <a:buNone/>
            </a:pPr>
            <a:r>
              <a:rPr lang="en-GB" sz="3600" smtClean="0"/>
              <a:t>Example 1</a:t>
            </a:r>
          </a:p>
          <a:p>
            <a:pPr algn="ctr" eaLnBrk="1" hangingPunct="1">
              <a:buFont typeface="Arial" charset="0"/>
              <a:buNone/>
            </a:pPr>
            <a:endParaRPr lang="en-GB" sz="3600" smtClean="0"/>
          </a:p>
          <a:p>
            <a:pPr algn="ctr" eaLnBrk="1" hangingPunct="1">
              <a:buFont typeface="Arial" charset="0"/>
              <a:buNone/>
            </a:pPr>
            <a:r>
              <a:rPr lang="en-GB" sz="3600" smtClean="0"/>
              <a:t>Race and Ethnicity in the UK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r>
              <a:rPr lang="en-GB" sz="3200" smtClean="0"/>
              <a:t>Self-reported General Health by Sex &amp; Ethnic group</a:t>
            </a:r>
            <a:br>
              <a:rPr lang="en-GB" sz="3200" smtClean="0"/>
            </a:br>
            <a:endParaRPr lang="en-GB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300788" y="1700213"/>
            <a:ext cx="3059112" cy="452596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GB" sz="2000" smtClean="0"/>
              <a:t>This graph a vehicle for addressing multiple QM learning objectives...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GB" sz="2000" smtClean="0"/>
          </a:p>
          <a:p>
            <a:pPr marL="0" indent="0" eaLnBrk="1" hangingPunct="1">
              <a:lnSpc>
                <a:spcPct val="80000"/>
              </a:lnSpc>
            </a:pPr>
            <a:r>
              <a:rPr lang="en-GB" sz="2000" smtClean="0"/>
              <a:t>Data sources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2000" smtClean="0"/>
              <a:t>Measurement issues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2000" smtClean="0"/>
              <a:t>Representativeness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2000" smtClean="0"/>
              <a:t>Making comparisons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2000" smtClean="0"/>
              <a:t>Association and causality </a:t>
            </a:r>
          </a:p>
          <a:p>
            <a:pPr marL="0" indent="0" eaLnBrk="1" hangingPunct="1"/>
            <a:endParaRPr lang="en-GB" sz="2000" smtClean="0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628775"/>
            <a:ext cx="602456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Stepping it up...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795963" y="2133600"/>
            <a:ext cx="3168650" cy="44973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800" smtClean="0"/>
              <a:t>Key concepts...</a:t>
            </a:r>
          </a:p>
          <a:p>
            <a:pPr eaLnBrk="1" hangingPunct="1"/>
            <a:r>
              <a:rPr lang="en-GB" sz="2400" smtClean="0"/>
              <a:t>Age standardisation</a:t>
            </a:r>
          </a:p>
          <a:p>
            <a:pPr eaLnBrk="1" hangingPunct="1"/>
            <a:r>
              <a:rPr lang="en-GB" sz="2400" smtClean="0"/>
              <a:t>Risk ratios </a:t>
            </a:r>
          </a:p>
          <a:p>
            <a:pPr eaLnBrk="1" hangingPunct="1"/>
            <a:r>
              <a:rPr lang="en-GB" sz="2400" smtClean="0"/>
              <a:t>Confidence intervals</a:t>
            </a:r>
          </a:p>
          <a:p>
            <a:pPr eaLnBrk="1" hangingPunct="1"/>
            <a:r>
              <a:rPr lang="en-GB" sz="2400" smtClean="0"/>
              <a:t>Logarithmic scale</a:t>
            </a:r>
          </a:p>
        </p:txBody>
      </p:sp>
      <p:pic>
        <p:nvPicPr>
          <p:cNvPr id="8196" name="Picture 3" descr="clip_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276475"/>
            <a:ext cx="525621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95288" y="1700213"/>
            <a:ext cx="5976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Age-standardised Self Reported General Health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395288" y="5805488"/>
            <a:ext cx="5329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2004 Health Survey for England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mtClean="0"/>
          </a:p>
          <a:p>
            <a:pPr algn="ctr" eaLnBrk="1" hangingPunct="1">
              <a:buFont typeface="Arial" charset="0"/>
              <a:buNone/>
            </a:pPr>
            <a:r>
              <a:rPr lang="en-GB" sz="3600" smtClean="0"/>
              <a:t>Example 2</a:t>
            </a:r>
          </a:p>
          <a:p>
            <a:pPr algn="ctr" eaLnBrk="1" hangingPunct="1">
              <a:buFont typeface="Arial" charset="0"/>
              <a:buNone/>
            </a:pPr>
            <a:endParaRPr lang="en-GB" sz="3600" smtClean="0"/>
          </a:p>
          <a:p>
            <a:pPr algn="ctr" eaLnBrk="1" hangingPunct="1">
              <a:buFont typeface="Arial" charset="0"/>
              <a:buNone/>
            </a:pPr>
            <a:r>
              <a:rPr lang="en-GB" sz="3600" smtClean="0"/>
              <a:t>Introduction to Comparative Politics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/>
            </a:r>
            <a:br>
              <a:rPr lang="en-GB" sz="4000" smtClean="0"/>
            </a:br>
            <a:r>
              <a:rPr lang="en-GB" sz="4000" smtClean="0"/>
              <a:t>From critical reader to producer of data </a:t>
            </a:r>
            <a:br>
              <a:rPr lang="en-GB" sz="4000" smtClean="0"/>
            </a:br>
            <a:r>
              <a:rPr lang="en-GB" sz="4000" smtClean="0"/>
              <a:t>(making students part of the dataset)</a:t>
            </a:r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/>
              <a:t>Class complete selected survey questions from the British Social Attitudes </a:t>
            </a:r>
          </a:p>
          <a:p>
            <a:pPr lvl="1" eaLnBrk="1" hangingPunct="1"/>
            <a:r>
              <a:rPr lang="en-GB" sz="2400" smtClean="0"/>
              <a:t>relating to attitudes to immigration </a:t>
            </a:r>
          </a:p>
          <a:p>
            <a:pPr lvl="1" eaLnBrk="1" hangingPunct="1"/>
            <a:r>
              <a:rPr lang="en-GB" sz="2400" smtClean="0"/>
              <a:t>questions developed by the course lecturer as part of his own research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/>
              <a:t>An exercise that enables addressing of multiple QM learning objectives, but firmly within a substantive context, and with all the benefits of interactivity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7810</TotalTime>
  <Words>331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  Embedding quantitative methods in the undergraduate curriculum  Pilots in Sociology and Politics</vt:lpstr>
      <vt:lpstr>   Curriculum Innovation (CI) Teaching quantitative methods in disciplinary context: integrating quantitative method and evidence into the Social Science undergraduate curriculum     </vt:lpstr>
      <vt:lpstr>QM Disconnected</vt:lpstr>
      <vt:lpstr>Embedding Quants </vt:lpstr>
      <vt:lpstr>Slide 5</vt:lpstr>
      <vt:lpstr> Self-reported General Health by Sex &amp; Ethnic group </vt:lpstr>
      <vt:lpstr>Stepping it up...</vt:lpstr>
      <vt:lpstr>Slide 8</vt:lpstr>
      <vt:lpstr> From critical reader to producer of data  (making students part of the dataset) </vt:lpstr>
      <vt:lpstr>Making a difference... Learning Objectives and Assessment </vt:lpstr>
      <vt:lpstr>Making the methods class relevant  </vt:lpstr>
      <vt:lpstr>Using QM in the Final Year Dissertation   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Brown</dc:creator>
  <cp:lastModifiedBy>Steph Thomson</cp:lastModifiedBy>
  <cp:revision>16</cp:revision>
  <dcterms:created xsi:type="dcterms:W3CDTF">2012-06-13T11:38:34Z</dcterms:created>
  <dcterms:modified xsi:type="dcterms:W3CDTF">2012-07-13T11:18:13Z</dcterms:modified>
</cp:coreProperties>
</file>