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8"/>
  </p:notesMasterIdLst>
  <p:handoutMasterIdLst>
    <p:handoutMasterId r:id="rId49"/>
  </p:handoutMasterIdLst>
  <p:sldIdLst>
    <p:sldId id="608" r:id="rId2"/>
    <p:sldId id="871" r:id="rId3"/>
    <p:sldId id="872" r:id="rId4"/>
    <p:sldId id="813" r:id="rId5"/>
    <p:sldId id="841" r:id="rId6"/>
    <p:sldId id="814" r:id="rId7"/>
    <p:sldId id="879" r:id="rId8"/>
    <p:sldId id="816" r:id="rId9"/>
    <p:sldId id="817" r:id="rId10"/>
    <p:sldId id="818" r:id="rId11"/>
    <p:sldId id="819" r:id="rId12"/>
    <p:sldId id="880" r:id="rId13"/>
    <p:sldId id="820" r:id="rId14"/>
    <p:sldId id="844" r:id="rId15"/>
    <p:sldId id="831" r:id="rId16"/>
    <p:sldId id="833" r:id="rId17"/>
    <p:sldId id="832" r:id="rId18"/>
    <p:sldId id="835" r:id="rId19"/>
    <p:sldId id="845" r:id="rId20"/>
    <p:sldId id="867" r:id="rId21"/>
    <p:sldId id="864" r:id="rId22"/>
    <p:sldId id="866" r:id="rId23"/>
    <p:sldId id="865" r:id="rId24"/>
    <p:sldId id="868" r:id="rId25"/>
    <p:sldId id="837" r:id="rId26"/>
    <p:sldId id="838" r:id="rId27"/>
    <p:sldId id="881" r:id="rId28"/>
    <p:sldId id="846" r:id="rId29"/>
    <p:sldId id="874" r:id="rId30"/>
    <p:sldId id="875" r:id="rId31"/>
    <p:sldId id="848" r:id="rId32"/>
    <p:sldId id="849" r:id="rId33"/>
    <p:sldId id="850" r:id="rId34"/>
    <p:sldId id="863" r:id="rId35"/>
    <p:sldId id="851" r:id="rId36"/>
    <p:sldId id="852" r:id="rId37"/>
    <p:sldId id="870" r:id="rId38"/>
    <p:sldId id="876" r:id="rId39"/>
    <p:sldId id="854" r:id="rId40"/>
    <p:sldId id="855" r:id="rId41"/>
    <p:sldId id="860" r:id="rId42"/>
    <p:sldId id="856" r:id="rId43"/>
    <p:sldId id="861" r:id="rId44"/>
    <p:sldId id="858" r:id="rId45"/>
    <p:sldId id="859" r:id="rId46"/>
    <p:sldId id="828" r:id="rId47"/>
  </p:sldIdLst>
  <p:sldSz cx="9144000" cy="6858000" type="screen4x3"/>
  <p:notesSz cx="6797675" cy="9928225"/>
  <p:defaultTextStyle>
    <a:defPPr>
      <a:defRPr lang="en-GB"/>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3575" autoAdjust="0"/>
  </p:normalViewPr>
  <p:slideViewPr>
    <p:cSldViewPr>
      <p:cViewPr varScale="1">
        <p:scale>
          <a:sx n="100" d="100"/>
          <a:sy n="100" d="100"/>
        </p:scale>
        <p:origin x="-1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052" y="30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o\pips\RDIspecificPlans\Dissertations\YearlySingletonsONSupto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baseline="0"/>
              <a:t>Percent of Adults Living Alone in Britain</a:t>
            </a:r>
          </a:p>
        </c:rich>
      </c:tx>
      <c:layout/>
      <c:overlay val="0"/>
    </c:title>
    <c:autoTitleDeleted val="0"/>
    <c:view3D>
      <c:rotX val="15"/>
      <c:hPercent val="100"/>
      <c:rotY val="0"/>
      <c:depthPercent val="100"/>
      <c:rAngAx val="0"/>
      <c:perspective val="0"/>
    </c:view3D>
    <c:floor>
      <c:thickness val="0"/>
    </c:floor>
    <c:sideWall>
      <c:thickness val="0"/>
    </c:sideWall>
    <c:backWall>
      <c:thickness val="0"/>
    </c:backWall>
    <c:plotArea>
      <c:layout/>
      <c:line3DChart>
        <c:grouping val="standard"/>
        <c:varyColors val="0"/>
        <c:ser>
          <c:idx val="0"/>
          <c:order val="0"/>
          <c:tx>
            <c:strRef>
              <c:f>Sheet1!$B$7</c:f>
              <c:strCache>
                <c:ptCount val="1"/>
                <c:pt idx="0">
                  <c:v>% Living Alone</c:v>
                </c:pt>
              </c:strCache>
            </c:strRef>
          </c:tx>
          <c:cat>
            <c:numRef>
              <c:f>Sheet1!$A$7:$A$27</c:f>
              <c:numCache>
                <c:formatCode>General</c:formatCode>
                <c:ptCount val="21"/>
                <c:pt idx="1">
                  <c:v>1971</c:v>
                </c:pt>
                <c:pt idx="2">
                  <c:v>1975</c:v>
                </c:pt>
                <c:pt idx="3">
                  <c:v>1981</c:v>
                </c:pt>
                <c:pt idx="4">
                  <c:v>1985</c:v>
                </c:pt>
                <c:pt idx="5">
                  <c:v>1991</c:v>
                </c:pt>
                <c:pt idx="6">
                  <c:v>1995</c:v>
                </c:pt>
                <c:pt idx="7">
                  <c:v>1996</c:v>
                </c:pt>
                <c:pt idx="8">
                  <c:v>1998</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Sheet1!$B$8:$B$27</c:f>
              <c:numCache>
                <c:formatCode>General</c:formatCode>
                <c:ptCount val="20"/>
                <c:pt idx="0">
                  <c:v>17</c:v>
                </c:pt>
                <c:pt idx="1">
                  <c:v>20</c:v>
                </c:pt>
                <c:pt idx="2">
                  <c:v>22</c:v>
                </c:pt>
                <c:pt idx="3">
                  <c:v>24</c:v>
                </c:pt>
                <c:pt idx="4">
                  <c:v>26</c:v>
                </c:pt>
                <c:pt idx="5">
                  <c:v>28</c:v>
                </c:pt>
                <c:pt idx="6">
                  <c:v>27</c:v>
                </c:pt>
                <c:pt idx="7">
                  <c:v>31</c:v>
                </c:pt>
                <c:pt idx="8">
                  <c:v>32</c:v>
                </c:pt>
                <c:pt idx="9">
                  <c:v>31</c:v>
                </c:pt>
                <c:pt idx="10">
                  <c:v>31</c:v>
                </c:pt>
                <c:pt idx="11">
                  <c:v>30</c:v>
                </c:pt>
                <c:pt idx="12">
                  <c:v>31</c:v>
                </c:pt>
                <c:pt idx="13">
                  <c:v>31</c:v>
                </c:pt>
                <c:pt idx="14">
                  <c:v>30</c:v>
                </c:pt>
                <c:pt idx="15">
                  <c:v>30</c:v>
                </c:pt>
                <c:pt idx="16">
                  <c:v>30</c:v>
                </c:pt>
                <c:pt idx="17">
                  <c:v>31</c:v>
                </c:pt>
                <c:pt idx="18">
                  <c:v>31</c:v>
                </c:pt>
                <c:pt idx="19">
                  <c:v>31</c:v>
                </c:pt>
              </c:numCache>
            </c:numRef>
          </c:val>
          <c:smooth val="0"/>
        </c:ser>
        <c:dLbls>
          <c:showLegendKey val="0"/>
          <c:showVal val="0"/>
          <c:showCatName val="0"/>
          <c:showSerName val="0"/>
          <c:showPercent val="0"/>
          <c:showBubbleSize val="0"/>
        </c:dLbls>
        <c:axId val="44701952"/>
        <c:axId val="44900352"/>
        <c:axId val="58419840"/>
      </c:line3DChart>
      <c:catAx>
        <c:axId val="44701952"/>
        <c:scaling>
          <c:orientation val="minMax"/>
        </c:scaling>
        <c:delete val="0"/>
        <c:axPos val="b"/>
        <c:numFmt formatCode="General" sourceLinked="1"/>
        <c:majorTickMark val="out"/>
        <c:minorTickMark val="none"/>
        <c:tickLblPos val="nextTo"/>
        <c:crossAx val="44900352"/>
        <c:crosses val="autoZero"/>
        <c:auto val="1"/>
        <c:lblAlgn val="ctr"/>
        <c:lblOffset val="100"/>
        <c:noMultiLvlLbl val="0"/>
      </c:catAx>
      <c:valAx>
        <c:axId val="44900352"/>
        <c:scaling>
          <c:orientation val="minMax"/>
        </c:scaling>
        <c:delete val="0"/>
        <c:axPos val="l"/>
        <c:majorGridlines/>
        <c:numFmt formatCode="General" sourceLinked="1"/>
        <c:majorTickMark val="out"/>
        <c:minorTickMark val="none"/>
        <c:tickLblPos val="nextTo"/>
        <c:crossAx val="44701952"/>
        <c:crosses val="autoZero"/>
        <c:crossBetween val="between"/>
      </c:valAx>
      <c:serAx>
        <c:axId val="58419840"/>
        <c:scaling>
          <c:orientation val="minMax"/>
        </c:scaling>
        <c:delete val="1"/>
        <c:axPos val="b"/>
        <c:majorTickMark val="out"/>
        <c:minorTickMark val="none"/>
        <c:tickLblPos val="none"/>
        <c:crossAx val="44900352"/>
        <c:crosses val="autoZero"/>
      </c:ser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smtClean="0"/>
            </a:lvl1pPr>
          </a:lstStyle>
          <a:p>
            <a:pPr>
              <a:defRPr/>
            </a:pPr>
            <a:endParaRPr lang="en-US"/>
          </a:p>
        </p:txBody>
      </p:sp>
      <p:sp>
        <p:nvSpPr>
          <p:cNvPr id="2560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smtClean="0"/>
            </a:lvl1pPr>
          </a:lstStyle>
          <a:p>
            <a:pPr>
              <a:defRPr/>
            </a:pPr>
            <a:endParaRPr lang="en-US"/>
          </a:p>
        </p:txBody>
      </p:sp>
      <p:sp>
        <p:nvSpPr>
          <p:cNvPr id="2560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smtClean="0"/>
            </a:lvl1pPr>
          </a:lstStyle>
          <a:p>
            <a:pPr>
              <a:defRPr/>
            </a:pPr>
            <a:fld id="{B4B88F19-3AF2-4941-A1E1-724EE446CCA3}" type="slidenum">
              <a:rPr lang="en-GB"/>
              <a:pPr>
                <a:defRPr/>
              </a:pPr>
              <a:t>‹#›</a:t>
            </a:fld>
            <a:endParaRPr lang="en-GB"/>
          </a:p>
        </p:txBody>
      </p:sp>
    </p:spTree>
    <p:extLst>
      <p:ext uri="{BB962C8B-B14F-4D97-AF65-F5344CB8AC3E}">
        <p14:creationId xmlns:p14="http://schemas.microsoft.com/office/powerpoint/2010/main" val="371230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smtClean="0"/>
            </a:lvl1pPr>
          </a:lstStyle>
          <a:p>
            <a:pPr>
              <a:defRPr/>
            </a:pPr>
            <a:endParaRPr lang="en-US"/>
          </a:p>
        </p:txBody>
      </p:sp>
      <p:sp>
        <p:nvSpPr>
          <p:cNvPr id="4198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smtClean="0"/>
            </a:lvl1pPr>
          </a:lstStyle>
          <a:p>
            <a:pPr>
              <a:defRPr/>
            </a:pPr>
            <a:endParaRPr lang="en-US"/>
          </a:p>
        </p:txBody>
      </p:sp>
      <p:sp>
        <p:nvSpPr>
          <p:cNvPr id="58372" name="Rectangle 4"/>
          <p:cNvSpPr>
            <a:spLocks noGrp="1" noRot="1" noChangeAspect="1" noChangeArrowheads="1" noTextEdit="1"/>
          </p:cNvSpPr>
          <p:nvPr>
            <p:ph type="sldImg" idx="2"/>
          </p:nvPr>
        </p:nvSpPr>
        <p:spPr bwMode="auto">
          <a:xfrm>
            <a:off x="920750" y="744538"/>
            <a:ext cx="4960938" cy="3722687"/>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990"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smtClean="0"/>
            </a:lvl1pPr>
          </a:lstStyle>
          <a:p>
            <a:pPr>
              <a:defRPr/>
            </a:pPr>
            <a:endParaRPr lang="en-US"/>
          </a:p>
        </p:txBody>
      </p:sp>
      <p:sp>
        <p:nvSpPr>
          <p:cNvPr id="41991"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smtClean="0"/>
            </a:lvl1pPr>
          </a:lstStyle>
          <a:p>
            <a:pPr>
              <a:defRPr/>
            </a:pPr>
            <a:fld id="{269403C3-ECB7-494B-B14E-3C03D530EF9A}" type="slidenum">
              <a:rPr lang="en-GB"/>
              <a:pPr>
                <a:defRPr/>
              </a:pPr>
              <a:t>‹#›</a:t>
            </a:fld>
            <a:endParaRPr lang="en-GB"/>
          </a:p>
        </p:txBody>
      </p:sp>
    </p:spTree>
    <p:extLst>
      <p:ext uri="{BB962C8B-B14F-4D97-AF65-F5344CB8AC3E}">
        <p14:creationId xmlns:p14="http://schemas.microsoft.com/office/powerpoint/2010/main" val="324991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1D4BC38-AC27-4DEE-A227-6B07810E3DE0}" type="slidenum">
              <a:rPr lang="en-GB"/>
              <a:pPr/>
              <a:t>1</a:t>
            </a:fld>
            <a:endParaRPr lang="en-GB" dirty="0"/>
          </a:p>
        </p:txBody>
      </p:sp>
      <p:sp>
        <p:nvSpPr>
          <p:cNvPr id="59395" name="Rectangle 2"/>
          <p:cNvSpPr>
            <a:spLocks noGrp="1" noRot="1" noChangeAspect="1" noChangeArrowheads="1" noTextEdit="1"/>
          </p:cNvSpPr>
          <p:nvPr>
            <p:ph type="sldImg"/>
          </p:nvPr>
        </p:nvSpPr>
        <p:spPr>
          <a:xfrm>
            <a:off x="917575" y="744538"/>
            <a:ext cx="4962525" cy="3722687"/>
          </a:xfrm>
          <a:ln/>
        </p:spPr>
      </p:sp>
      <p:sp>
        <p:nvSpPr>
          <p:cNvPr id="59396" name="Rectangle 3"/>
          <p:cNvSpPr>
            <a:spLocks noGrp="1" noChangeArrowheads="1"/>
          </p:cNvSpPr>
          <p:nvPr>
            <p:ph type="body" idx="1"/>
          </p:nvPr>
        </p:nvSpPr>
        <p:spPr>
          <a:xfrm>
            <a:off x="906463" y="4714875"/>
            <a:ext cx="4984750" cy="4468813"/>
          </a:xfrm>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48672-5867-4D6D-8EE8-1ED9FCBFDC16}" type="slidenum">
              <a:rPr lang="en-GB"/>
              <a:pPr/>
              <a:t>5</a:t>
            </a:fld>
            <a:endParaRPr lang="en-GB"/>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69403C3-ECB7-494B-B14E-3C03D530EF9A}"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09600" y="3810000"/>
            <a:ext cx="8077200" cy="0"/>
          </a:xfrm>
          <a:prstGeom prst="line">
            <a:avLst/>
          </a:prstGeom>
          <a:noFill/>
          <a:ln w="190500">
            <a:solidFill>
              <a:srgbClr val="666699"/>
            </a:solidFill>
            <a:round/>
            <a:headEnd/>
            <a:tailEnd/>
          </a:ln>
          <a:effectLst/>
        </p:spPr>
        <p:txBody>
          <a:bodyPr wrap="none" anchor="ctr"/>
          <a:lstStyle/>
          <a:p>
            <a:pPr>
              <a:defRPr/>
            </a:pPr>
            <a:endParaRPr lang="en-GB"/>
          </a:p>
        </p:txBody>
      </p:sp>
      <p:sp>
        <p:nvSpPr>
          <p:cNvPr id="66562" name="Rectangle 2"/>
          <p:cNvSpPr>
            <a:spLocks noGrp="1" noChangeArrowheads="1"/>
          </p:cNvSpPr>
          <p:nvPr>
            <p:ph type="ctrTitle"/>
          </p:nvPr>
        </p:nvSpPr>
        <p:spPr>
          <a:xfrm>
            <a:off x="609600" y="1295400"/>
            <a:ext cx="7772400" cy="1143000"/>
          </a:xfrm>
        </p:spPr>
        <p:txBody>
          <a:bodyPr/>
          <a:lstStyle>
            <a:lvl1pPr>
              <a:defRPr/>
            </a:lvl1pPr>
          </a:lstStyle>
          <a:p>
            <a:r>
              <a:rPr lang="en-US"/>
              <a:t>Click to edit Master title style</a:t>
            </a:r>
          </a:p>
        </p:txBody>
      </p:sp>
      <p:sp>
        <p:nvSpPr>
          <p:cNvPr id="66563" name="Rectangle 3"/>
          <p:cNvSpPr>
            <a:spLocks noGrp="1" noChangeArrowheads="1"/>
          </p:cNvSpPr>
          <p:nvPr>
            <p:ph type="subTitle" idx="1"/>
          </p:nvPr>
        </p:nvSpPr>
        <p:spPr>
          <a:xfrm>
            <a:off x="1295400" y="40386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Date Placeholder 4"/>
          <p:cNvSpPr>
            <a:spLocks noGrp="1" noChangeArrowheads="1"/>
          </p:cNvSpPr>
          <p:nvPr>
            <p:ph type="dt" sz="half" idx="10"/>
          </p:nvPr>
        </p:nvSpPr>
        <p:spPr bwMode="auto">
          <a:xfrm>
            <a:off x="1166813"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1"/>
          </p:nvPr>
        </p:nvSpPr>
        <p:spPr>
          <a:xfrm>
            <a:off x="7010400" y="6248400"/>
            <a:ext cx="1905000" cy="457200"/>
          </a:xfrm>
        </p:spPr>
        <p:txBody>
          <a:bodyPr/>
          <a:lstStyle>
            <a:lvl1pPr algn="r">
              <a:defRPr smtClean="0">
                <a:solidFill>
                  <a:srgbClr val="000000"/>
                </a:solidFill>
                <a:latin typeface="Arial" charset="0"/>
              </a:defRPr>
            </a:lvl1pPr>
          </a:lstStyle>
          <a:p>
            <a:pPr>
              <a:defRPr/>
            </a:pPr>
            <a:fld id="{74F9450F-9110-4564-8C52-6F62F3C843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78721B4E-4836-47D8-BCE8-92F9C0412C2C}" type="slidenum">
              <a:rPr lang="en-US"/>
              <a:pPr>
                <a:defRPr/>
              </a:pPr>
              <a:t>‹#›</a:t>
            </a:fld>
            <a:r>
              <a:rPr lang="en-US"/>
              <a:t>Exploratory Data Analysis. CCSR, 2001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1813" y="457200"/>
            <a:ext cx="206375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457200"/>
            <a:ext cx="6043613"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4436E204-AA32-42BE-9AD9-FF1E2DB522CD}" type="slidenum">
              <a:rPr lang="en-US"/>
              <a:pPr>
                <a:defRPr/>
              </a:pPr>
              <a:t>‹#›</a:t>
            </a:fld>
            <a:r>
              <a:rPr lang="en-US"/>
              <a:t>Exploratory Data Analysis. CCSR, 2001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59763" cy="9144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685800" y="1905000"/>
            <a:ext cx="4000500" cy="4114800"/>
          </a:xfrm>
        </p:spPr>
        <p:txBody>
          <a:bodyPr/>
          <a:lstStyle/>
          <a:p>
            <a:pPr lvl="0"/>
            <a:endParaRPr lang="en-GB" noProof="0" smtClean="0"/>
          </a:p>
        </p:txBody>
      </p:sp>
      <p:sp>
        <p:nvSpPr>
          <p:cNvPr id="4" name="Text Placeholder 3"/>
          <p:cNvSpPr>
            <a:spLocks noGrp="1"/>
          </p:cNvSpPr>
          <p:nvPr>
            <p:ph type="body" sz="half" idx="2"/>
          </p:nvPr>
        </p:nvSpPr>
        <p:spPr>
          <a:xfrm>
            <a:off x="4838700" y="1905000"/>
            <a:ext cx="4000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4945DA72-BE21-486D-870E-EB0E84B30680}" type="slidenum">
              <a:rPr lang="en-US"/>
              <a:pPr>
                <a:defRPr/>
              </a:pPr>
              <a:t>‹#›</a:t>
            </a:fld>
            <a:r>
              <a:rPr lang="en-US"/>
              <a:t>Exploratory Data Analysis. CCSR, 2001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59763" cy="914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05000"/>
            <a:ext cx="4000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38700" y="1905000"/>
            <a:ext cx="4000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741C805D-F7B5-4A52-8DE3-AFA04E6A8DA9}" type="slidenum">
              <a:rPr lang="en-US"/>
              <a:pPr>
                <a:defRPr/>
              </a:pPr>
              <a:t>‹#›</a:t>
            </a:fld>
            <a:r>
              <a:rPr lang="en-US"/>
              <a:t>Exploratory Data Analysis. CCSR, 2001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35011C1E-B228-4364-A45B-208673355B03}" type="slidenum">
              <a:rPr lang="en-US"/>
              <a:pPr>
                <a:defRPr/>
              </a:pPr>
              <a:t>‹#›</a:t>
            </a:fld>
            <a:r>
              <a:rPr lang="en-US"/>
              <a:t>Exploratory Data Analysis. CCSR, 2001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E592405B-FCE1-4A3C-BCEC-F319CB8272B6}" type="slidenum">
              <a:rPr lang="en-US"/>
              <a:pPr>
                <a:defRPr/>
              </a:pPr>
              <a:t>‹#›</a:t>
            </a:fld>
            <a:r>
              <a:rPr lang="en-US"/>
              <a:t>Exploratory Data Analysis. CCSR, 2001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050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8700" y="19050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E40F80AC-E783-4BC5-9B5F-9FFC56423CBF}" type="slidenum">
              <a:rPr lang="en-US"/>
              <a:pPr>
                <a:defRPr/>
              </a:pPr>
              <a:t>‹#›</a:t>
            </a:fld>
            <a:r>
              <a:rPr lang="en-US"/>
              <a:t>Exploratory Data Analysis. CCSR, 2001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BC10D7C3-3CAD-49F1-AF7D-D6D452F65E3B}" type="slidenum">
              <a:rPr lang="en-US"/>
              <a:pPr>
                <a:defRPr/>
              </a:pPr>
              <a:t>‹#›</a:t>
            </a:fld>
            <a:r>
              <a:rPr lang="en-US"/>
              <a:t>Exploratory Data Analysis. CCSR, 2001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5B09F85E-DFD4-4189-9493-98ADA0ED9AE5}" type="slidenum">
              <a:rPr lang="en-US"/>
              <a:pPr>
                <a:defRPr/>
              </a:pPr>
              <a:t>‹#›</a:t>
            </a:fld>
            <a:r>
              <a:rPr lang="en-US"/>
              <a:t>Exploratory Data Analysis. CCSR, 2001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51E35208-9776-4B13-B98B-F9640AC56BE2}" type="slidenum">
              <a:rPr lang="en-US"/>
              <a:pPr>
                <a:defRPr/>
              </a:pPr>
              <a:t>‹#›</a:t>
            </a:fld>
            <a:r>
              <a:rPr lang="en-US"/>
              <a:t>Exploratory Data Analysis. CCSR, 2001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BA64CA1-757B-43E7-9489-5DF26E39474D}" type="slidenum">
              <a:rPr lang="en-US"/>
              <a:pPr>
                <a:defRPr/>
              </a:pPr>
              <a:t>‹#›</a:t>
            </a:fld>
            <a:r>
              <a:rPr lang="en-US"/>
              <a:t>Exploratory Data Analysis. CCSR, 2001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D5FE22A-AA30-489D-B0E1-62DC3A0303D4}" type="slidenum">
              <a:rPr lang="en-US"/>
              <a:pPr>
                <a:defRPr/>
              </a:pPr>
              <a:t>‹#›</a:t>
            </a:fld>
            <a:r>
              <a:rPr lang="en-US"/>
              <a:t>Exploratory Data Analysis. CCSR, 2001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457200"/>
            <a:ext cx="8259763"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05000"/>
            <a:ext cx="8153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endParaRPr lang="en-US" smtClean="0"/>
          </a:p>
        </p:txBody>
      </p:sp>
      <p:sp>
        <p:nvSpPr>
          <p:cNvPr id="65541" name="Rectangle 5"/>
          <p:cNvSpPr>
            <a:spLocks noGrp="1" noChangeArrowheads="1"/>
          </p:cNvSpPr>
          <p:nvPr>
            <p:ph type="sldNum" sz="quarter" idx="4"/>
          </p:nvPr>
        </p:nvSpPr>
        <p:spPr bwMode="auto">
          <a:xfrm>
            <a:off x="2819400" y="6248400"/>
            <a:ext cx="4038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Comic Sans MS" pitchFamily="66" charset="0"/>
              </a:defRPr>
            </a:lvl1pPr>
          </a:lstStyle>
          <a:p>
            <a:pPr>
              <a:defRPr/>
            </a:pPr>
            <a:fld id="{52C9DF3C-F545-4929-AD77-294C6484FFB4}" type="slidenum">
              <a:rPr lang="en-US"/>
              <a:pPr>
                <a:defRPr/>
              </a:pPr>
              <a:t>‹#›</a:t>
            </a:fld>
            <a:r>
              <a:rPr lang="en-US"/>
              <a:t>Exploratory Data Analysis. CCSR, 2001</a:t>
            </a:r>
          </a:p>
        </p:txBody>
      </p:sp>
      <p:sp>
        <p:nvSpPr>
          <p:cNvPr id="65542" name="Line 6"/>
          <p:cNvSpPr>
            <a:spLocks noChangeShapeType="1"/>
          </p:cNvSpPr>
          <p:nvPr/>
        </p:nvSpPr>
        <p:spPr bwMode="auto">
          <a:xfrm>
            <a:off x="762000" y="1524000"/>
            <a:ext cx="8077200" cy="0"/>
          </a:xfrm>
          <a:prstGeom prst="line">
            <a:avLst/>
          </a:prstGeom>
          <a:noFill/>
          <a:ln w="190500">
            <a:solidFill>
              <a:srgbClr val="666699"/>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3735"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0" fontAlgn="base" hangingPunct="0">
        <a:spcBef>
          <a:spcPct val="0"/>
        </a:spcBef>
        <a:spcAft>
          <a:spcPct val="0"/>
        </a:spcAft>
        <a:defRPr kumimoji="1" sz="2800">
          <a:solidFill>
            <a:schemeClr val="tx1"/>
          </a:solidFill>
          <a:latin typeface="+mj-lt"/>
          <a:ea typeface="+mj-ea"/>
          <a:cs typeface="+mj-cs"/>
        </a:defRPr>
      </a:lvl1pPr>
      <a:lvl2pPr algn="ctr" rtl="0" eaLnBrk="0" fontAlgn="base" hangingPunct="0">
        <a:spcBef>
          <a:spcPct val="0"/>
        </a:spcBef>
        <a:spcAft>
          <a:spcPct val="0"/>
        </a:spcAft>
        <a:defRPr kumimoji="1" sz="2800">
          <a:solidFill>
            <a:schemeClr val="tx1"/>
          </a:solidFill>
          <a:latin typeface="Arial" charset="0"/>
        </a:defRPr>
      </a:lvl2pPr>
      <a:lvl3pPr algn="ctr" rtl="0" eaLnBrk="0" fontAlgn="base" hangingPunct="0">
        <a:spcBef>
          <a:spcPct val="0"/>
        </a:spcBef>
        <a:spcAft>
          <a:spcPct val="0"/>
        </a:spcAft>
        <a:defRPr kumimoji="1" sz="2800">
          <a:solidFill>
            <a:schemeClr val="tx1"/>
          </a:solidFill>
          <a:latin typeface="Arial" charset="0"/>
        </a:defRPr>
      </a:lvl3pPr>
      <a:lvl4pPr algn="ctr" rtl="0" eaLnBrk="0" fontAlgn="base" hangingPunct="0">
        <a:spcBef>
          <a:spcPct val="0"/>
        </a:spcBef>
        <a:spcAft>
          <a:spcPct val="0"/>
        </a:spcAft>
        <a:defRPr kumimoji="1" sz="2800">
          <a:solidFill>
            <a:schemeClr val="tx1"/>
          </a:solidFill>
          <a:latin typeface="Arial" charset="0"/>
        </a:defRPr>
      </a:lvl4pPr>
      <a:lvl5pPr algn="ctr" rtl="0" eaLnBrk="0" fontAlgn="base" hangingPunct="0">
        <a:spcBef>
          <a:spcPct val="0"/>
        </a:spcBef>
        <a:spcAft>
          <a:spcPct val="0"/>
        </a:spcAft>
        <a:defRPr kumimoji="1" sz="2800">
          <a:solidFill>
            <a:schemeClr val="tx1"/>
          </a:solidFill>
          <a:latin typeface="Arial" charset="0"/>
        </a:defRPr>
      </a:lvl5pPr>
      <a:lvl6pPr marL="457200" algn="ctr" rtl="0" eaLnBrk="0" fontAlgn="base" hangingPunct="0">
        <a:spcBef>
          <a:spcPct val="0"/>
        </a:spcBef>
        <a:spcAft>
          <a:spcPct val="0"/>
        </a:spcAft>
        <a:defRPr kumimoji="1" sz="2800">
          <a:solidFill>
            <a:schemeClr val="tx1"/>
          </a:solidFill>
          <a:latin typeface="Arial" charset="0"/>
        </a:defRPr>
      </a:lvl6pPr>
      <a:lvl7pPr marL="914400" algn="ctr" rtl="0" eaLnBrk="0" fontAlgn="base" hangingPunct="0">
        <a:spcBef>
          <a:spcPct val="0"/>
        </a:spcBef>
        <a:spcAft>
          <a:spcPct val="0"/>
        </a:spcAft>
        <a:defRPr kumimoji="1" sz="2800">
          <a:solidFill>
            <a:schemeClr val="tx1"/>
          </a:solidFill>
          <a:latin typeface="Arial" charset="0"/>
        </a:defRPr>
      </a:lvl7pPr>
      <a:lvl8pPr marL="1371600" algn="ctr" rtl="0" eaLnBrk="0" fontAlgn="base" hangingPunct="0">
        <a:spcBef>
          <a:spcPct val="0"/>
        </a:spcBef>
        <a:spcAft>
          <a:spcPct val="0"/>
        </a:spcAft>
        <a:defRPr kumimoji="1" sz="2800">
          <a:solidFill>
            <a:schemeClr val="tx1"/>
          </a:solidFill>
          <a:latin typeface="Arial" charset="0"/>
        </a:defRPr>
      </a:lvl8pPr>
      <a:lvl9pPr marL="1828800" algn="ctr" rtl="0" eaLnBrk="0" fontAlgn="base" hangingPunct="0">
        <a:spcBef>
          <a:spcPct val="0"/>
        </a:spcBef>
        <a:spcAft>
          <a:spcPct val="0"/>
        </a:spcAft>
        <a:defRPr kumimoji="1" sz="2800">
          <a:solidFill>
            <a:schemeClr val="tx1"/>
          </a:solidFill>
          <a:latin typeface="Arial"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143000" indent="-228600" algn="l" rtl="0" eaLnBrk="0" fontAlgn="base" hangingPunct="0">
        <a:spcBef>
          <a:spcPct val="20000"/>
        </a:spcBef>
        <a:spcAft>
          <a:spcPct val="0"/>
        </a:spcAft>
        <a:buChar char="•"/>
        <a:defRPr kumimoji="1" sz="2000">
          <a:solidFill>
            <a:schemeClr val="tx1"/>
          </a:solidFill>
          <a:latin typeface="+mn-lt"/>
        </a:defRPr>
      </a:lvl3pPr>
      <a:lvl4pPr marL="1600200" indent="-228600" algn="l" rtl="0" eaLnBrk="0" fontAlgn="base" hangingPunct="0">
        <a:spcBef>
          <a:spcPct val="20000"/>
        </a:spcBef>
        <a:spcAft>
          <a:spcPct val="0"/>
        </a:spcAft>
        <a:buChar char="–"/>
        <a:defRPr kumimoji="1">
          <a:solidFill>
            <a:schemeClr val="tx1"/>
          </a:solidFill>
          <a:latin typeface="+mn-lt"/>
        </a:defRPr>
      </a:lvl4pPr>
      <a:lvl5pPr marL="2057400" indent="-228600" algn="l" rtl="0" eaLnBrk="0" fontAlgn="base" hangingPunct="0">
        <a:spcBef>
          <a:spcPct val="20000"/>
        </a:spcBef>
        <a:spcAft>
          <a:spcPct val="0"/>
        </a:spcAft>
        <a:buChar char="»"/>
        <a:defRPr kumimoji="1">
          <a:solidFill>
            <a:schemeClr val="tx1"/>
          </a:solidFill>
          <a:latin typeface="+mn-lt"/>
        </a:defRPr>
      </a:lvl5pPr>
      <a:lvl6pPr marL="2514600" indent="-228600" algn="l" rtl="0" eaLnBrk="0" fontAlgn="base" hangingPunct="0">
        <a:spcBef>
          <a:spcPct val="20000"/>
        </a:spcBef>
        <a:spcAft>
          <a:spcPct val="0"/>
        </a:spcAft>
        <a:buChar char="»"/>
        <a:defRPr kumimoji="1">
          <a:solidFill>
            <a:schemeClr val="tx1"/>
          </a:solidFill>
          <a:latin typeface="+mn-lt"/>
        </a:defRPr>
      </a:lvl6pPr>
      <a:lvl7pPr marL="2971800" indent="-228600" algn="l" rtl="0" eaLnBrk="0" fontAlgn="base" hangingPunct="0">
        <a:spcBef>
          <a:spcPct val="20000"/>
        </a:spcBef>
        <a:spcAft>
          <a:spcPct val="0"/>
        </a:spcAft>
        <a:buChar char="»"/>
        <a:defRPr kumimoji="1">
          <a:solidFill>
            <a:schemeClr val="tx1"/>
          </a:solidFill>
          <a:latin typeface="+mn-lt"/>
        </a:defRPr>
      </a:lvl7pPr>
      <a:lvl8pPr marL="3429000" indent="-228600" algn="l" rtl="0" eaLnBrk="0" fontAlgn="base" hangingPunct="0">
        <a:spcBef>
          <a:spcPct val="20000"/>
        </a:spcBef>
        <a:spcAft>
          <a:spcPct val="0"/>
        </a:spcAft>
        <a:buChar char="»"/>
        <a:defRPr kumimoji="1">
          <a:solidFill>
            <a:schemeClr val="tx1"/>
          </a:solidFill>
          <a:latin typeface="+mn-lt"/>
        </a:defRPr>
      </a:lvl8pPr>
      <a:lvl9pPr marL="3886200" indent="-228600" algn="l" rtl="0" eaLnBrk="0" fontAlgn="base" hangingPunct="0">
        <a:spcBef>
          <a:spcPct val="20000"/>
        </a:spcBef>
        <a:spcAft>
          <a:spcPct val="0"/>
        </a:spcAft>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cialsciences.manchester.ac.uk/esst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thnicity.ac.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rin.ac.u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overty.org.u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ritsocat.com/" TargetMode="External"/><Relationship Id="rId2" Type="http://schemas.openxmlformats.org/officeDocument/2006/relationships/hyperlink" Target="http://www.neighbourhood.statistics.gov.uk/" TargetMode="External"/><Relationship Id="rId1" Type="http://schemas.openxmlformats.org/officeDocument/2006/relationships/slideLayout" Target="../slideLayouts/slideLayout2.xml"/><Relationship Id="rId6" Type="http://schemas.openxmlformats.org/officeDocument/2006/relationships/hyperlink" Target="http://www.nomisweb.co.uk/census/2011" TargetMode="External"/><Relationship Id="rId5" Type="http://schemas.openxmlformats.org/officeDocument/2006/relationships/hyperlink" Target="http://data.worldbank.org/indicator" TargetMode="External"/><Relationship Id="rId4" Type="http://schemas.openxmlformats.org/officeDocument/2006/relationships/hyperlink" Target="http://www.ccesd.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eighbourhood.statistics.gov.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ritsocat.com/Hom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omisweb.co.uk/census/2011"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cesd.ac.uk/Hom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ats.ukdataservice.ac.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ukdataservice.ac.uk/get-data.asp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nesstar.esds.ac.uk/webview/index.js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z="2400" dirty="0" smtClean="0"/>
              <a:t>Enriching Social Science Teaching with Empirical Data (ESSTED)</a:t>
            </a:r>
            <a:br>
              <a:rPr lang="en-GB" sz="2400" dirty="0" smtClean="0"/>
            </a:br>
            <a:endParaRPr lang="en-GB" sz="2400" dirty="0" smtClean="0"/>
          </a:p>
        </p:txBody>
      </p:sp>
      <p:sp>
        <p:nvSpPr>
          <p:cNvPr id="6147" name="Rectangle 3"/>
          <p:cNvSpPr>
            <a:spLocks noGrp="1" noChangeArrowheads="1"/>
          </p:cNvSpPr>
          <p:nvPr>
            <p:ph type="body" idx="1"/>
          </p:nvPr>
        </p:nvSpPr>
        <p:spPr>
          <a:xfrm>
            <a:off x="251520" y="1628800"/>
            <a:ext cx="8713788" cy="4114800"/>
          </a:xfrm>
        </p:spPr>
        <p:txBody>
          <a:bodyPr/>
          <a:lstStyle/>
          <a:p>
            <a:pPr algn="ctr">
              <a:buFont typeface="Monotype Sorts" pitchFamily="2" charset="2"/>
              <a:buNone/>
            </a:pPr>
            <a:endParaRPr lang="en-GB" sz="2800" dirty="0" smtClean="0"/>
          </a:p>
          <a:p>
            <a:pPr algn="ctr">
              <a:buFont typeface="Monotype Sorts" pitchFamily="2" charset="2"/>
              <a:buNone/>
            </a:pPr>
            <a:endParaRPr lang="en-GB" sz="2000" dirty="0" smtClean="0"/>
          </a:p>
          <a:p>
            <a:pPr algn="ctr">
              <a:spcBef>
                <a:spcPct val="0"/>
              </a:spcBef>
              <a:buClrTx/>
              <a:buSzTx/>
              <a:buFontTx/>
              <a:buNone/>
            </a:pPr>
            <a:r>
              <a:rPr lang="en-GB" sz="3200" dirty="0"/>
              <a:t>Enabling Students to Use Data in their Sociology and Politics Dissertations and Coursework</a:t>
            </a:r>
            <a:endParaRPr lang="en-US" sz="2800" dirty="0" smtClean="0"/>
          </a:p>
          <a:p>
            <a:pPr algn="ctr">
              <a:buFont typeface="Monotype Sorts" pitchFamily="2" charset="2"/>
              <a:buNone/>
            </a:pPr>
            <a:endParaRPr lang="en-US" sz="2800" dirty="0" smtClean="0"/>
          </a:p>
          <a:p>
            <a:pPr algn="ctr">
              <a:buFont typeface="Monotype Sorts" pitchFamily="2" charset="2"/>
              <a:buNone/>
            </a:pPr>
            <a:r>
              <a:rPr lang="en-US" sz="2800" dirty="0" smtClean="0"/>
              <a:t/>
            </a:r>
            <a:br>
              <a:rPr lang="en-US" sz="2800" dirty="0" smtClean="0"/>
            </a:br>
            <a:r>
              <a:rPr lang="en-US" sz="2800" dirty="0" smtClean="0"/>
              <a:t>Wendy Olsen, Mark Brown, Jen Buckley</a:t>
            </a:r>
          </a:p>
          <a:p>
            <a:pPr algn="ctr">
              <a:buFont typeface="Monotype Sorts" pitchFamily="2" charset="2"/>
              <a:buNone/>
            </a:pPr>
            <a:r>
              <a:rPr lang="en-GB" sz="2800" dirty="0" smtClean="0"/>
              <a:t>(Social Statistics)</a:t>
            </a:r>
          </a:p>
          <a:p>
            <a:pPr algn="ctr">
              <a:buFont typeface="Monotype Sorts" pitchFamily="2" charset="2"/>
              <a:buNone/>
            </a:pPr>
            <a:r>
              <a:rPr lang="en-GB" sz="2800" dirty="0" smtClean="0">
                <a:hlinkClick r:id="rId3"/>
              </a:rPr>
              <a:t>www.socialsciences.manchester.ac.uk/essted</a:t>
            </a:r>
            <a:r>
              <a:rPr lang="en-GB" sz="2800" dirty="0" smtClean="0"/>
              <a:t> </a:t>
            </a:r>
          </a:p>
          <a:p>
            <a:pPr algn="ctr">
              <a:buFont typeface="Monotype Sorts" pitchFamily="2" charset="2"/>
              <a:buNone/>
            </a:pPr>
            <a:endParaRPr lang="en-GB"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914400"/>
          </a:xfrm>
        </p:spPr>
        <p:txBody>
          <a:bodyPr/>
          <a:lstStyle/>
          <a:p>
            <a:r>
              <a:rPr lang="en-GB" dirty="0" smtClean="0"/>
              <a:t>2. Creating bespoke tables </a:t>
            </a:r>
            <a:br>
              <a:rPr lang="en-GB" dirty="0" smtClean="0"/>
            </a:br>
            <a:r>
              <a:rPr lang="en-GB" dirty="0" smtClean="0"/>
              <a:t>e.g. From British Social Attitudes using  http://www.britsocat.com/</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a:blip r:embed="rId3" cstate="print"/>
          <a:srcRect/>
          <a:stretch>
            <a:fillRect/>
          </a:stretch>
        </p:blipFill>
        <p:spPr bwMode="auto">
          <a:xfrm>
            <a:off x="179512" y="1700808"/>
            <a:ext cx="3816424" cy="252028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3923928" y="4581128"/>
            <a:ext cx="5220072" cy="2016224"/>
          </a:xfrm>
          <a:prstGeom prst="rect">
            <a:avLst/>
          </a:prstGeom>
          <a:noFill/>
          <a:ln w="9525">
            <a:noFill/>
            <a:miter lim="800000"/>
            <a:headEnd/>
            <a:tailEnd/>
          </a:ln>
        </p:spPr>
      </p:pic>
      <p:pic>
        <p:nvPicPr>
          <p:cNvPr id="6" name="Picture 5" descr="http://www.britsocat.com/temp/dcp_3543772f-0-30.png?guid=07c3b5f6-bb7a-4aca-aa30-625f3f86728a"/>
          <p:cNvPicPr/>
          <p:nvPr/>
        </p:nvPicPr>
        <p:blipFill>
          <a:blip r:embed="rId5" cstate="print"/>
          <a:srcRect/>
          <a:stretch>
            <a:fillRect/>
          </a:stretch>
        </p:blipFill>
        <p:spPr bwMode="auto">
          <a:xfrm>
            <a:off x="3923928" y="2420888"/>
            <a:ext cx="4968552" cy="2160240"/>
          </a:xfrm>
          <a:prstGeom prst="rect">
            <a:avLst/>
          </a:prstGeom>
          <a:noFill/>
          <a:ln w="9525">
            <a:noFill/>
            <a:miter lim="800000"/>
            <a:headEnd/>
            <a:tailEnd/>
          </a:ln>
        </p:spPr>
      </p:pic>
      <p:sp>
        <p:nvSpPr>
          <p:cNvPr id="7" name="Freeform 6"/>
          <p:cNvSpPr/>
          <p:nvPr/>
        </p:nvSpPr>
        <p:spPr bwMode="auto">
          <a:xfrm>
            <a:off x="2483768" y="4293096"/>
            <a:ext cx="1368152" cy="648072"/>
          </a:xfrm>
          <a:custGeom>
            <a:avLst/>
            <a:gdLst>
              <a:gd name="connsiteX0" fmla="*/ 0 w 1320800"/>
              <a:gd name="connsiteY0" fmla="*/ 0 h 914400"/>
              <a:gd name="connsiteX1" fmla="*/ 317500 w 1320800"/>
              <a:gd name="connsiteY1" fmla="*/ 749300 h 914400"/>
              <a:gd name="connsiteX2" fmla="*/ 1320800 w 1320800"/>
              <a:gd name="connsiteY2" fmla="*/ 914400 h 914400"/>
              <a:gd name="connsiteX3" fmla="*/ 1320800 w 13208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320800" h="914400">
                <a:moveTo>
                  <a:pt x="0" y="0"/>
                </a:moveTo>
                <a:cubicBezTo>
                  <a:pt x="48683" y="298450"/>
                  <a:pt x="97367" y="596900"/>
                  <a:pt x="317500" y="749300"/>
                </a:cubicBezTo>
                <a:cubicBezTo>
                  <a:pt x="537633" y="901700"/>
                  <a:pt x="1320800" y="914400"/>
                  <a:pt x="1320800" y="914400"/>
                </a:cubicBezTo>
                <a:lnTo>
                  <a:pt x="1320800" y="914400"/>
                </a:lnTo>
              </a:path>
            </a:pathLst>
          </a:custGeom>
          <a:noFill/>
          <a:ln w="762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53813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Analysis of Survey </a:t>
            </a:r>
            <a:r>
              <a:rPr lang="en-GB" dirty="0" err="1" smtClean="0"/>
              <a:t>Microdata</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539552" y="1124744"/>
            <a:ext cx="8172400" cy="5439479"/>
          </a:xfrm>
          <a:prstGeom prst="rect">
            <a:avLst/>
          </a:prstGeom>
          <a:noFill/>
          <a:ln w="9525">
            <a:noFill/>
            <a:miter lim="800000"/>
            <a:headEnd/>
            <a:tailEnd/>
          </a:ln>
        </p:spPr>
      </p:pic>
    </p:spTree>
    <p:extLst>
      <p:ext uri="{BB962C8B-B14F-4D97-AF65-F5344CB8AC3E}">
        <p14:creationId xmlns:p14="http://schemas.microsoft.com/office/powerpoint/2010/main" val="3825860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QM into dissertations</a:t>
            </a:r>
            <a:br>
              <a:rPr lang="en-GB" dirty="0" smtClean="0"/>
            </a:br>
            <a:r>
              <a:rPr lang="en-GB" dirty="0" smtClean="0"/>
              <a:t>It isn’t all or nothing</a:t>
            </a:r>
            <a:endParaRPr lang="en-GB" dirty="0"/>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827584" y="1484784"/>
            <a:ext cx="7776864" cy="4902059"/>
          </a:xfrm>
          <a:prstGeom prst="rect">
            <a:avLst/>
          </a:prstGeom>
          <a:noFill/>
          <a:ln w="9525">
            <a:noFill/>
            <a:miter lim="800000"/>
            <a:headEnd/>
            <a:tailEnd/>
          </a:ln>
        </p:spPr>
      </p:pic>
      <p:sp>
        <p:nvSpPr>
          <p:cNvPr id="5" name="TextBox 4"/>
          <p:cNvSpPr txBox="1"/>
          <p:nvPr/>
        </p:nvSpPr>
        <p:spPr>
          <a:xfrm>
            <a:off x="2555776" y="6165304"/>
            <a:ext cx="4968552" cy="461665"/>
          </a:xfrm>
          <a:prstGeom prst="rect">
            <a:avLst/>
          </a:prstGeom>
          <a:noFill/>
        </p:spPr>
        <p:txBody>
          <a:bodyPr wrap="square" rtlCol="0">
            <a:spAutoFit/>
          </a:bodyPr>
          <a:lstStyle/>
          <a:p>
            <a:r>
              <a:rPr lang="en-GB" sz="2400" dirty="0" smtClean="0"/>
              <a:t>Increasing use of </a:t>
            </a:r>
            <a:r>
              <a:rPr lang="en-GB" sz="2400" dirty="0" err="1" smtClean="0"/>
              <a:t>quants</a:t>
            </a:r>
            <a:r>
              <a:rPr lang="en-GB" sz="2400" dirty="0" smtClean="0"/>
              <a:t> data </a:t>
            </a:r>
            <a:endParaRPr lang="en-GB" sz="2400" dirty="0"/>
          </a:p>
        </p:txBody>
      </p:sp>
      <p:sp>
        <p:nvSpPr>
          <p:cNvPr id="6" name="TextBox 5"/>
          <p:cNvSpPr txBox="1"/>
          <p:nvPr/>
        </p:nvSpPr>
        <p:spPr>
          <a:xfrm flipH="1">
            <a:off x="0" y="4869160"/>
            <a:ext cx="1512168" cy="830997"/>
          </a:xfrm>
          <a:prstGeom prst="rect">
            <a:avLst/>
          </a:prstGeom>
          <a:noFill/>
        </p:spPr>
        <p:txBody>
          <a:bodyPr wrap="square" rtlCol="0">
            <a:spAutoFit/>
          </a:bodyPr>
          <a:lstStyle/>
          <a:p>
            <a:r>
              <a:rPr lang="en-GB" sz="2400" dirty="0" smtClean="0"/>
              <a:t>Increasing QM skills </a:t>
            </a:r>
            <a:endParaRPr lang="en-GB" sz="2400" dirty="0"/>
          </a:p>
        </p:txBody>
      </p:sp>
      <p:cxnSp>
        <p:nvCxnSpPr>
          <p:cNvPr id="8" name="Straight Arrow Connector 7"/>
          <p:cNvCxnSpPr/>
          <p:nvPr/>
        </p:nvCxnSpPr>
        <p:spPr bwMode="auto">
          <a:xfrm flipV="1">
            <a:off x="1547664" y="1484784"/>
            <a:ext cx="6696744" cy="4176464"/>
          </a:xfrm>
          <a:prstGeom prst="straightConnector1">
            <a:avLst/>
          </a:prstGeom>
          <a:solidFill>
            <a:schemeClr val="accent1"/>
          </a:solidFill>
          <a:ln w="76200" cap="flat" cmpd="sng" algn="ctr">
            <a:solidFill>
              <a:schemeClr val="tx1"/>
            </a:solidFill>
            <a:prstDash val="dash"/>
            <a:round/>
            <a:headEnd type="none" w="med" len="med"/>
            <a:tailEnd type="arrow"/>
          </a:ln>
          <a:effectLst/>
        </p:spPr>
      </p:cxnSp>
      <p:sp>
        <p:nvSpPr>
          <p:cNvPr id="9" name="TextBox 8"/>
          <p:cNvSpPr txBox="1"/>
          <p:nvPr/>
        </p:nvSpPr>
        <p:spPr>
          <a:xfrm>
            <a:off x="1691680" y="4653136"/>
            <a:ext cx="2448272" cy="1200329"/>
          </a:xfrm>
          <a:prstGeom prst="rect">
            <a:avLst/>
          </a:prstGeom>
          <a:solidFill>
            <a:schemeClr val="bg1"/>
          </a:solidFill>
        </p:spPr>
        <p:txBody>
          <a:bodyPr wrap="square" rtlCol="0">
            <a:spAutoFit/>
          </a:bodyPr>
          <a:lstStyle/>
          <a:p>
            <a:r>
              <a:rPr lang="en-GB" sz="2400" dirty="0" smtClean="0"/>
              <a:t>Reproducing a published table or graph</a:t>
            </a:r>
            <a:endParaRPr lang="en-GB" sz="2400" dirty="0"/>
          </a:p>
        </p:txBody>
      </p:sp>
      <p:sp>
        <p:nvSpPr>
          <p:cNvPr id="10" name="TextBox 9"/>
          <p:cNvSpPr txBox="1"/>
          <p:nvPr/>
        </p:nvSpPr>
        <p:spPr>
          <a:xfrm>
            <a:off x="3491880" y="3573016"/>
            <a:ext cx="2448272" cy="830997"/>
          </a:xfrm>
          <a:prstGeom prst="rect">
            <a:avLst/>
          </a:prstGeom>
          <a:solidFill>
            <a:schemeClr val="bg1"/>
          </a:solidFill>
        </p:spPr>
        <p:txBody>
          <a:bodyPr wrap="square" rtlCol="0">
            <a:spAutoFit/>
          </a:bodyPr>
          <a:lstStyle/>
          <a:p>
            <a:r>
              <a:rPr lang="en-GB" sz="2400" dirty="0" smtClean="0"/>
              <a:t>Creating bespoke outputs on-line </a:t>
            </a:r>
            <a:endParaRPr lang="en-GB" sz="2400" dirty="0"/>
          </a:p>
        </p:txBody>
      </p:sp>
      <p:sp>
        <p:nvSpPr>
          <p:cNvPr id="11" name="TextBox 10"/>
          <p:cNvSpPr txBox="1"/>
          <p:nvPr/>
        </p:nvSpPr>
        <p:spPr>
          <a:xfrm>
            <a:off x="5580112" y="2060848"/>
            <a:ext cx="2952328" cy="1200329"/>
          </a:xfrm>
          <a:prstGeom prst="rect">
            <a:avLst/>
          </a:prstGeom>
          <a:solidFill>
            <a:schemeClr val="bg1"/>
          </a:solidFill>
        </p:spPr>
        <p:txBody>
          <a:bodyPr wrap="square" rtlCol="0">
            <a:spAutoFit/>
          </a:bodyPr>
          <a:lstStyle/>
          <a:p>
            <a:r>
              <a:rPr lang="en-GB" sz="2400" dirty="0" smtClean="0"/>
              <a:t>Secondary analysis of survey data (using SPSS or equivalent)</a:t>
            </a:r>
            <a:endParaRPr lang="en-GB" sz="2400" dirty="0"/>
          </a:p>
        </p:txBody>
      </p:sp>
      <p:sp>
        <p:nvSpPr>
          <p:cNvPr id="12" name="Oval 11"/>
          <p:cNvSpPr/>
          <p:nvPr/>
        </p:nvSpPr>
        <p:spPr bwMode="auto">
          <a:xfrm>
            <a:off x="1115616" y="2996952"/>
            <a:ext cx="5112568" cy="3240360"/>
          </a:xfrm>
          <a:prstGeom prst="ellipse">
            <a:avLst/>
          </a:prstGeom>
          <a:noFill/>
          <a:ln w="571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Using published data for context and background</a:t>
            </a:r>
            <a:endParaRPr lang="en-GB" dirty="0"/>
          </a:p>
        </p:txBody>
      </p:sp>
      <p:sp>
        <p:nvSpPr>
          <p:cNvPr id="3" name="Content Placeholder 2"/>
          <p:cNvSpPr>
            <a:spLocks noGrp="1"/>
          </p:cNvSpPr>
          <p:nvPr>
            <p:ph idx="1"/>
          </p:nvPr>
        </p:nvSpPr>
        <p:spPr>
          <a:xfrm>
            <a:off x="683568" y="1700808"/>
            <a:ext cx="8153400" cy="4114800"/>
          </a:xfrm>
        </p:spPr>
        <p:txBody>
          <a:bodyPr/>
          <a:lstStyle/>
          <a:p>
            <a:r>
              <a:rPr lang="en-GB" sz="2000" dirty="0" smtClean="0"/>
              <a:t>Students well tutored in importance of citing academic literature to develop arguments (reflected in assessment criteria).  We should be encouraging students to do the same with published data outputs.</a:t>
            </a:r>
          </a:p>
          <a:p>
            <a:endParaRPr lang="en-GB" sz="2000" dirty="0" smtClean="0"/>
          </a:p>
          <a:p>
            <a:r>
              <a:rPr lang="en-GB" sz="2000" dirty="0" smtClean="0"/>
              <a:t>In a dissertation there are many ways these data can be used to provide  background and context for the framing of research questions (even where the main focus of the research is qualitative)</a:t>
            </a:r>
          </a:p>
          <a:p>
            <a:pPr lvl="1"/>
            <a:r>
              <a:rPr lang="en-GB" dirty="0" smtClean="0"/>
              <a:t>e.g. a time series showing how ‘living-alone’ has increased over recent decades </a:t>
            </a:r>
          </a:p>
          <a:p>
            <a:pPr lvl="1"/>
            <a:r>
              <a:rPr lang="en-GB" dirty="0" smtClean="0"/>
              <a:t>e.g. Some statistics on the demographic/economic /social composition of a case study area chose for fieldwork</a:t>
            </a:r>
          </a:p>
          <a:p>
            <a:pPr marL="0" indent="0">
              <a:buNone/>
            </a:pPr>
            <a:r>
              <a:rPr lang="en-GB" sz="2000" dirty="0" smtClean="0"/>
              <a:t> </a:t>
            </a:r>
            <a:endParaRPr lang="en-GB" sz="2000" dirty="0"/>
          </a:p>
        </p:txBody>
      </p:sp>
    </p:spTree>
    <p:extLst>
      <p:ext uri="{BB962C8B-B14F-4D97-AF65-F5344CB8AC3E}">
        <p14:creationId xmlns:p14="http://schemas.microsoft.com/office/powerpoint/2010/main" val="1969606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Using published data for context and background</a:t>
            </a:r>
            <a:endParaRPr lang="en-GB" dirty="0"/>
          </a:p>
        </p:txBody>
      </p:sp>
      <p:sp>
        <p:nvSpPr>
          <p:cNvPr id="3" name="Content Placeholder 2"/>
          <p:cNvSpPr>
            <a:spLocks noGrp="1"/>
          </p:cNvSpPr>
          <p:nvPr>
            <p:ph idx="1"/>
          </p:nvPr>
        </p:nvSpPr>
        <p:spPr>
          <a:xfrm>
            <a:off x="251520" y="1700808"/>
            <a:ext cx="8712968" cy="4114800"/>
          </a:xfrm>
        </p:spPr>
        <p:txBody>
          <a:bodyPr/>
          <a:lstStyle/>
          <a:p>
            <a:endParaRPr lang="en-GB" dirty="0" smtClean="0"/>
          </a:p>
          <a:p>
            <a:r>
              <a:rPr lang="en-GB" dirty="0" smtClean="0"/>
              <a:t>Increasing number of these published outputs are accessible online (much easier to reproduce than from hard copy manuscripts)</a:t>
            </a:r>
            <a:endParaRPr lang="en-GB" dirty="0"/>
          </a:p>
          <a:p>
            <a:endParaRPr lang="en-GB" dirty="0" smtClean="0"/>
          </a:p>
          <a:p>
            <a:r>
              <a:rPr lang="en-GB" dirty="0" smtClean="0"/>
              <a:t>How to find them?</a:t>
            </a:r>
          </a:p>
          <a:p>
            <a:pPr lvl="1"/>
            <a:r>
              <a:rPr lang="en-GB" sz="2400" dirty="0" smtClean="0"/>
              <a:t>Google .. or something more systematic</a:t>
            </a:r>
          </a:p>
          <a:p>
            <a:pPr lvl="1"/>
            <a:r>
              <a:rPr lang="en-GB" sz="2400" dirty="0" smtClean="0"/>
              <a:t>On-line reports of Government Surveys</a:t>
            </a:r>
          </a:p>
          <a:p>
            <a:pPr lvl="1"/>
            <a:r>
              <a:rPr lang="en-GB" sz="2400" dirty="0" smtClean="0"/>
              <a:t>Academic ‘value added’ sites:</a:t>
            </a:r>
          </a:p>
          <a:p>
            <a:pPr lvl="1">
              <a:buNone/>
            </a:pPr>
            <a:r>
              <a:rPr lang="en-GB" sz="2400" dirty="0" smtClean="0"/>
              <a:t>	www.ethnicity.ac.uk,  www.brin.ac.uk,  www.poverty.org </a:t>
            </a:r>
          </a:p>
          <a:p>
            <a:pPr marL="0" indent="0">
              <a:buNone/>
            </a:pPr>
            <a:r>
              <a:rPr lang="en-GB" dirty="0" smtClean="0"/>
              <a:t> </a:t>
            </a:r>
            <a:endParaRPr lang="en-GB" dirty="0"/>
          </a:p>
        </p:txBody>
      </p:sp>
    </p:spTree>
    <p:extLst>
      <p:ext uri="{BB962C8B-B14F-4D97-AF65-F5344CB8AC3E}">
        <p14:creationId xmlns:p14="http://schemas.microsoft.com/office/powerpoint/2010/main" val="1969606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www.ethnicity.ac.uk </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222255" y="1268760"/>
            <a:ext cx="8921745" cy="4464496"/>
          </a:xfrm>
          <a:prstGeom prst="rect">
            <a:avLst/>
          </a:prstGeom>
          <a:noFill/>
          <a:ln w="9525">
            <a:noFill/>
            <a:miter lim="800000"/>
            <a:headEnd/>
            <a:tailEnd/>
          </a:ln>
        </p:spPr>
      </p:pic>
      <p:sp>
        <p:nvSpPr>
          <p:cNvPr id="5" name="Rectangle 4"/>
          <p:cNvSpPr/>
          <p:nvPr/>
        </p:nvSpPr>
        <p:spPr>
          <a:xfrm>
            <a:off x="2699792" y="6093296"/>
            <a:ext cx="3206134" cy="523220"/>
          </a:xfrm>
          <a:prstGeom prst="rect">
            <a:avLst/>
          </a:prstGeom>
        </p:spPr>
        <p:txBody>
          <a:bodyPr wrap="none">
            <a:spAutoFit/>
          </a:bodyPr>
          <a:lstStyle/>
          <a:p>
            <a:r>
              <a:rPr lang="en-GB" dirty="0" smtClean="0">
                <a:hlinkClick r:id="rId3"/>
              </a:rPr>
              <a:t>www.ethnicity.ac.uk</a:t>
            </a:r>
            <a:r>
              <a:rPr lang="en-GB" dirty="0" smtClean="0"/>
              <a:t> </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www.brin.ac.uk</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395536" y="1196752"/>
            <a:ext cx="8532440" cy="5425665"/>
          </a:xfrm>
          <a:prstGeom prst="rect">
            <a:avLst/>
          </a:prstGeom>
          <a:noFill/>
          <a:ln w="9525">
            <a:noFill/>
            <a:miter lim="800000"/>
            <a:headEnd/>
            <a:tailEnd/>
          </a:ln>
        </p:spPr>
      </p:pic>
      <p:sp>
        <p:nvSpPr>
          <p:cNvPr id="5" name="Rectangle 4"/>
          <p:cNvSpPr/>
          <p:nvPr/>
        </p:nvSpPr>
        <p:spPr>
          <a:xfrm>
            <a:off x="2987824" y="6334780"/>
            <a:ext cx="2554610" cy="523220"/>
          </a:xfrm>
          <a:prstGeom prst="rect">
            <a:avLst/>
          </a:prstGeom>
        </p:spPr>
        <p:txBody>
          <a:bodyPr wrap="none">
            <a:spAutoFit/>
          </a:bodyPr>
          <a:lstStyle/>
          <a:p>
            <a:r>
              <a:rPr lang="en-GB" dirty="0" smtClean="0">
                <a:hlinkClick r:id="rId3"/>
              </a:rPr>
              <a:t>www.brin.ac.uk</a:t>
            </a:r>
            <a:r>
              <a:rPr lang="en-GB" dirty="0" smtClean="0"/>
              <a:t>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www.poverty.org.uk</a:t>
            </a:r>
            <a:endParaRPr lang="en-GB" dirty="0"/>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cstate="print"/>
          <a:srcRect/>
          <a:stretch>
            <a:fillRect/>
          </a:stretch>
        </p:blipFill>
        <p:spPr bwMode="auto">
          <a:xfrm>
            <a:off x="251520" y="1124744"/>
            <a:ext cx="8640960" cy="5352013"/>
          </a:xfrm>
          <a:prstGeom prst="rect">
            <a:avLst/>
          </a:prstGeom>
          <a:noFill/>
          <a:ln w="9525">
            <a:noFill/>
            <a:miter lim="800000"/>
            <a:headEnd/>
            <a:tailEnd/>
          </a:ln>
        </p:spPr>
      </p:pic>
      <p:sp>
        <p:nvSpPr>
          <p:cNvPr id="5" name="Rectangle 4"/>
          <p:cNvSpPr/>
          <p:nvPr/>
        </p:nvSpPr>
        <p:spPr>
          <a:xfrm>
            <a:off x="3563888" y="6334780"/>
            <a:ext cx="3294235" cy="523220"/>
          </a:xfrm>
          <a:prstGeom prst="rect">
            <a:avLst/>
          </a:prstGeom>
        </p:spPr>
        <p:txBody>
          <a:bodyPr wrap="none">
            <a:spAutoFit/>
          </a:bodyPr>
          <a:lstStyle/>
          <a:p>
            <a:r>
              <a:rPr lang="en-GB" dirty="0" smtClean="0">
                <a:hlinkClick r:id="rId3"/>
              </a:rPr>
              <a:t>www.poverty.org.uk</a:t>
            </a:r>
            <a:r>
              <a:rPr lang="en-GB" dirty="0" smtClean="0"/>
              <a:t>  </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Something more bespoke?</a:t>
            </a:r>
            <a:br>
              <a:rPr lang="en-GB" dirty="0" smtClean="0"/>
            </a:br>
            <a:r>
              <a:rPr lang="en-GB" dirty="0" smtClean="0"/>
              <a:t>Getting hands-on</a:t>
            </a:r>
            <a:endParaRPr lang="en-GB" dirty="0"/>
          </a:p>
        </p:txBody>
      </p:sp>
      <p:sp>
        <p:nvSpPr>
          <p:cNvPr id="3" name="Content Placeholder 2"/>
          <p:cNvSpPr>
            <a:spLocks noGrp="1"/>
          </p:cNvSpPr>
          <p:nvPr>
            <p:ph idx="1"/>
          </p:nvPr>
        </p:nvSpPr>
        <p:spPr>
          <a:xfrm>
            <a:off x="611560" y="1844824"/>
            <a:ext cx="8153400" cy="4114800"/>
          </a:xfrm>
        </p:spPr>
        <p:txBody>
          <a:bodyPr/>
          <a:lstStyle/>
          <a:p>
            <a:r>
              <a:rPr lang="en-GB" sz="2000" dirty="0" smtClean="0"/>
              <a:t>Published tables and graphs have obvious limitations</a:t>
            </a:r>
          </a:p>
          <a:p>
            <a:r>
              <a:rPr lang="en-GB" sz="2000" dirty="0" smtClean="0"/>
              <a:t>Developments in web-technology have made underlying data more accessible to a wider range of non-expert users </a:t>
            </a:r>
          </a:p>
          <a:p>
            <a:r>
              <a:rPr lang="en-GB" sz="2000" dirty="0" smtClean="0"/>
              <a:t>A growing number of on-line interfaces allow users to create bespoke tables and graphs without requirement of downloading and analysing in SPSS or equivalent</a:t>
            </a:r>
          </a:p>
          <a:p>
            <a:r>
              <a:rPr lang="en-GB" sz="2000" dirty="0" smtClean="0"/>
              <a:t>In this way data outputs can be customised to the needs of the research – even provide scope for some exploratory data analysis  </a:t>
            </a:r>
          </a:p>
          <a:p>
            <a:endParaRPr lang="en-GB" sz="2000" dirty="0" smtClean="0"/>
          </a:p>
          <a:p>
            <a:r>
              <a:rPr lang="en-GB" sz="2000" dirty="0" smtClean="0"/>
              <a:t>Highlight 5 examples</a:t>
            </a:r>
          </a:p>
          <a:p>
            <a:pPr lvl="1"/>
            <a:r>
              <a:rPr lang="en-GB" dirty="0" smtClean="0"/>
              <a:t>None require major investment of time to learn how to use</a:t>
            </a:r>
          </a:p>
          <a:p>
            <a:pPr lvl="1"/>
            <a:r>
              <a:rPr lang="en-GB" dirty="0" smtClean="0"/>
              <a:t>All are free and work through a normal web-browser </a:t>
            </a:r>
          </a:p>
          <a:p>
            <a:endParaRPr lang="en-GB" sz="2000" dirty="0" smtClean="0"/>
          </a:p>
          <a:p>
            <a:endParaRPr lang="en-GB" sz="2000" dirty="0" smtClean="0"/>
          </a:p>
          <a:p>
            <a:endParaRPr lang="en-GB" sz="2000" dirty="0" smtClean="0"/>
          </a:p>
          <a:p>
            <a:endParaRPr lang="en-GB" sz="2000" dirty="0"/>
          </a:p>
          <a:p>
            <a:endParaRPr lang="en-GB" sz="2000" dirty="0"/>
          </a:p>
        </p:txBody>
      </p:sp>
    </p:spTree>
    <p:extLst>
      <p:ext uri="{BB962C8B-B14F-4D97-AF65-F5344CB8AC3E}">
        <p14:creationId xmlns:p14="http://schemas.microsoft.com/office/powerpoint/2010/main" val="3446398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59763" cy="743000"/>
          </a:xfrm>
        </p:spPr>
        <p:txBody>
          <a:bodyPr/>
          <a:lstStyle/>
          <a:p>
            <a:r>
              <a:rPr lang="en-GB" dirty="0" smtClean="0"/>
              <a:t>Getting interactive with data</a:t>
            </a:r>
            <a:endParaRPr lang="en-GB" dirty="0"/>
          </a:p>
        </p:txBody>
      </p:sp>
      <p:sp>
        <p:nvSpPr>
          <p:cNvPr id="3" name="Content Placeholder 2"/>
          <p:cNvSpPr>
            <a:spLocks noGrp="1"/>
          </p:cNvSpPr>
          <p:nvPr>
            <p:ph idx="1"/>
          </p:nvPr>
        </p:nvSpPr>
        <p:spPr/>
        <p:txBody>
          <a:bodyPr/>
          <a:lstStyle/>
          <a:p>
            <a:endParaRPr lang="en-GB" dirty="0"/>
          </a:p>
        </p:txBody>
      </p:sp>
      <p:sp>
        <p:nvSpPr>
          <p:cNvPr id="5122" name="Text Box 8"/>
          <p:cNvSpPr txBox="1">
            <a:spLocks noChangeArrowheads="1"/>
          </p:cNvSpPr>
          <p:nvPr/>
        </p:nvSpPr>
        <p:spPr bwMode="auto">
          <a:xfrm>
            <a:off x="395536" y="548680"/>
            <a:ext cx="8280920" cy="12241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Arial" pitchFamily="34" charset="0"/>
              </a:rPr>
              <a:t>1.Neighbourhood Statistics </a:t>
            </a:r>
            <a:r>
              <a:rPr kumimoji="0" lang="en-GB" sz="2000" b="0" i="0" u="none" strike="noStrike" cap="none" normalizeH="0" baseline="0" dirty="0" smtClean="0">
                <a:ln>
                  <a:noFill/>
                </a:ln>
                <a:solidFill>
                  <a:schemeClr val="tx1"/>
                </a:solidFill>
                <a:effectLst/>
                <a:latin typeface="Calibri" pitchFamily="34" charset="0"/>
                <a:cs typeface="Arial" pitchFamily="34" charset="0"/>
                <a:hlinkClick r:id="rId2"/>
              </a:rPr>
              <a:t>http://www.neighbourhood.statistics.gov.uk</a:t>
            </a:r>
            <a:endParaRPr kumimoji="0" lang="en-GB"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Arial" pitchFamily="34" charset="0"/>
              </a:rPr>
              <a:t>Statistics for local areas from a number of sources on a wide range of topics from housing to crime. For dissertation projects incorporating a local case study it’s an ideal way to bring in some statistical data to help provide context.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3" name="Text Box 11"/>
          <p:cNvSpPr txBox="1">
            <a:spLocks noChangeArrowheads="1"/>
          </p:cNvSpPr>
          <p:nvPr/>
        </p:nvSpPr>
        <p:spPr bwMode="auto">
          <a:xfrm>
            <a:off x="395536" y="1916832"/>
            <a:ext cx="8352928" cy="10081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000" b="1" dirty="0" smtClean="0">
                <a:latin typeface="Calibri" pitchFamily="34" charset="0"/>
                <a:cs typeface="Arial" pitchFamily="34" charset="0"/>
              </a:rPr>
              <a:t>2</a:t>
            </a:r>
            <a:r>
              <a:rPr kumimoji="0" lang="en-GB" sz="2000" b="1" i="0" u="none" strike="noStrike" cap="none" normalizeH="0" baseline="0" dirty="0" smtClean="0">
                <a:ln>
                  <a:noFill/>
                </a:ln>
                <a:solidFill>
                  <a:schemeClr val="tx1"/>
                </a:solidFill>
                <a:effectLst/>
                <a:latin typeface="Calibri" pitchFamily="34" charset="0"/>
                <a:cs typeface="Arial" pitchFamily="34" charset="0"/>
              </a:rPr>
              <a:t>.British Social Attitudes</a:t>
            </a:r>
            <a:r>
              <a:rPr kumimoji="0" lang="en-GB" sz="2000" b="0" i="0" u="none" strike="noStrike" cap="none" normalizeH="0" baseline="0" dirty="0" smtClean="0">
                <a:ln>
                  <a:noFill/>
                </a:ln>
                <a:solidFill>
                  <a:schemeClr val="tx1"/>
                </a:solidFill>
                <a:effectLst/>
                <a:latin typeface="Calibri" pitchFamily="34" charset="0"/>
                <a:cs typeface="Arial" pitchFamily="34" charset="0"/>
              </a:rPr>
              <a:t> </a:t>
            </a:r>
            <a:r>
              <a:rPr kumimoji="0" lang="en-GB" sz="2000" b="0" i="0" u="none" strike="noStrike" cap="none" normalizeH="0" baseline="0" dirty="0" smtClean="0">
                <a:ln>
                  <a:noFill/>
                </a:ln>
                <a:solidFill>
                  <a:schemeClr val="tx1"/>
                </a:solidFill>
                <a:effectLst/>
                <a:latin typeface="Calibri" pitchFamily="34" charset="0"/>
                <a:cs typeface="Arial" pitchFamily="34" charset="0"/>
                <a:hlinkClick r:id="rId3"/>
              </a:rPr>
              <a:t>http://www.britsocat.com/</a:t>
            </a:r>
            <a:r>
              <a:rPr kumimoji="0" lang="en-GB" sz="2000" b="0" i="0" u="none" strike="noStrike" cap="none" normalizeH="0" baseline="0" dirty="0" smtClean="0">
                <a:ln>
                  <a:noFill/>
                </a:ln>
                <a:solidFill>
                  <a:schemeClr val="tx1"/>
                </a:solidFill>
                <a:effectLst/>
                <a:latin typeface="Calibri" pitchFamily="34" charset="0"/>
                <a:cs typeface="Arial" pitchFamily="34" charset="0"/>
              </a:rPr>
              <a:t> </a:t>
            </a:r>
            <a:endParaRPr kumimoji="0" lang="en-GB"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Arial" pitchFamily="34" charset="0"/>
              </a:rPr>
              <a:t>Easy to generate your own </a:t>
            </a:r>
            <a:r>
              <a:rPr kumimoji="0" lang="en-GB" sz="1800" b="0" i="0" u="none" strike="noStrike" cap="none" normalizeH="0" baseline="0" dirty="0" err="1" smtClean="0">
                <a:ln>
                  <a:noFill/>
                </a:ln>
                <a:solidFill>
                  <a:schemeClr val="tx1"/>
                </a:solidFill>
                <a:effectLst/>
                <a:latin typeface="Calibri" pitchFamily="34" charset="0"/>
                <a:cs typeface="Arial" pitchFamily="34" charset="0"/>
              </a:rPr>
              <a:t>crosstabulations</a:t>
            </a:r>
            <a:r>
              <a:rPr kumimoji="0" lang="en-GB" sz="1800" b="0" i="0" u="none" strike="noStrike" cap="none" normalizeH="0" baseline="0" dirty="0" smtClean="0">
                <a:ln>
                  <a:noFill/>
                </a:ln>
                <a:solidFill>
                  <a:schemeClr val="tx1"/>
                </a:solidFill>
                <a:effectLst/>
                <a:latin typeface="Calibri" pitchFamily="34" charset="0"/>
                <a:cs typeface="Arial" pitchFamily="34" charset="0"/>
              </a:rPr>
              <a:t> from the full archive of BSA surveys from 1983</a:t>
            </a:r>
            <a:r>
              <a:rPr kumimoji="0" lang="en-GB" sz="1800" b="0" i="0" u="none" strike="noStrike" cap="none" normalizeH="0" baseline="0" dirty="0" smtClean="0">
                <a:ln>
                  <a:noFill/>
                </a:ln>
                <a:solidFill>
                  <a:schemeClr val="tx1"/>
                </a:solidFill>
                <a:effectLst/>
                <a:latin typeface="Times New Roman" pitchFamily="18" charset="0"/>
                <a:cs typeface="Arial" pitchFamily="34" charset="0"/>
              </a:rPr>
              <a:t>.</a:t>
            </a:r>
            <a:r>
              <a:rPr kumimoji="0" lang="en-GB" sz="1800" b="0"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Text Box 19"/>
          <p:cNvSpPr txBox="1">
            <a:spLocks noChangeArrowheads="1"/>
          </p:cNvSpPr>
          <p:nvPr/>
        </p:nvSpPr>
        <p:spPr bwMode="auto">
          <a:xfrm>
            <a:off x="395536" y="4077072"/>
            <a:ext cx="8352928" cy="13681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Arial" pitchFamily="34" charset="0"/>
              </a:rPr>
              <a:t>4.Centre for Comparative European Survey Data Information System: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hlinkClick r:id="rId4"/>
              </a:rPr>
              <a:t>http://www.ccesd.ac.uk/</a:t>
            </a:r>
            <a:endParaRPr kumimoji="0" lang="en-GB" sz="2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Arial" pitchFamily="34" charset="0"/>
              </a:rPr>
              <a:t>Generate comparative statistics from an archive of 100,000s of survey questions for European countries spanning over 50 years</a:t>
            </a:r>
            <a:r>
              <a:rPr kumimoji="0" lang="en-GB" sz="1000" b="0" i="0" u="none" strike="noStrike" cap="none" normalizeH="0" baseline="0" dirty="0" smtClean="0">
                <a:ln>
                  <a:noFill/>
                </a:ln>
                <a:solidFill>
                  <a:schemeClr val="tx1"/>
                </a:solidFill>
                <a:effectLst/>
                <a:latin typeface="Times New Roman" pitchFamily="18" charset="0"/>
                <a:cs typeface="Arial" pitchFamily="34" charset="0"/>
              </a:rPr>
              <a:t>.</a:t>
            </a:r>
            <a:r>
              <a:rPr kumimoji="0" lang="en-GB" sz="1000" b="0"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 name="Text Box 20"/>
          <p:cNvSpPr txBox="1">
            <a:spLocks noChangeArrowheads="1"/>
          </p:cNvSpPr>
          <p:nvPr/>
        </p:nvSpPr>
        <p:spPr bwMode="auto">
          <a:xfrm>
            <a:off x="395536" y="5517232"/>
            <a:ext cx="8352928" cy="10801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Arial" pitchFamily="34" charset="0"/>
              </a:rPr>
              <a:t>5.World Bank Development Indicators </a:t>
            </a:r>
            <a:r>
              <a:rPr kumimoji="0" lang="en-GB" sz="2000" b="0" i="0" u="none" strike="noStrike" cap="none" normalizeH="0" baseline="0" dirty="0" smtClean="0">
                <a:ln>
                  <a:noFill/>
                </a:ln>
                <a:solidFill>
                  <a:schemeClr val="tx1"/>
                </a:solidFill>
                <a:effectLst/>
                <a:latin typeface="Calibri" pitchFamily="34" charset="0"/>
                <a:cs typeface="Arial" pitchFamily="34" charset="0"/>
                <a:hlinkClick r:id="rId5"/>
              </a:rPr>
              <a:t>http://data.worldbank.org/indicator</a:t>
            </a:r>
            <a:endParaRPr kumimoji="0" lang="en-GB"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Arial" pitchFamily="34" charset="0"/>
              </a:rPr>
              <a:t>over 3000 indicators available for the period since 1960. Could be used to provide background statistics for a country study or as data for a cross country analysis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8"/>
          <p:cNvSpPr txBox="1">
            <a:spLocks noChangeArrowheads="1"/>
          </p:cNvSpPr>
          <p:nvPr/>
        </p:nvSpPr>
        <p:spPr bwMode="auto">
          <a:xfrm>
            <a:off x="395536" y="3068960"/>
            <a:ext cx="8280920" cy="9361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1" hangingPunct="1"/>
            <a:r>
              <a:rPr lang="en-GB" sz="2000" b="1" dirty="0" smtClean="0">
                <a:latin typeface="Calibri" pitchFamily="34" charset="0"/>
                <a:cs typeface="Arial" pitchFamily="34" charset="0"/>
              </a:rPr>
              <a:t>3.NOMIS (2011 </a:t>
            </a:r>
            <a:r>
              <a:rPr lang="en-GB" sz="2000" b="1" dirty="0" err="1" smtClean="0">
                <a:latin typeface="Calibri" pitchFamily="34" charset="0"/>
                <a:cs typeface="Arial" pitchFamily="34" charset="0"/>
              </a:rPr>
              <a:t>Uk</a:t>
            </a:r>
            <a:r>
              <a:rPr lang="en-GB" sz="2000" b="1" dirty="0" smtClean="0">
                <a:latin typeface="Calibri" pitchFamily="34" charset="0"/>
                <a:cs typeface="Arial" pitchFamily="34" charset="0"/>
              </a:rPr>
              <a:t> Census) </a:t>
            </a:r>
            <a:r>
              <a:rPr lang="en-GB" sz="2000" dirty="0" smtClean="0">
                <a:latin typeface="Calibri" pitchFamily="34" charset="0"/>
                <a:cs typeface="Arial" pitchFamily="34" charset="0"/>
                <a:hlinkClick r:id="rId6"/>
              </a:rPr>
              <a:t>http://www.nomisweb.co.uk/census/2011</a:t>
            </a:r>
            <a:r>
              <a:rPr lang="en-GB" sz="2000" dirty="0" smtClean="0">
                <a:latin typeface="Calibri" pitchFamily="34" charset="0"/>
                <a:cs typeface="Arial" pitchFamily="34" charset="0"/>
              </a:rPr>
              <a:t> </a:t>
            </a:r>
            <a:endParaRPr kumimoji="0" lang="en-GB"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Flexible and user friendly interface to</a:t>
            </a:r>
            <a:r>
              <a:rPr kumimoji="0" lang="en-US" sz="1800" b="0" i="0" u="none" strike="noStrike" cap="none" normalizeH="0" dirty="0" smtClean="0">
                <a:ln>
                  <a:noFill/>
                </a:ln>
                <a:solidFill>
                  <a:schemeClr val="tx1"/>
                </a:solidFill>
                <a:effectLst/>
                <a:latin typeface="Calibri" pitchFamily="34" charset="0"/>
                <a:cs typeface="Arial" pitchFamily="34" charset="0"/>
              </a:rPr>
              <a:t> the 2011 census data – range of options from Table finder to ‘Quick Statistics’  - pull off data for specified geography</a:t>
            </a:r>
            <a:r>
              <a:rPr kumimoji="0" lang="en-US" sz="1800" b="0" i="0" u="none" strike="noStrike" cap="none" normalizeH="0" baseline="0" dirty="0" smtClean="0">
                <a:ln>
                  <a:noFill/>
                </a:ln>
                <a:solidFill>
                  <a:schemeClr val="tx1"/>
                </a:solidFill>
                <a:effectLst/>
                <a:latin typeface="Calibri" pitchFamily="34" charset="0"/>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Manchester Dissertation Audit</a:t>
            </a:r>
            <a:br>
              <a:rPr lang="en-GB" dirty="0" smtClean="0"/>
            </a:br>
            <a:r>
              <a:rPr lang="en-GB" dirty="0" smtClean="0"/>
              <a:t>(190 in Politics, 46 in Sociology)</a:t>
            </a:r>
            <a:endParaRPr lang="en-GB" dirty="0"/>
          </a:p>
        </p:txBody>
      </p:sp>
      <p:sp>
        <p:nvSpPr>
          <p:cNvPr id="3" name="Content Placeholder 2"/>
          <p:cNvSpPr>
            <a:spLocks noGrp="1"/>
          </p:cNvSpPr>
          <p:nvPr>
            <p:ph idx="1"/>
          </p:nvPr>
        </p:nvSpPr>
        <p:spPr>
          <a:xfrm>
            <a:off x="539552" y="1628800"/>
            <a:ext cx="8153400" cy="4114800"/>
          </a:xfrm>
        </p:spPr>
        <p:txBody>
          <a:bodyPr/>
          <a:lstStyle/>
          <a:p>
            <a:pPr>
              <a:buNone/>
            </a:pPr>
            <a:r>
              <a:rPr lang="en-GB" sz="2000" dirty="0" smtClean="0"/>
              <a:t>Of the 236 dissertations reviewed.... </a:t>
            </a:r>
          </a:p>
          <a:p>
            <a:r>
              <a:rPr lang="en-GB" sz="2000" dirty="0" smtClean="0"/>
              <a:t>49 collected primary data</a:t>
            </a:r>
          </a:p>
          <a:p>
            <a:r>
              <a:rPr lang="en-GB" sz="2000" dirty="0" smtClean="0"/>
              <a:t>41 showed some evidence of using secondary data sources (most was by way of referring to statistics from articles and reports rather than using raw data). </a:t>
            </a:r>
          </a:p>
          <a:p>
            <a:r>
              <a:rPr lang="en-GB" sz="2000" dirty="0" smtClean="0"/>
              <a:t>17 made use of secondary tables or graphs, usually by pasting them from other reports or articles</a:t>
            </a:r>
          </a:p>
          <a:p>
            <a:r>
              <a:rPr lang="en-GB" sz="2000" dirty="0" smtClean="0"/>
              <a:t>8 dissertations made use of original tables, that is they re-worked data to fit their purpose or as evidenced by SPSS output. </a:t>
            </a:r>
          </a:p>
          <a:p>
            <a:r>
              <a:rPr lang="en-GB" sz="2000" dirty="0" smtClean="0"/>
              <a:t>7 dissertations attempted some form of descriptive statistics. This was mostly calculating percentages. </a:t>
            </a:r>
          </a:p>
          <a:p>
            <a:r>
              <a:rPr lang="en-GB" sz="2000" dirty="0" smtClean="0"/>
              <a:t>1 attempted to do a </a:t>
            </a:r>
            <a:r>
              <a:rPr lang="en-GB" sz="2000" dirty="0" err="1" smtClean="0"/>
              <a:t>bivariate</a:t>
            </a:r>
            <a:r>
              <a:rPr lang="en-GB" sz="2000" dirty="0" smtClean="0"/>
              <a:t> analysis and referred to a Chi-Square test.’ </a:t>
            </a:r>
          </a:p>
          <a:p>
            <a:endParaRPr lang="en-GB" sz="2000" dirty="0"/>
          </a:p>
        </p:txBody>
      </p:sp>
    </p:spTree>
    <p:extLst>
      <p:ext uri="{BB962C8B-B14F-4D97-AF65-F5344CB8AC3E}">
        <p14:creationId xmlns:p14="http://schemas.microsoft.com/office/powerpoint/2010/main" val="1120506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59763" cy="914400"/>
          </a:xfrm>
        </p:spPr>
        <p:txBody>
          <a:bodyPr>
            <a:noAutofit/>
          </a:bodyPr>
          <a:lstStyle/>
          <a:p>
            <a:r>
              <a:rPr lang="en-GB" sz="2800" b="1" dirty="0" smtClean="0"/>
              <a:t>Example 1</a:t>
            </a:r>
            <a:br>
              <a:rPr lang="en-GB" sz="2800" b="1" dirty="0" smtClean="0"/>
            </a:br>
            <a:r>
              <a:rPr lang="en-GB" sz="2800" b="1" dirty="0" smtClean="0"/>
              <a:t>Neighbourhood Statistics </a:t>
            </a:r>
            <a:r>
              <a:rPr lang="en-GB" sz="2800" dirty="0" smtClean="0"/>
              <a:t/>
            </a:r>
            <a:br>
              <a:rPr lang="en-GB" sz="2800" dirty="0" smtClean="0"/>
            </a:br>
            <a:r>
              <a:rPr lang="en-GB" sz="2800" dirty="0" smtClean="0">
                <a:hlinkClick r:id="rId2"/>
              </a:rPr>
              <a:t> http://www.neighbourhood.statistics.gov.uk/</a:t>
            </a:r>
            <a:r>
              <a:rPr lang="en-GB" sz="2800" dirty="0" smtClean="0"/>
              <a:t>    </a:t>
            </a:r>
            <a:endParaRPr lang="en-GB" sz="2800" dirty="0"/>
          </a:p>
        </p:txBody>
      </p:sp>
      <p:sp>
        <p:nvSpPr>
          <p:cNvPr id="3" name="Content Placeholder 2"/>
          <p:cNvSpPr>
            <a:spLocks noGrp="1"/>
          </p:cNvSpPr>
          <p:nvPr>
            <p:ph idx="1"/>
          </p:nvPr>
        </p:nvSpPr>
        <p:spPr>
          <a:xfrm>
            <a:off x="251520" y="1600200"/>
            <a:ext cx="8640960" cy="4525963"/>
          </a:xfrm>
        </p:spPr>
        <p:txBody>
          <a:bodyPr>
            <a:normAutofit/>
          </a:bodyPr>
          <a:lstStyle/>
          <a:p>
            <a:r>
              <a:rPr lang="en-GB" sz="1800" dirty="0" smtClean="0"/>
              <a:t>Select a local area in the UK for statistics on a range of topics</a:t>
            </a:r>
          </a:p>
          <a:p>
            <a:r>
              <a:rPr lang="en-GB" sz="1800" dirty="0" smtClean="0"/>
              <a:t>This e.g. </a:t>
            </a:r>
            <a:r>
              <a:rPr lang="en-GB" sz="1800" b="1" dirty="0" smtClean="0"/>
              <a:t>Life Expectancy in M13 9PL </a:t>
            </a:r>
            <a:r>
              <a:rPr lang="en-GB" sz="1800" dirty="0" smtClean="0"/>
              <a:t>(Manchester University postcode) </a:t>
            </a:r>
          </a:p>
        </p:txBody>
      </p:sp>
      <p:pic>
        <p:nvPicPr>
          <p:cNvPr id="6145" name="Picture 1"/>
          <p:cNvPicPr>
            <a:picLocks noChangeAspect="1" noChangeArrowheads="1"/>
          </p:cNvPicPr>
          <p:nvPr/>
        </p:nvPicPr>
        <p:blipFill>
          <a:blip r:embed="rId3" cstate="print"/>
          <a:srcRect/>
          <a:stretch>
            <a:fillRect/>
          </a:stretch>
        </p:blipFill>
        <p:spPr bwMode="auto">
          <a:xfrm>
            <a:off x="827584" y="2511211"/>
            <a:ext cx="7222008" cy="43467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945563" cy="914400"/>
          </a:xfrm>
        </p:spPr>
        <p:txBody>
          <a:bodyPr>
            <a:noAutofit/>
          </a:bodyPr>
          <a:lstStyle/>
          <a:p>
            <a:r>
              <a:rPr lang="en-GB" sz="2800" b="1" dirty="0" smtClean="0"/>
              <a:t>Example 2</a:t>
            </a:r>
            <a:br>
              <a:rPr lang="en-GB" sz="2800" b="1" dirty="0" smtClean="0"/>
            </a:br>
            <a:r>
              <a:rPr lang="en-GB" sz="2800" b="1" dirty="0" smtClean="0"/>
              <a:t>British Social </a:t>
            </a:r>
            <a:r>
              <a:rPr lang="en-GB" sz="2800" b="1" dirty="0"/>
              <a:t>A</a:t>
            </a:r>
            <a:r>
              <a:rPr lang="en-GB" sz="2800" b="1" dirty="0" smtClean="0"/>
              <a:t>ttitudes survey: </a:t>
            </a:r>
            <a:r>
              <a:rPr lang="en-GB" sz="2800" b="1" u="sng" dirty="0" smtClean="0"/>
              <a:t>on-line</a:t>
            </a:r>
            <a:r>
              <a:rPr lang="en-GB" sz="2800" b="1" dirty="0" smtClean="0"/>
              <a:t> </a:t>
            </a:r>
            <a:r>
              <a:rPr lang="en-GB" sz="2800" dirty="0" smtClean="0"/>
              <a:t/>
            </a:r>
            <a:br>
              <a:rPr lang="en-GB" sz="2800" dirty="0" smtClean="0"/>
            </a:br>
            <a:r>
              <a:rPr lang="en-GB" sz="2800" dirty="0" smtClean="0">
                <a:hlinkClick r:id="rId2"/>
              </a:rPr>
              <a:t>www.britsocat.com/Home</a:t>
            </a:r>
            <a:r>
              <a:rPr lang="en-GB" sz="2800" dirty="0" smtClean="0"/>
              <a:t> </a:t>
            </a:r>
            <a:endParaRPr lang="en-GB" sz="2800" dirty="0"/>
          </a:p>
        </p:txBody>
      </p:sp>
      <p:sp>
        <p:nvSpPr>
          <p:cNvPr id="3" name="Content Placeholder 2"/>
          <p:cNvSpPr>
            <a:spLocks noGrp="1"/>
          </p:cNvSpPr>
          <p:nvPr>
            <p:ph idx="1"/>
          </p:nvPr>
        </p:nvSpPr>
        <p:spPr/>
        <p:txBody>
          <a:bodyPr>
            <a:normAutofit/>
          </a:bodyPr>
          <a:lstStyle/>
          <a:p>
            <a:r>
              <a:rPr lang="en-GB" sz="2000" dirty="0" smtClean="0"/>
              <a:t>On-line alternative to downloading BSA datasets and using SPSS</a:t>
            </a:r>
          </a:p>
          <a:p>
            <a:r>
              <a:rPr lang="en-GB" sz="2000" dirty="0" smtClean="0"/>
              <a:t>Quick and easy to create your own tables and graphs from the full BSA archive (1983-2012): (requires simple on-line registration)</a:t>
            </a:r>
          </a:p>
          <a:p>
            <a:r>
              <a:rPr lang="en-GB" sz="2000" dirty="0" smtClean="0"/>
              <a:t> e.g. </a:t>
            </a:r>
            <a:r>
              <a:rPr lang="en-GB" sz="2000" b="1" dirty="0" smtClean="0"/>
              <a:t>Support for capital punishment by education</a:t>
            </a:r>
            <a:endParaRPr lang="en-GB" sz="2000" b="1" dirty="0"/>
          </a:p>
        </p:txBody>
      </p:sp>
      <p:pic>
        <p:nvPicPr>
          <p:cNvPr id="1026" name="Picture 2"/>
          <p:cNvPicPr>
            <a:picLocks noChangeAspect="1" noChangeArrowheads="1"/>
          </p:cNvPicPr>
          <p:nvPr/>
        </p:nvPicPr>
        <p:blipFill>
          <a:blip r:embed="rId3" cstate="print"/>
          <a:srcRect/>
          <a:stretch>
            <a:fillRect/>
          </a:stretch>
        </p:blipFill>
        <p:spPr bwMode="auto">
          <a:xfrm>
            <a:off x="899592" y="2996952"/>
            <a:ext cx="700087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59763" cy="914400"/>
          </a:xfrm>
        </p:spPr>
        <p:txBody>
          <a:bodyPr>
            <a:noAutofit/>
          </a:bodyPr>
          <a:lstStyle/>
          <a:p>
            <a:r>
              <a:rPr lang="en-GB" sz="2800" b="1" dirty="0" smtClean="0"/>
              <a:t>Example 3</a:t>
            </a:r>
            <a:br>
              <a:rPr lang="en-GB" sz="2800" b="1" dirty="0" smtClean="0"/>
            </a:br>
            <a:r>
              <a:rPr lang="en-GB" sz="2800" b="1" dirty="0" smtClean="0"/>
              <a:t>Tables from the 2011 UK Census</a:t>
            </a:r>
            <a:r>
              <a:rPr lang="en-GB" sz="2800" dirty="0" smtClean="0"/>
              <a:t/>
            </a:r>
            <a:br>
              <a:rPr lang="en-GB" sz="2800" dirty="0" smtClean="0"/>
            </a:br>
            <a:r>
              <a:rPr lang="en-GB" sz="2800" dirty="0" smtClean="0">
                <a:hlinkClick r:id="rId2"/>
              </a:rPr>
              <a:t>www.nomisweb.co.uk/census/2011</a:t>
            </a:r>
            <a:r>
              <a:rPr lang="en-GB" sz="2800" dirty="0" smtClean="0"/>
              <a:t>    </a:t>
            </a:r>
            <a:endParaRPr lang="en-GB" sz="2800" dirty="0"/>
          </a:p>
        </p:txBody>
      </p:sp>
      <p:sp>
        <p:nvSpPr>
          <p:cNvPr id="3" name="Content Placeholder 2"/>
          <p:cNvSpPr>
            <a:spLocks noGrp="1"/>
          </p:cNvSpPr>
          <p:nvPr>
            <p:ph idx="1"/>
          </p:nvPr>
        </p:nvSpPr>
        <p:spPr>
          <a:xfrm>
            <a:off x="251520" y="1600200"/>
            <a:ext cx="8892480" cy="4525963"/>
          </a:xfrm>
        </p:spPr>
        <p:txBody>
          <a:bodyPr>
            <a:normAutofit/>
          </a:bodyPr>
          <a:lstStyle/>
          <a:p>
            <a:r>
              <a:rPr lang="en-GB" sz="2000" dirty="0" smtClean="0"/>
              <a:t>Request the table.... Download the data to create your own version</a:t>
            </a:r>
          </a:p>
          <a:p>
            <a:pPr lvl="8">
              <a:buNone/>
            </a:pPr>
            <a:r>
              <a:rPr lang="en-GB" dirty="0" smtClean="0"/>
              <a:t>    </a:t>
            </a:r>
            <a:r>
              <a:rPr lang="en-GB" dirty="0" err="1" smtClean="0"/>
              <a:t>e.g</a:t>
            </a:r>
            <a:r>
              <a:rPr lang="en-GB" dirty="0" smtClean="0"/>
              <a:t> </a:t>
            </a:r>
            <a:r>
              <a:rPr lang="en-GB" b="1" dirty="0" smtClean="0"/>
              <a:t>Ethnic Composition of </a:t>
            </a:r>
            <a:r>
              <a:rPr lang="en-GB" b="1" dirty="0"/>
              <a:t>E</a:t>
            </a:r>
            <a:r>
              <a:rPr lang="en-GB" b="1" dirty="0" smtClean="0"/>
              <a:t>ngland &amp; Wales</a:t>
            </a:r>
            <a:endParaRPr lang="en-GB" sz="1400" b="1" dirty="0" smtClean="0"/>
          </a:p>
        </p:txBody>
      </p:sp>
      <p:pic>
        <p:nvPicPr>
          <p:cNvPr id="2051" name="Picture 3"/>
          <p:cNvPicPr>
            <a:picLocks noChangeAspect="1" noChangeArrowheads="1"/>
          </p:cNvPicPr>
          <p:nvPr/>
        </p:nvPicPr>
        <p:blipFill>
          <a:blip r:embed="rId3" cstate="print"/>
          <a:srcRect/>
          <a:stretch>
            <a:fillRect/>
          </a:stretch>
        </p:blipFill>
        <p:spPr bwMode="auto">
          <a:xfrm>
            <a:off x="179512" y="2158008"/>
            <a:ext cx="4022109" cy="469999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355976" y="3789040"/>
            <a:ext cx="4788024" cy="2437297"/>
          </a:xfrm>
          <a:prstGeom prst="rect">
            <a:avLst/>
          </a:prstGeom>
          <a:noFill/>
          <a:ln w="9525">
            <a:noFill/>
            <a:miter lim="800000"/>
            <a:headEnd/>
            <a:tailEnd/>
          </a:ln>
        </p:spPr>
      </p:pic>
      <p:sp>
        <p:nvSpPr>
          <p:cNvPr id="8" name="Freeform 7"/>
          <p:cNvSpPr/>
          <p:nvPr/>
        </p:nvSpPr>
        <p:spPr>
          <a:xfrm>
            <a:off x="2915816" y="2204864"/>
            <a:ext cx="2809461" cy="1391479"/>
          </a:xfrm>
          <a:custGeom>
            <a:avLst/>
            <a:gdLst>
              <a:gd name="connsiteX0" fmla="*/ 0 w 2809461"/>
              <a:gd name="connsiteY0" fmla="*/ 0 h 1391479"/>
              <a:gd name="connsiteX1" fmla="*/ 2226365 w 2809461"/>
              <a:gd name="connsiteY1" fmla="*/ 410818 h 1391479"/>
              <a:gd name="connsiteX2" fmla="*/ 2809461 w 2809461"/>
              <a:gd name="connsiteY2" fmla="*/ 1391479 h 1391479"/>
            </a:gdLst>
            <a:ahLst/>
            <a:cxnLst>
              <a:cxn ang="0">
                <a:pos x="connsiteX0" y="connsiteY0"/>
              </a:cxn>
              <a:cxn ang="0">
                <a:pos x="connsiteX1" y="connsiteY1"/>
              </a:cxn>
              <a:cxn ang="0">
                <a:pos x="connsiteX2" y="connsiteY2"/>
              </a:cxn>
            </a:cxnLst>
            <a:rect l="l" t="t" r="r" b="b"/>
            <a:pathLst>
              <a:path w="2809461" h="1391479">
                <a:moveTo>
                  <a:pt x="0" y="0"/>
                </a:moveTo>
                <a:cubicBezTo>
                  <a:pt x="879061" y="89452"/>
                  <a:pt x="1758122" y="178905"/>
                  <a:pt x="2226365" y="410818"/>
                </a:cubicBezTo>
                <a:cubicBezTo>
                  <a:pt x="2694608" y="642731"/>
                  <a:pt x="2752034" y="1017105"/>
                  <a:pt x="2809461" y="1391479"/>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694043" cy="914400"/>
          </a:xfrm>
        </p:spPr>
        <p:txBody>
          <a:bodyPr>
            <a:noAutofit/>
          </a:bodyPr>
          <a:lstStyle/>
          <a:p>
            <a:r>
              <a:rPr lang="en-GB" sz="2800" b="1" dirty="0" smtClean="0"/>
              <a:t>Example </a:t>
            </a:r>
            <a:r>
              <a:rPr lang="en-GB" b="1" dirty="0" smtClean="0"/>
              <a:t>4</a:t>
            </a:r>
            <a:r>
              <a:rPr lang="en-GB" sz="2800" b="1" dirty="0" smtClean="0"/>
              <a:t/>
            </a:r>
            <a:br>
              <a:rPr lang="en-GB" sz="2800" b="1" dirty="0" smtClean="0"/>
            </a:br>
            <a:r>
              <a:rPr lang="en-GB" sz="2800" b="1" dirty="0" smtClean="0"/>
              <a:t>Survey data for Europe </a:t>
            </a:r>
            <a:r>
              <a:rPr lang="en-GB" sz="2800" dirty="0" smtClean="0"/>
              <a:t/>
            </a:r>
            <a:br>
              <a:rPr lang="en-GB" sz="2800" dirty="0" smtClean="0"/>
            </a:br>
            <a:r>
              <a:rPr lang="en-GB" sz="2400" dirty="0" smtClean="0"/>
              <a:t>(includes the BSA and  comparative data for rest of Europe</a:t>
            </a:r>
            <a:r>
              <a:rPr lang="en-GB" sz="2800" dirty="0" smtClean="0"/>
              <a:t>) </a:t>
            </a:r>
            <a:br>
              <a:rPr lang="en-GB" sz="2800" dirty="0" smtClean="0"/>
            </a:br>
            <a:r>
              <a:rPr lang="en-GB" sz="2800" dirty="0" smtClean="0">
                <a:hlinkClick r:id="rId2"/>
              </a:rPr>
              <a:t> http://www.ccesd.ac.uk/Home</a:t>
            </a:r>
            <a:endParaRPr lang="en-GB" sz="2800" dirty="0"/>
          </a:p>
        </p:txBody>
      </p:sp>
      <p:sp>
        <p:nvSpPr>
          <p:cNvPr id="3" name="Content Placeholder 2"/>
          <p:cNvSpPr>
            <a:spLocks noGrp="1"/>
          </p:cNvSpPr>
          <p:nvPr>
            <p:ph idx="1"/>
          </p:nvPr>
        </p:nvSpPr>
        <p:spPr/>
        <p:txBody>
          <a:bodyPr>
            <a:normAutofit/>
          </a:bodyPr>
          <a:lstStyle/>
          <a:p>
            <a:endParaRPr lang="en-GB" sz="2000" dirty="0" smtClean="0"/>
          </a:p>
          <a:p>
            <a:r>
              <a:rPr lang="en-GB" sz="2000" dirty="0" smtClean="0"/>
              <a:t>Very similar to the BSA website (uses same registration)</a:t>
            </a:r>
          </a:p>
          <a:p>
            <a:r>
              <a:rPr lang="en-GB" sz="2000" dirty="0" smtClean="0"/>
              <a:t>Can choose countries as well as years  and variables</a:t>
            </a:r>
          </a:p>
          <a:p>
            <a:r>
              <a:rPr lang="en-GB" sz="2000" dirty="0" smtClean="0"/>
              <a:t>e.g. </a:t>
            </a:r>
            <a:r>
              <a:rPr lang="en-GB" sz="2000" b="1" dirty="0" smtClean="0"/>
              <a:t>Life Satisfaction... (from </a:t>
            </a:r>
            <a:r>
              <a:rPr lang="en-GB" sz="2000" b="1" dirty="0" err="1" smtClean="0"/>
              <a:t>Eurobarometer</a:t>
            </a:r>
            <a:r>
              <a:rPr lang="en-GB" sz="2000" b="1" dirty="0" smtClean="0"/>
              <a:t> 2010)</a:t>
            </a:r>
            <a:endParaRPr lang="en-GB" sz="2000" b="1" dirty="0"/>
          </a:p>
        </p:txBody>
      </p:sp>
      <p:pic>
        <p:nvPicPr>
          <p:cNvPr id="3074" name="Picture 2" descr="http://www.ccesd.ac.uk/temp/dcp_e4e51501-0-14.png?guid=578a334d-5b85-4550-bd59-2d9fe129ccb4"/>
          <p:cNvPicPr>
            <a:picLocks noChangeAspect="1" noChangeArrowheads="1"/>
          </p:cNvPicPr>
          <p:nvPr/>
        </p:nvPicPr>
        <p:blipFill>
          <a:blip r:embed="rId3" cstate="print"/>
          <a:srcRect/>
          <a:stretch>
            <a:fillRect/>
          </a:stretch>
        </p:blipFill>
        <p:spPr bwMode="auto">
          <a:xfrm>
            <a:off x="179512" y="3429000"/>
            <a:ext cx="8582025" cy="2857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2400" b="1" dirty="0" smtClean="0"/>
              <a:t>Example 5</a:t>
            </a:r>
            <a:br>
              <a:rPr lang="en-GB" sz="2400" b="1" dirty="0" smtClean="0"/>
            </a:br>
            <a:r>
              <a:rPr lang="en-GB" sz="2400" b="1" dirty="0" smtClean="0"/>
              <a:t>International Data: World Bank Development Indicators </a:t>
            </a:r>
            <a:r>
              <a:rPr lang="en-GB" sz="2400" dirty="0" smtClean="0"/>
              <a:t/>
            </a:r>
            <a:br>
              <a:rPr lang="en-GB" sz="2400" dirty="0" smtClean="0"/>
            </a:br>
            <a:r>
              <a:rPr lang="en-GB" sz="2400" dirty="0" smtClean="0">
                <a:hlinkClick r:id="rId2"/>
              </a:rPr>
              <a:t> http://stats.ukdataservice.ac.uk/</a:t>
            </a:r>
            <a:r>
              <a:rPr lang="en-GB" sz="2400" dirty="0" smtClean="0"/>
              <a:t>  </a:t>
            </a:r>
            <a:endParaRPr lang="en-GB" sz="2400" dirty="0"/>
          </a:p>
        </p:txBody>
      </p:sp>
      <p:sp>
        <p:nvSpPr>
          <p:cNvPr id="3" name="Content Placeholder 2"/>
          <p:cNvSpPr>
            <a:spLocks noGrp="1"/>
          </p:cNvSpPr>
          <p:nvPr>
            <p:ph idx="1"/>
          </p:nvPr>
        </p:nvSpPr>
        <p:spPr>
          <a:xfrm>
            <a:off x="251520" y="1600200"/>
            <a:ext cx="8892480" cy="4525963"/>
          </a:xfrm>
        </p:spPr>
        <p:txBody>
          <a:bodyPr>
            <a:normAutofit/>
          </a:bodyPr>
          <a:lstStyle/>
          <a:p>
            <a:r>
              <a:rPr lang="en-GB" sz="2000" dirty="0" smtClean="0"/>
              <a:t>Hundreds of indicators available </a:t>
            </a:r>
          </a:p>
          <a:p>
            <a:r>
              <a:rPr lang="en-GB" sz="2000" dirty="0" smtClean="0"/>
              <a:t>e.g. </a:t>
            </a:r>
            <a:r>
              <a:rPr lang="en-GB" sz="2000" b="1" dirty="0" smtClean="0"/>
              <a:t>% of parliamentary seats held by women (also available as table or graph) </a:t>
            </a:r>
          </a:p>
        </p:txBody>
      </p:sp>
      <p:pic>
        <p:nvPicPr>
          <p:cNvPr id="4097" name="Picture 1"/>
          <p:cNvPicPr>
            <a:picLocks noChangeAspect="1" noChangeArrowheads="1"/>
          </p:cNvPicPr>
          <p:nvPr/>
        </p:nvPicPr>
        <p:blipFill>
          <a:blip r:embed="rId3" cstate="print"/>
          <a:srcRect/>
          <a:stretch>
            <a:fillRect/>
          </a:stretch>
        </p:blipFill>
        <p:spPr bwMode="auto">
          <a:xfrm>
            <a:off x="971600" y="2654222"/>
            <a:ext cx="6930355" cy="4203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a:t>
            </a:r>
            <a:endParaRPr lang="en-GB" dirty="0"/>
          </a:p>
        </p:txBody>
      </p:sp>
      <p:sp>
        <p:nvSpPr>
          <p:cNvPr id="3" name="Content Placeholder 2"/>
          <p:cNvSpPr>
            <a:spLocks noGrp="1"/>
          </p:cNvSpPr>
          <p:nvPr>
            <p:ph idx="1"/>
          </p:nvPr>
        </p:nvSpPr>
        <p:spPr/>
        <p:txBody>
          <a:bodyPr/>
          <a:lstStyle/>
          <a:p>
            <a:r>
              <a:rPr lang="en-GB" dirty="0" smtClean="0"/>
              <a:t>Hands on session to try out any/all of these sites</a:t>
            </a:r>
          </a:p>
          <a:p>
            <a:endParaRPr lang="en-GB" dirty="0" smtClean="0"/>
          </a:p>
          <a:p>
            <a:r>
              <a:rPr lang="en-GB" dirty="0" smtClean="0"/>
              <a:t>Freestyle</a:t>
            </a:r>
          </a:p>
          <a:p>
            <a:endParaRPr lang="en-GB" dirty="0" smtClean="0"/>
          </a:p>
          <a:p>
            <a:r>
              <a:rPr lang="en-GB" dirty="0" smtClean="0"/>
              <a:t>Or follow one of our bespoke teaching guides </a:t>
            </a:r>
          </a:p>
          <a:p>
            <a:endParaRPr lang="en-GB" dirty="0" smtClean="0"/>
          </a:p>
          <a:p>
            <a:r>
              <a:rPr lang="en-GB" dirty="0" smtClean="0"/>
              <a:t>Or a bit of both </a:t>
            </a:r>
          </a:p>
          <a:p>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LUNCH</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QM into dissertations</a:t>
            </a:r>
            <a:br>
              <a:rPr lang="en-GB" dirty="0" smtClean="0"/>
            </a:br>
            <a:r>
              <a:rPr lang="en-GB" dirty="0" smtClean="0"/>
              <a:t>It isn’t all or nothing</a:t>
            </a:r>
            <a:endParaRPr lang="en-GB" dirty="0"/>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827584" y="1484784"/>
            <a:ext cx="7776864" cy="4902059"/>
          </a:xfrm>
          <a:prstGeom prst="rect">
            <a:avLst/>
          </a:prstGeom>
          <a:noFill/>
          <a:ln w="9525">
            <a:noFill/>
            <a:miter lim="800000"/>
            <a:headEnd/>
            <a:tailEnd/>
          </a:ln>
        </p:spPr>
      </p:pic>
      <p:sp>
        <p:nvSpPr>
          <p:cNvPr id="5" name="TextBox 4"/>
          <p:cNvSpPr txBox="1"/>
          <p:nvPr/>
        </p:nvSpPr>
        <p:spPr>
          <a:xfrm>
            <a:off x="2555776" y="6165304"/>
            <a:ext cx="4968552" cy="461665"/>
          </a:xfrm>
          <a:prstGeom prst="rect">
            <a:avLst/>
          </a:prstGeom>
          <a:noFill/>
        </p:spPr>
        <p:txBody>
          <a:bodyPr wrap="square" rtlCol="0">
            <a:spAutoFit/>
          </a:bodyPr>
          <a:lstStyle/>
          <a:p>
            <a:r>
              <a:rPr lang="en-GB" sz="2400" dirty="0" smtClean="0"/>
              <a:t>Increasing use of </a:t>
            </a:r>
            <a:r>
              <a:rPr lang="en-GB" sz="2400" dirty="0" err="1" smtClean="0"/>
              <a:t>quants</a:t>
            </a:r>
            <a:r>
              <a:rPr lang="en-GB" sz="2400" dirty="0" smtClean="0"/>
              <a:t> data </a:t>
            </a:r>
            <a:endParaRPr lang="en-GB" sz="2400" dirty="0"/>
          </a:p>
        </p:txBody>
      </p:sp>
      <p:sp>
        <p:nvSpPr>
          <p:cNvPr id="6" name="TextBox 5"/>
          <p:cNvSpPr txBox="1"/>
          <p:nvPr/>
        </p:nvSpPr>
        <p:spPr>
          <a:xfrm flipH="1">
            <a:off x="0" y="4869160"/>
            <a:ext cx="1512168" cy="830997"/>
          </a:xfrm>
          <a:prstGeom prst="rect">
            <a:avLst/>
          </a:prstGeom>
          <a:noFill/>
        </p:spPr>
        <p:txBody>
          <a:bodyPr wrap="square" rtlCol="0">
            <a:spAutoFit/>
          </a:bodyPr>
          <a:lstStyle/>
          <a:p>
            <a:r>
              <a:rPr lang="en-GB" sz="2400" dirty="0" smtClean="0"/>
              <a:t>Increasing QM skills </a:t>
            </a:r>
            <a:endParaRPr lang="en-GB" sz="2400" dirty="0"/>
          </a:p>
        </p:txBody>
      </p:sp>
      <p:cxnSp>
        <p:nvCxnSpPr>
          <p:cNvPr id="8" name="Straight Arrow Connector 7"/>
          <p:cNvCxnSpPr/>
          <p:nvPr/>
        </p:nvCxnSpPr>
        <p:spPr bwMode="auto">
          <a:xfrm flipV="1">
            <a:off x="1547664" y="1484784"/>
            <a:ext cx="6696744" cy="4176464"/>
          </a:xfrm>
          <a:prstGeom prst="straightConnector1">
            <a:avLst/>
          </a:prstGeom>
          <a:solidFill>
            <a:schemeClr val="accent1"/>
          </a:solidFill>
          <a:ln w="76200" cap="flat" cmpd="sng" algn="ctr">
            <a:solidFill>
              <a:schemeClr val="tx1"/>
            </a:solidFill>
            <a:prstDash val="dash"/>
            <a:round/>
            <a:headEnd type="none" w="med" len="med"/>
            <a:tailEnd type="arrow"/>
          </a:ln>
          <a:effectLst/>
        </p:spPr>
      </p:cxnSp>
      <p:sp>
        <p:nvSpPr>
          <p:cNvPr id="9" name="TextBox 8"/>
          <p:cNvSpPr txBox="1"/>
          <p:nvPr/>
        </p:nvSpPr>
        <p:spPr>
          <a:xfrm>
            <a:off x="1691680" y="4653136"/>
            <a:ext cx="2448272" cy="1200329"/>
          </a:xfrm>
          <a:prstGeom prst="rect">
            <a:avLst/>
          </a:prstGeom>
          <a:solidFill>
            <a:schemeClr val="bg1"/>
          </a:solidFill>
        </p:spPr>
        <p:txBody>
          <a:bodyPr wrap="square" rtlCol="0">
            <a:spAutoFit/>
          </a:bodyPr>
          <a:lstStyle/>
          <a:p>
            <a:r>
              <a:rPr lang="en-GB" sz="2400" dirty="0" smtClean="0"/>
              <a:t>Reproducing a published table or graph</a:t>
            </a:r>
            <a:endParaRPr lang="en-GB" sz="2400" dirty="0"/>
          </a:p>
        </p:txBody>
      </p:sp>
      <p:sp>
        <p:nvSpPr>
          <p:cNvPr id="10" name="TextBox 9"/>
          <p:cNvSpPr txBox="1"/>
          <p:nvPr/>
        </p:nvSpPr>
        <p:spPr>
          <a:xfrm>
            <a:off x="3491880" y="3573016"/>
            <a:ext cx="2448272" cy="830997"/>
          </a:xfrm>
          <a:prstGeom prst="rect">
            <a:avLst/>
          </a:prstGeom>
          <a:solidFill>
            <a:schemeClr val="bg1"/>
          </a:solidFill>
        </p:spPr>
        <p:txBody>
          <a:bodyPr wrap="square" rtlCol="0">
            <a:spAutoFit/>
          </a:bodyPr>
          <a:lstStyle/>
          <a:p>
            <a:r>
              <a:rPr lang="en-GB" sz="2400" dirty="0" smtClean="0"/>
              <a:t>Creating bespoke outputs on-line </a:t>
            </a:r>
            <a:endParaRPr lang="en-GB" sz="2400" dirty="0"/>
          </a:p>
        </p:txBody>
      </p:sp>
      <p:sp>
        <p:nvSpPr>
          <p:cNvPr id="11" name="TextBox 10"/>
          <p:cNvSpPr txBox="1"/>
          <p:nvPr/>
        </p:nvSpPr>
        <p:spPr>
          <a:xfrm>
            <a:off x="5580112" y="2060848"/>
            <a:ext cx="2952328" cy="1200329"/>
          </a:xfrm>
          <a:prstGeom prst="rect">
            <a:avLst/>
          </a:prstGeom>
          <a:solidFill>
            <a:schemeClr val="bg1"/>
          </a:solidFill>
        </p:spPr>
        <p:txBody>
          <a:bodyPr wrap="square" rtlCol="0">
            <a:spAutoFit/>
          </a:bodyPr>
          <a:lstStyle/>
          <a:p>
            <a:r>
              <a:rPr lang="en-GB" sz="2400" dirty="0" smtClean="0"/>
              <a:t>Secondary analysis of survey data (using SPSS or equivalent)</a:t>
            </a:r>
            <a:endParaRPr lang="en-GB" sz="2400" dirty="0"/>
          </a:p>
        </p:txBody>
      </p:sp>
      <p:sp>
        <p:nvSpPr>
          <p:cNvPr id="12" name="Oval 11"/>
          <p:cNvSpPr/>
          <p:nvPr/>
        </p:nvSpPr>
        <p:spPr bwMode="auto">
          <a:xfrm>
            <a:off x="5076056" y="1628800"/>
            <a:ext cx="3888432" cy="2520280"/>
          </a:xfrm>
          <a:prstGeom prst="ellipse">
            <a:avLst/>
          </a:prstGeom>
          <a:noFill/>
          <a:ln w="571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Analysis of a Survey Dataset</a:t>
            </a:r>
            <a:br>
              <a:rPr lang="en-GB" dirty="0" smtClean="0"/>
            </a:br>
            <a:r>
              <a:rPr lang="en-GB" dirty="0" smtClean="0"/>
              <a:t>a realistic option for final year dissertations</a:t>
            </a:r>
            <a:endParaRPr lang="en-GB" dirty="0"/>
          </a:p>
        </p:txBody>
      </p:sp>
      <p:sp>
        <p:nvSpPr>
          <p:cNvPr id="3" name="Content Placeholder 2"/>
          <p:cNvSpPr>
            <a:spLocks noGrp="1"/>
          </p:cNvSpPr>
          <p:nvPr>
            <p:ph idx="1"/>
          </p:nvPr>
        </p:nvSpPr>
        <p:spPr/>
        <p:txBody>
          <a:bodyPr/>
          <a:lstStyle/>
          <a:p>
            <a:r>
              <a:rPr lang="en-GB" dirty="0" smtClean="0"/>
              <a:t>New opportunities</a:t>
            </a:r>
          </a:p>
          <a:p>
            <a:r>
              <a:rPr lang="en-GB" dirty="0" smtClean="0"/>
              <a:t>The data: UK probably unrivalled for social survey data. HE students have long had access but major advances in web-based delivery and user support have brought it within the reach of undergraduates  </a:t>
            </a:r>
          </a:p>
          <a:p>
            <a:pPr>
              <a:buNone/>
            </a:pPr>
            <a:r>
              <a:rPr lang="en-GB" dirty="0" smtClean="0"/>
              <a:t>AND</a:t>
            </a:r>
          </a:p>
          <a:p>
            <a:r>
              <a:rPr lang="en-GB" dirty="0" smtClean="0"/>
              <a:t>Increasing numbers of our students now have the skills to conduct survey analysis – SPSS training integral to many programmes (especially in Sociology)</a:t>
            </a:r>
          </a:p>
          <a:p>
            <a:endParaRPr lang="en-GB" dirty="0" smtClean="0"/>
          </a:p>
          <a:p>
            <a:r>
              <a:rPr lang="en-GB" dirty="0" smtClean="0"/>
              <a:t>Uptake remains low – students need a lot of support...</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Arrow Connector 7"/>
          <p:cNvCxnSpPr/>
          <p:nvPr/>
        </p:nvCxnSpPr>
        <p:spPr bwMode="auto">
          <a:xfrm>
            <a:off x="395536" y="1988840"/>
            <a:ext cx="1080120"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a:xfrm>
            <a:off x="683568" y="0"/>
            <a:ext cx="8259763" cy="914400"/>
          </a:xfrm>
        </p:spPr>
        <p:txBody>
          <a:bodyPr/>
          <a:lstStyle/>
          <a:p>
            <a:r>
              <a:rPr lang="en-GB" dirty="0" smtClean="0"/>
              <a:t>A question of support</a:t>
            </a:r>
            <a:endParaRPr lang="en-GB" dirty="0"/>
          </a:p>
        </p:txBody>
      </p:sp>
      <p:sp>
        <p:nvSpPr>
          <p:cNvPr id="4" name="Freeform 3"/>
          <p:cNvSpPr/>
          <p:nvPr/>
        </p:nvSpPr>
        <p:spPr bwMode="auto">
          <a:xfrm>
            <a:off x="0" y="2492896"/>
            <a:ext cx="5911483" cy="568568"/>
          </a:xfrm>
          <a:custGeom>
            <a:avLst/>
            <a:gdLst>
              <a:gd name="connsiteX0" fmla="*/ 0 w 6308035"/>
              <a:gd name="connsiteY0" fmla="*/ 87732 h 496560"/>
              <a:gd name="connsiteX1" fmla="*/ 304800 w 6308035"/>
              <a:gd name="connsiteY1" fmla="*/ 100985 h 496560"/>
              <a:gd name="connsiteX2" fmla="*/ 344557 w 6308035"/>
              <a:gd name="connsiteY2" fmla="*/ 114237 h 496560"/>
              <a:gd name="connsiteX3" fmla="*/ 397566 w 6308035"/>
              <a:gd name="connsiteY3" fmla="*/ 127489 h 496560"/>
              <a:gd name="connsiteX4" fmla="*/ 503583 w 6308035"/>
              <a:gd name="connsiteY4" fmla="*/ 140741 h 496560"/>
              <a:gd name="connsiteX5" fmla="*/ 556592 w 6308035"/>
              <a:gd name="connsiteY5" fmla="*/ 153993 h 496560"/>
              <a:gd name="connsiteX6" fmla="*/ 662609 w 6308035"/>
              <a:gd name="connsiteY6" fmla="*/ 167245 h 496560"/>
              <a:gd name="connsiteX7" fmla="*/ 728870 w 6308035"/>
              <a:gd name="connsiteY7" fmla="*/ 180498 h 496560"/>
              <a:gd name="connsiteX8" fmla="*/ 768627 w 6308035"/>
              <a:gd name="connsiteY8" fmla="*/ 193750 h 496560"/>
              <a:gd name="connsiteX9" fmla="*/ 1020418 w 6308035"/>
              <a:gd name="connsiteY9" fmla="*/ 220254 h 496560"/>
              <a:gd name="connsiteX10" fmla="*/ 1099931 w 6308035"/>
              <a:gd name="connsiteY10" fmla="*/ 233506 h 496560"/>
              <a:gd name="connsiteX11" fmla="*/ 2994992 w 6308035"/>
              <a:gd name="connsiteY11" fmla="*/ 207002 h 496560"/>
              <a:gd name="connsiteX12" fmla="*/ 3167270 w 6308035"/>
              <a:gd name="connsiteY12" fmla="*/ 167245 h 496560"/>
              <a:gd name="connsiteX13" fmla="*/ 3485322 w 6308035"/>
              <a:gd name="connsiteY13" fmla="*/ 153993 h 496560"/>
              <a:gd name="connsiteX14" fmla="*/ 3856383 w 6308035"/>
              <a:gd name="connsiteY14" fmla="*/ 127489 h 496560"/>
              <a:gd name="connsiteX15" fmla="*/ 4002157 w 6308035"/>
              <a:gd name="connsiteY15" fmla="*/ 114237 h 496560"/>
              <a:gd name="connsiteX16" fmla="*/ 4134679 w 6308035"/>
              <a:gd name="connsiteY16" fmla="*/ 87732 h 496560"/>
              <a:gd name="connsiteX17" fmla="*/ 4267200 w 6308035"/>
              <a:gd name="connsiteY17" fmla="*/ 47976 h 496560"/>
              <a:gd name="connsiteX18" fmla="*/ 4373218 w 6308035"/>
              <a:gd name="connsiteY18" fmla="*/ 21472 h 496560"/>
              <a:gd name="connsiteX19" fmla="*/ 4744279 w 6308035"/>
              <a:gd name="connsiteY19" fmla="*/ 61228 h 496560"/>
              <a:gd name="connsiteX20" fmla="*/ 4810540 w 6308035"/>
              <a:gd name="connsiteY20" fmla="*/ 74480 h 496560"/>
              <a:gd name="connsiteX21" fmla="*/ 4916557 w 6308035"/>
              <a:gd name="connsiteY21" fmla="*/ 100985 h 496560"/>
              <a:gd name="connsiteX22" fmla="*/ 4956314 w 6308035"/>
              <a:gd name="connsiteY22" fmla="*/ 127489 h 496560"/>
              <a:gd name="connsiteX23" fmla="*/ 5075583 w 6308035"/>
              <a:gd name="connsiteY23" fmla="*/ 153993 h 496560"/>
              <a:gd name="connsiteX24" fmla="*/ 5181600 w 6308035"/>
              <a:gd name="connsiteY24" fmla="*/ 180498 h 496560"/>
              <a:gd name="connsiteX25" fmla="*/ 5221357 w 6308035"/>
              <a:gd name="connsiteY25" fmla="*/ 193750 h 496560"/>
              <a:gd name="connsiteX26" fmla="*/ 5300870 w 6308035"/>
              <a:gd name="connsiteY26" fmla="*/ 207002 h 496560"/>
              <a:gd name="connsiteX27" fmla="*/ 5367131 w 6308035"/>
              <a:gd name="connsiteY27" fmla="*/ 220254 h 496560"/>
              <a:gd name="connsiteX28" fmla="*/ 5552661 w 6308035"/>
              <a:gd name="connsiteY28" fmla="*/ 207002 h 496560"/>
              <a:gd name="connsiteX29" fmla="*/ 5936974 w 6308035"/>
              <a:gd name="connsiteY29" fmla="*/ 246758 h 496560"/>
              <a:gd name="connsiteX30" fmla="*/ 6029740 w 6308035"/>
              <a:gd name="connsiteY30" fmla="*/ 207002 h 496560"/>
              <a:gd name="connsiteX31" fmla="*/ 6109253 w 6308035"/>
              <a:gd name="connsiteY31" fmla="*/ 180498 h 496560"/>
              <a:gd name="connsiteX32" fmla="*/ 6162261 w 6308035"/>
              <a:gd name="connsiteY32" fmla="*/ 153993 h 496560"/>
              <a:gd name="connsiteX33" fmla="*/ 6241774 w 6308035"/>
              <a:gd name="connsiteY33" fmla="*/ 140741 h 496560"/>
              <a:gd name="connsiteX34" fmla="*/ 6109253 w 6308035"/>
              <a:gd name="connsiteY34" fmla="*/ 153993 h 496560"/>
              <a:gd name="connsiteX35" fmla="*/ 6149009 w 6308035"/>
              <a:gd name="connsiteY35" fmla="*/ 180498 h 496560"/>
              <a:gd name="connsiteX36" fmla="*/ 6268279 w 6308035"/>
              <a:gd name="connsiteY36" fmla="*/ 193750 h 496560"/>
              <a:gd name="connsiteX37" fmla="*/ 6308035 w 6308035"/>
              <a:gd name="connsiteY37" fmla="*/ 207002 h 496560"/>
              <a:gd name="connsiteX38" fmla="*/ 6268279 w 6308035"/>
              <a:gd name="connsiteY38" fmla="*/ 233506 h 496560"/>
              <a:gd name="connsiteX39" fmla="*/ 6175514 w 6308035"/>
              <a:gd name="connsiteY39" fmla="*/ 260011 h 496560"/>
              <a:gd name="connsiteX40" fmla="*/ 6241774 w 6308035"/>
              <a:gd name="connsiteY40" fmla="*/ 273263 h 496560"/>
              <a:gd name="connsiteX41" fmla="*/ 6175514 w 6308035"/>
              <a:gd name="connsiteY41" fmla="*/ 313019 h 496560"/>
              <a:gd name="connsiteX42" fmla="*/ 6029740 w 6308035"/>
              <a:gd name="connsiteY42" fmla="*/ 339524 h 496560"/>
              <a:gd name="connsiteX43" fmla="*/ 6162261 w 6308035"/>
              <a:gd name="connsiteY43" fmla="*/ 366028 h 496560"/>
              <a:gd name="connsiteX44" fmla="*/ 6215270 w 6308035"/>
              <a:gd name="connsiteY44" fmla="*/ 379280 h 496560"/>
              <a:gd name="connsiteX45" fmla="*/ 6149009 w 6308035"/>
              <a:gd name="connsiteY45" fmla="*/ 432289 h 496560"/>
              <a:gd name="connsiteX46" fmla="*/ 6162261 w 6308035"/>
              <a:gd name="connsiteY46" fmla="*/ 485298 h 496560"/>
              <a:gd name="connsiteX47" fmla="*/ 6122505 w 6308035"/>
              <a:gd name="connsiteY47" fmla="*/ 458793 h 496560"/>
              <a:gd name="connsiteX48" fmla="*/ 6082748 w 6308035"/>
              <a:gd name="connsiteY48" fmla="*/ 392532 h 496560"/>
              <a:gd name="connsiteX49" fmla="*/ 6056244 w 6308035"/>
              <a:gd name="connsiteY49" fmla="*/ 352776 h 4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308035" h="496560">
                <a:moveTo>
                  <a:pt x="0" y="87732"/>
                </a:moveTo>
                <a:cubicBezTo>
                  <a:pt x="101600" y="92150"/>
                  <a:pt x="203404" y="93185"/>
                  <a:pt x="304800" y="100985"/>
                </a:cubicBezTo>
                <a:cubicBezTo>
                  <a:pt x="318728" y="102056"/>
                  <a:pt x="331125" y="110399"/>
                  <a:pt x="344557" y="114237"/>
                </a:cubicBezTo>
                <a:cubicBezTo>
                  <a:pt x="362070" y="119241"/>
                  <a:pt x="379600" y="124495"/>
                  <a:pt x="397566" y="127489"/>
                </a:cubicBezTo>
                <a:cubicBezTo>
                  <a:pt x="432695" y="133344"/>
                  <a:pt x="468454" y="134886"/>
                  <a:pt x="503583" y="140741"/>
                </a:cubicBezTo>
                <a:cubicBezTo>
                  <a:pt x="521549" y="143735"/>
                  <a:pt x="538626" y="150999"/>
                  <a:pt x="556592" y="153993"/>
                </a:cubicBezTo>
                <a:cubicBezTo>
                  <a:pt x="591721" y="159848"/>
                  <a:pt x="627409" y="161829"/>
                  <a:pt x="662609" y="167245"/>
                </a:cubicBezTo>
                <a:cubicBezTo>
                  <a:pt x="684872" y="170670"/>
                  <a:pt x="707018" y="175035"/>
                  <a:pt x="728870" y="180498"/>
                </a:cubicBezTo>
                <a:cubicBezTo>
                  <a:pt x="742422" y="183886"/>
                  <a:pt x="754883" y="191251"/>
                  <a:pt x="768627" y="193750"/>
                </a:cubicBezTo>
                <a:cubicBezTo>
                  <a:pt x="841445" y="206990"/>
                  <a:pt x="950988" y="212086"/>
                  <a:pt x="1020418" y="220254"/>
                </a:cubicBezTo>
                <a:cubicBezTo>
                  <a:pt x="1047104" y="223393"/>
                  <a:pt x="1073427" y="229089"/>
                  <a:pt x="1099931" y="233506"/>
                </a:cubicBezTo>
                <a:lnTo>
                  <a:pt x="2994992" y="207002"/>
                </a:lnTo>
                <a:cubicBezTo>
                  <a:pt x="3037007" y="205578"/>
                  <a:pt x="3136378" y="168532"/>
                  <a:pt x="3167270" y="167245"/>
                </a:cubicBezTo>
                <a:lnTo>
                  <a:pt x="3485322" y="153993"/>
                </a:lnTo>
                <a:cubicBezTo>
                  <a:pt x="3673357" y="122654"/>
                  <a:pt x="3492509" y="149542"/>
                  <a:pt x="3856383" y="127489"/>
                </a:cubicBezTo>
                <a:cubicBezTo>
                  <a:pt x="3905085" y="124537"/>
                  <a:pt x="3953566" y="118654"/>
                  <a:pt x="4002157" y="114237"/>
                </a:cubicBezTo>
                <a:cubicBezTo>
                  <a:pt x="4125287" y="83455"/>
                  <a:pt x="3972209" y="120227"/>
                  <a:pt x="4134679" y="87732"/>
                </a:cubicBezTo>
                <a:cubicBezTo>
                  <a:pt x="4212303" y="72207"/>
                  <a:pt x="4174225" y="73333"/>
                  <a:pt x="4267200" y="47976"/>
                </a:cubicBezTo>
                <a:cubicBezTo>
                  <a:pt x="4443116" y="0"/>
                  <a:pt x="4252582" y="61683"/>
                  <a:pt x="4373218" y="21472"/>
                </a:cubicBezTo>
                <a:cubicBezTo>
                  <a:pt x="4829922" y="44307"/>
                  <a:pt x="4488500" y="10073"/>
                  <a:pt x="4744279" y="61228"/>
                </a:cubicBezTo>
                <a:cubicBezTo>
                  <a:pt x="4766366" y="65645"/>
                  <a:pt x="4788592" y="69415"/>
                  <a:pt x="4810540" y="74480"/>
                </a:cubicBezTo>
                <a:cubicBezTo>
                  <a:pt x="4846034" y="82671"/>
                  <a:pt x="4916557" y="100985"/>
                  <a:pt x="4916557" y="100985"/>
                </a:cubicBezTo>
                <a:cubicBezTo>
                  <a:pt x="4929809" y="109820"/>
                  <a:pt x="4941675" y="121215"/>
                  <a:pt x="4956314" y="127489"/>
                </a:cubicBezTo>
                <a:cubicBezTo>
                  <a:pt x="4974174" y="135143"/>
                  <a:pt x="5061954" y="150848"/>
                  <a:pt x="5075583" y="153993"/>
                </a:cubicBezTo>
                <a:cubicBezTo>
                  <a:pt x="5111077" y="162184"/>
                  <a:pt x="5147043" y="168979"/>
                  <a:pt x="5181600" y="180498"/>
                </a:cubicBezTo>
                <a:cubicBezTo>
                  <a:pt x="5194852" y="184915"/>
                  <a:pt x="5207720" y="190720"/>
                  <a:pt x="5221357" y="193750"/>
                </a:cubicBezTo>
                <a:cubicBezTo>
                  <a:pt x="5247587" y="199579"/>
                  <a:pt x="5274433" y="202195"/>
                  <a:pt x="5300870" y="207002"/>
                </a:cubicBezTo>
                <a:cubicBezTo>
                  <a:pt x="5323031" y="211031"/>
                  <a:pt x="5345044" y="215837"/>
                  <a:pt x="5367131" y="220254"/>
                </a:cubicBezTo>
                <a:cubicBezTo>
                  <a:pt x="5428974" y="215837"/>
                  <a:pt x="5490660" y="207002"/>
                  <a:pt x="5552661" y="207002"/>
                </a:cubicBezTo>
                <a:cubicBezTo>
                  <a:pt x="5892337" y="207002"/>
                  <a:pt x="5804466" y="158419"/>
                  <a:pt x="5936974" y="246758"/>
                </a:cubicBezTo>
                <a:cubicBezTo>
                  <a:pt x="6064945" y="204102"/>
                  <a:pt x="5865988" y="272502"/>
                  <a:pt x="6029740" y="207002"/>
                </a:cubicBezTo>
                <a:cubicBezTo>
                  <a:pt x="6055680" y="196626"/>
                  <a:pt x="6084265" y="192993"/>
                  <a:pt x="6109253" y="180498"/>
                </a:cubicBezTo>
                <a:cubicBezTo>
                  <a:pt x="6126922" y="171663"/>
                  <a:pt x="6143339" y="159670"/>
                  <a:pt x="6162261" y="153993"/>
                </a:cubicBezTo>
                <a:cubicBezTo>
                  <a:pt x="6187998" y="146272"/>
                  <a:pt x="6268644" y="140741"/>
                  <a:pt x="6241774" y="140741"/>
                </a:cubicBezTo>
                <a:cubicBezTo>
                  <a:pt x="6197380" y="140741"/>
                  <a:pt x="6153427" y="149576"/>
                  <a:pt x="6109253" y="153993"/>
                </a:cubicBezTo>
                <a:cubicBezTo>
                  <a:pt x="6122505" y="162828"/>
                  <a:pt x="6133557" y="176635"/>
                  <a:pt x="6149009" y="180498"/>
                </a:cubicBezTo>
                <a:cubicBezTo>
                  <a:pt x="6187816" y="190200"/>
                  <a:pt x="6228822" y="187174"/>
                  <a:pt x="6268279" y="193750"/>
                </a:cubicBezTo>
                <a:cubicBezTo>
                  <a:pt x="6282058" y="196046"/>
                  <a:pt x="6294783" y="202585"/>
                  <a:pt x="6308035" y="207002"/>
                </a:cubicBezTo>
                <a:cubicBezTo>
                  <a:pt x="6294783" y="215837"/>
                  <a:pt x="6282525" y="226383"/>
                  <a:pt x="6268279" y="233506"/>
                </a:cubicBezTo>
                <a:cubicBezTo>
                  <a:pt x="6249271" y="243010"/>
                  <a:pt x="6192492" y="255766"/>
                  <a:pt x="6175514" y="260011"/>
                </a:cubicBezTo>
                <a:cubicBezTo>
                  <a:pt x="6197601" y="264428"/>
                  <a:pt x="6241774" y="250739"/>
                  <a:pt x="6241774" y="273263"/>
                </a:cubicBezTo>
                <a:cubicBezTo>
                  <a:pt x="6241774" y="299020"/>
                  <a:pt x="6198552" y="301500"/>
                  <a:pt x="6175514" y="313019"/>
                </a:cubicBezTo>
                <a:cubicBezTo>
                  <a:pt x="6134654" y="333449"/>
                  <a:pt x="6066294" y="334955"/>
                  <a:pt x="6029740" y="339524"/>
                </a:cubicBezTo>
                <a:cubicBezTo>
                  <a:pt x="6111386" y="366739"/>
                  <a:pt x="6028259" y="341664"/>
                  <a:pt x="6162261" y="366028"/>
                </a:cubicBezTo>
                <a:cubicBezTo>
                  <a:pt x="6180181" y="369286"/>
                  <a:pt x="6197600" y="374863"/>
                  <a:pt x="6215270" y="379280"/>
                </a:cubicBezTo>
                <a:cubicBezTo>
                  <a:pt x="6185188" y="389307"/>
                  <a:pt x="6155004" y="390329"/>
                  <a:pt x="6149009" y="432289"/>
                </a:cubicBezTo>
                <a:cubicBezTo>
                  <a:pt x="6146433" y="450319"/>
                  <a:pt x="6175140" y="472419"/>
                  <a:pt x="6162261" y="485298"/>
                </a:cubicBezTo>
                <a:cubicBezTo>
                  <a:pt x="6150999" y="496560"/>
                  <a:pt x="6135757" y="467628"/>
                  <a:pt x="6122505" y="458793"/>
                </a:cubicBezTo>
                <a:cubicBezTo>
                  <a:pt x="6099491" y="389752"/>
                  <a:pt x="6124328" y="444507"/>
                  <a:pt x="6082748" y="392532"/>
                </a:cubicBezTo>
                <a:cubicBezTo>
                  <a:pt x="6072799" y="380095"/>
                  <a:pt x="6056244" y="352776"/>
                  <a:pt x="6056244" y="352776"/>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p:txBody>
      </p:sp>
      <p:sp>
        <p:nvSpPr>
          <p:cNvPr id="5" name="Freeform 4"/>
          <p:cNvSpPr/>
          <p:nvPr/>
        </p:nvSpPr>
        <p:spPr bwMode="auto">
          <a:xfrm>
            <a:off x="5436096" y="2996952"/>
            <a:ext cx="264916" cy="3445566"/>
          </a:xfrm>
          <a:custGeom>
            <a:avLst/>
            <a:gdLst>
              <a:gd name="connsiteX0" fmla="*/ 264916 w 264916"/>
              <a:gd name="connsiteY0" fmla="*/ 0 h 3445566"/>
              <a:gd name="connsiteX1" fmla="*/ 185403 w 264916"/>
              <a:gd name="connsiteY1" fmla="*/ 172279 h 3445566"/>
              <a:gd name="connsiteX2" fmla="*/ 119142 w 264916"/>
              <a:gd name="connsiteY2" fmla="*/ 278296 h 3445566"/>
              <a:gd name="connsiteX3" fmla="*/ 66134 w 264916"/>
              <a:gd name="connsiteY3" fmla="*/ 477079 h 3445566"/>
              <a:gd name="connsiteX4" fmla="*/ 39629 w 264916"/>
              <a:gd name="connsiteY4" fmla="*/ 689113 h 3445566"/>
              <a:gd name="connsiteX5" fmla="*/ 39629 w 264916"/>
              <a:gd name="connsiteY5" fmla="*/ 2729948 h 3445566"/>
              <a:gd name="connsiteX6" fmla="*/ 52881 w 264916"/>
              <a:gd name="connsiteY6" fmla="*/ 2796209 h 3445566"/>
              <a:gd name="connsiteX7" fmla="*/ 79386 w 264916"/>
              <a:gd name="connsiteY7" fmla="*/ 2955235 h 3445566"/>
              <a:gd name="connsiteX8" fmla="*/ 92638 w 264916"/>
              <a:gd name="connsiteY8" fmla="*/ 3273287 h 3445566"/>
              <a:gd name="connsiteX9" fmla="*/ 105890 w 264916"/>
              <a:gd name="connsiteY9" fmla="*/ 3339548 h 3445566"/>
              <a:gd name="connsiteX10" fmla="*/ 105890 w 264916"/>
              <a:gd name="connsiteY10" fmla="*/ 3445566 h 344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916" h="3445566">
                <a:moveTo>
                  <a:pt x="264916" y="0"/>
                </a:moveTo>
                <a:cubicBezTo>
                  <a:pt x="233318" y="78997"/>
                  <a:pt x="233140" y="84762"/>
                  <a:pt x="185403" y="172279"/>
                </a:cubicBezTo>
                <a:cubicBezTo>
                  <a:pt x="156951" y="224441"/>
                  <a:pt x="147137" y="212975"/>
                  <a:pt x="119142" y="278296"/>
                </a:cubicBezTo>
                <a:cubicBezTo>
                  <a:pt x="82378" y="364078"/>
                  <a:pt x="78909" y="394045"/>
                  <a:pt x="66134" y="477079"/>
                </a:cubicBezTo>
                <a:cubicBezTo>
                  <a:pt x="51003" y="575427"/>
                  <a:pt x="51490" y="582361"/>
                  <a:pt x="39629" y="689113"/>
                </a:cubicBezTo>
                <a:cubicBezTo>
                  <a:pt x="0" y="1521344"/>
                  <a:pt x="15759" y="1082868"/>
                  <a:pt x="39629" y="2729948"/>
                </a:cubicBezTo>
                <a:cubicBezTo>
                  <a:pt x="39955" y="2752470"/>
                  <a:pt x="49696" y="2773911"/>
                  <a:pt x="52881" y="2796209"/>
                </a:cubicBezTo>
                <a:cubicBezTo>
                  <a:pt x="75073" y="2951553"/>
                  <a:pt x="50901" y="2869781"/>
                  <a:pt x="79386" y="2955235"/>
                </a:cubicBezTo>
                <a:cubicBezTo>
                  <a:pt x="83803" y="3061252"/>
                  <a:pt x="85338" y="3167429"/>
                  <a:pt x="92638" y="3273287"/>
                </a:cubicBezTo>
                <a:cubicBezTo>
                  <a:pt x="94188" y="3295758"/>
                  <a:pt x="104162" y="3317090"/>
                  <a:pt x="105890" y="3339548"/>
                </a:cubicBezTo>
                <a:cubicBezTo>
                  <a:pt x="108600" y="3374783"/>
                  <a:pt x="105890" y="3410227"/>
                  <a:pt x="105890" y="3445566"/>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1043608" y="1196752"/>
            <a:ext cx="2592288" cy="1384995"/>
          </a:xfrm>
          <a:prstGeom prst="rect">
            <a:avLst/>
          </a:prstGeom>
          <a:solidFill>
            <a:schemeClr val="bg1"/>
          </a:solidFill>
        </p:spPr>
        <p:txBody>
          <a:bodyPr wrap="square" rtlCol="0">
            <a:spAutoFit/>
          </a:bodyPr>
          <a:lstStyle/>
          <a:p>
            <a:pPr algn="ctr"/>
            <a:r>
              <a:rPr lang="en-GB" dirty="0" smtClean="0"/>
              <a:t>Year 2 </a:t>
            </a:r>
          </a:p>
          <a:p>
            <a:pPr algn="ctr"/>
            <a:r>
              <a:rPr lang="en-GB" dirty="0" smtClean="0"/>
              <a:t> taught methods</a:t>
            </a:r>
          </a:p>
          <a:p>
            <a:pPr algn="ctr"/>
            <a:r>
              <a:rPr lang="en-GB" dirty="0" smtClean="0"/>
              <a:t>(SPSS)  </a:t>
            </a:r>
            <a:endParaRPr lang="en-GB" dirty="0"/>
          </a:p>
        </p:txBody>
      </p:sp>
      <p:pic>
        <p:nvPicPr>
          <p:cNvPr id="9" name="Picture 3" descr="C:\Users\markb\AppData\Local\Microsoft\Windows\Temporary Internet Files\Content.IE5\H8IRNUCE\MC900078628[1].wmf"/>
          <p:cNvPicPr>
            <a:picLocks noChangeAspect="1" noChangeArrowheads="1"/>
          </p:cNvPicPr>
          <p:nvPr/>
        </p:nvPicPr>
        <p:blipFill>
          <a:blip r:embed="rId2" cstate="print"/>
          <a:srcRect/>
          <a:stretch>
            <a:fillRect/>
          </a:stretch>
        </p:blipFill>
        <p:spPr bwMode="auto">
          <a:xfrm>
            <a:off x="6300192" y="1844824"/>
            <a:ext cx="1116634" cy="1368152"/>
          </a:xfrm>
          <a:prstGeom prst="rect">
            <a:avLst/>
          </a:prstGeom>
          <a:noFill/>
        </p:spPr>
      </p:pic>
      <p:sp>
        <p:nvSpPr>
          <p:cNvPr id="11" name="Freeform 10"/>
          <p:cNvSpPr/>
          <p:nvPr/>
        </p:nvSpPr>
        <p:spPr bwMode="auto">
          <a:xfrm>
            <a:off x="3563888" y="1916832"/>
            <a:ext cx="2782145" cy="230020"/>
          </a:xfrm>
          <a:custGeom>
            <a:avLst/>
            <a:gdLst>
              <a:gd name="connsiteX0" fmla="*/ 0 w 2014330"/>
              <a:gd name="connsiteY0" fmla="*/ 35339 h 247374"/>
              <a:gd name="connsiteX1" fmla="*/ 1404730 w 2014330"/>
              <a:gd name="connsiteY1" fmla="*/ 35339 h 247374"/>
              <a:gd name="connsiteX2" fmla="*/ 2014330 w 2014330"/>
              <a:gd name="connsiteY2" fmla="*/ 247374 h 247374"/>
            </a:gdLst>
            <a:ahLst/>
            <a:cxnLst>
              <a:cxn ang="0">
                <a:pos x="connsiteX0" y="connsiteY0"/>
              </a:cxn>
              <a:cxn ang="0">
                <a:pos x="connsiteX1" y="connsiteY1"/>
              </a:cxn>
              <a:cxn ang="0">
                <a:pos x="connsiteX2" y="connsiteY2"/>
              </a:cxn>
            </a:cxnLst>
            <a:rect l="l" t="t" r="r" b="b"/>
            <a:pathLst>
              <a:path w="2014330" h="247374">
                <a:moveTo>
                  <a:pt x="0" y="35339"/>
                </a:moveTo>
                <a:cubicBezTo>
                  <a:pt x="534504" y="17669"/>
                  <a:pt x="1069008" y="0"/>
                  <a:pt x="1404730" y="35339"/>
                </a:cubicBezTo>
                <a:cubicBezTo>
                  <a:pt x="1740452" y="70678"/>
                  <a:pt x="2014330" y="247374"/>
                  <a:pt x="2014330" y="247374"/>
                </a:cubicBezTo>
              </a:path>
            </a:pathLst>
          </a:custGeom>
          <a:noFill/>
          <a:ln w="381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335688" y="1196752"/>
            <a:ext cx="2808312" cy="523220"/>
          </a:xfrm>
          <a:prstGeom prst="rect">
            <a:avLst/>
          </a:prstGeom>
          <a:solidFill>
            <a:schemeClr val="bg1"/>
          </a:solidFill>
        </p:spPr>
        <p:txBody>
          <a:bodyPr wrap="square" rtlCol="0">
            <a:spAutoFit/>
          </a:bodyPr>
          <a:lstStyle/>
          <a:p>
            <a:r>
              <a:rPr lang="en-GB" dirty="0" smtClean="0"/>
              <a:t>Year 3</a:t>
            </a:r>
            <a:endParaRPr lang="en-GB" dirty="0"/>
          </a:p>
        </p:txBody>
      </p:sp>
      <p:sp>
        <p:nvSpPr>
          <p:cNvPr id="14" name="Freeform 13"/>
          <p:cNvSpPr/>
          <p:nvPr/>
        </p:nvSpPr>
        <p:spPr bwMode="auto">
          <a:xfrm>
            <a:off x="5605670" y="5963478"/>
            <a:ext cx="3101008" cy="251792"/>
          </a:xfrm>
          <a:custGeom>
            <a:avLst/>
            <a:gdLst>
              <a:gd name="connsiteX0" fmla="*/ 0 w 3101008"/>
              <a:gd name="connsiteY0" fmla="*/ 145774 h 251792"/>
              <a:gd name="connsiteX1" fmla="*/ 79513 w 3101008"/>
              <a:gd name="connsiteY1" fmla="*/ 198783 h 251792"/>
              <a:gd name="connsiteX2" fmla="*/ 159026 w 3101008"/>
              <a:gd name="connsiteY2" fmla="*/ 225287 h 251792"/>
              <a:gd name="connsiteX3" fmla="*/ 198782 w 3101008"/>
              <a:gd name="connsiteY3" fmla="*/ 238539 h 251792"/>
              <a:gd name="connsiteX4" fmla="*/ 251791 w 3101008"/>
              <a:gd name="connsiteY4" fmla="*/ 251792 h 251792"/>
              <a:gd name="connsiteX5" fmla="*/ 437321 w 3101008"/>
              <a:gd name="connsiteY5" fmla="*/ 225287 h 251792"/>
              <a:gd name="connsiteX6" fmla="*/ 463826 w 3101008"/>
              <a:gd name="connsiteY6" fmla="*/ 185531 h 251792"/>
              <a:gd name="connsiteX7" fmla="*/ 503582 w 3101008"/>
              <a:gd name="connsiteY7" fmla="*/ 145774 h 251792"/>
              <a:gd name="connsiteX8" fmla="*/ 556591 w 3101008"/>
              <a:gd name="connsiteY8" fmla="*/ 66261 h 251792"/>
              <a:gd name="connsiteX9" fmla="*/ 715617 w 3101008"/>
              <a:gd name="connsiteY9" fmla="*/ 145774 h 251792"/>
              <a:gd name="connsiteX10" fmla="*/ 861391 w 3101008"/>
              <a:gd name="connsiteY10" fmla="*/ 212035 h 251792"/>
              <a:gd name="connsiteX11" fmla="*/ 1166191 w 3101008"/>
              <a:gd name="connsiteY11" fmla="*/ 185531 h 251792"/>
              <a:gd name="connsiteX12" fmla="*/ 1272208 w 3101008"/>
              <a:gd name="connsiteY12" fmla="*/ 159026 h 251792"/>
              <a:gd name="connsiteX13" fmla="*/ 1378226 w 3101008"/>
              <a:gd name="connsiteY13" fmla="*/ 66261 h 251792"/>
              <a:gd name="connsiteX14" fmla="*/ 1417982 w 3101008"/>
              <a:gd name="connsiteY14" fmla="*/ 26505 h 251792"/>
              <a:gd name="connsiteX15" fmla="*/ 1444487 w 3101008"/>
              <a:gd name="connsiteY15" fmla="*/ 0 h 251792"/>
              <a:gd name="connsiteX16" fmla="*/ 1484243 w 3101008"/>
              <a:gd name="connsiteY16" fmla="*/ 26505 h 251792"/>
              <a:gd name="connsiteX17" fmla="*/ 1550504 w 3101008"/>
              <a:gd name="connsiteY17" fmla="*/ 79513 h 251792"/>
              <a:gd name="connsiteX18" fmla="*/ 1855304 w 3101008"/>
              <a:gd name="connsiteY18" fmla="*/ 145774 h 251792"/>
              <a:gd name="connsiteX19" fmla="*/ 1961321 w 3101008"/>
              <a:gd name="connsiteY19" fmla="*/ 172279 h 251792"/>
              <a:gd name="connsiteX20" fmla="*/ 2067339 w 3101008"/>
              <a:gd name="connsiteY20" fmla="*/ 185531 h 251792"/>
              <a:gd name="connsiteX21" fmla="*/ 2160104 w 3101008"/>
              <a:gd name="connsiteY21" fmla="*/ 198783 h 251792"/>
              <a:gd name="connsiteX22" fmla="*/ 2239617 w 3101008"/>
              <a:gd name="connsiteY22" fmla="*/ 212035 h 251792"/>
              <a:gd name="connsiteX23" fmla="*/ 2358887 w 3101008"/>
              <a:gd name="connsiteY23" fmla="*/ 225287 h 251792"/>
              <a:gd name="connsiteX24" fmla="*/ 2398643 w 3101008"/>
              <a:gd name="connsiteY24" fmla="*/ 238539 h 251792"/>
              <a:gd name="connsiteX25" fmla="*/ 2531165 w 3101008"/>
              <a:gd name="connsiteY25" fmla="*/ 145774 h 251792"/>
              <a:gd name="connsiteX26" fmla="*/ 2584173 w 3101008"/>
              <a:gd name="connsiteY26" fmla="*/ 106018 h 251792"/>
              <a:gd name="connsiteX27" fmla="*/ 2650434 w 3101008"/>
              <a:gd name="connsiteY27" fmla="*/ 13252 h 251792"/>
              <a:gd name="connsiteX28" fmla="*/ 2703443 w 3101008"/>
              <a:gd name="connsiteY28" fmla="*/ 0 h 251792"/>
              <a:gd name="connsiteX29" fmla="*/ 2743200 w 3101008"/>
              <a:gd name="connsiteY29" fmla="*/ 39757 h 251792"/>
              <a:gd name="connsiteX30" fmla="*/ 2796208 w 3101008"/>
              <a:gd name="connsiteY30" fmla="*/ 66261 h 251792"/>
              <a:gd name="connsiteX31" fmla="*/ 2941982 w 3101008"/>
              <a:gd name="connsiteY31" fmla="*/ 106018 h 251792"/>
              <a:gd name="connsiteX32" fmla="*/ 3101008 w 3101008"/>
              <a:gd name="connsiteY32" fmla="*/ 106018 h 25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01008" h="251792">
                <a:moveTo>
                  <a:pt x="0" y="145774"/>
                </a:moveTo>
                <a:cubicBezTo>
                  <a:pt x="26504" y="163444"/>
                  <a:pt x="49293" y="188710"/>
                  <a:pt x="79513" y="198783"/>
                </a:cubicBezTo>
                <a:lnTo>
                  <a:pt x="159026" y="225287"/>
                </a:lnTo>
                <a:cubicBezTo>
                  <a:pt x="172278" y="229704"/>
                  <a:pt x="185230" y="235151"/>
                  <a:pt x="198782" y="238539"/>
                </a:cubicBezTo>
                <a:lnTo>
                  <a:pt x="251791" y="251792"/>
                </a:lnTo>
                <a:cubicBezTo>
                  <a:pt x="313634" y="242957"/>
                  <a:pt x="377693" y="243921"/>
                  <a:pt x="437321" y="225287"/>
                </a:cubicBezTo>
                <a:cubicBezTo>
                  <a:pt x="452523" y="220536"/>
                  <a:pt x="453630" y="197767"/>
                  <a:pt x="463826" y="185531"/>
                </a:cubicBezTo>
                <a:cubicBezTo>
                  <a:pt x="475824" y="171133"/>
                  <a:pt x="492076" y="160568"/>
                  <a:pt x="503582" y="145774"/>
                </a:cubicBezTo>
                <a:cubicBezTo>
                  <a:pt x="523139" y="120630"/>
                  <a:pt x="556591" y="66261"/>
                  <a:pt x="556591" y="66261"/>
                </a:cubicBezTo>
                <a:lnTo>
                  <a:pt x="715617" y="145774"/>
                </a:lnTo>
                <a:cubicBezTo>
                  <a:pt x="868463" y="222195"/>
                  <a:pt x="725292" y="184816"/>
                  <a:pt x="861391" y="212035"/>
                </a:cubicBezTo>
                <a:cubicBezTo>
                  <a:pt x="1233062" y="192474"/>
                  <a:pt x="1009607" y="220327"/>
                  <a:pt x="1166191" y="185531"/>
                </a:cubicBezTo>
                <a:cubicBezTo>
                  <a:pt x="1193418" y="179481"/>
                  <a:pt x="1243786" y="173237"/>
                  <a:pt x="1272208" y="159026"/>
                </a:cubicBezTo>
                <a:cubicBezTo>
                  <a:pt x="1316042" y="137109"/>
                  <a:pt x="1343677" y="100810"/>
                  <a:pt x="1378226" y="66261"/>
                </a:cubicBezTo>
                <a:lnTo>
                  <a:pt x="1417982" y="26505"/>
                </a:lnTo>
                <a:lnTo>
                  <a:pt x="1444487" y="0"/>
                </a:lnTo>
                <a:cubicBezTo>
                  <a:pt x="1457739" y="8835"/>
                  <a:pt x="1471501" y="16949"/>
                  <a:pt x="1484243" y="26505"/>
                </a:cubicBezTo>
                <a:cubicBezTo>
                  <a:pt x="1506871" y="43476"/>
                  <a:pt x="1524436" y="68537"/>
                  <a:pt x="1550504" y="79513"/>
                </a:cubicBezTo>
                <a:cubicBezTo>
                  <a:pt x="1676691" y="132644"/>
                  <a:pt x="1732937" y="132178"/>
                  <a:pt x="1855304" y="145774"/>
                </a:cubicBezTo>
                <a:cubicBezTo>
                  <a:pt x="1890643" y="154609"/>
                  <a:pt x="1925518" y="165566"/>
                  <a:pt x="1961321" y="172279"/>
                </a:cubicBezTo>
                <a:cubicBezTo>
                  <a:pt x="1996325" y="178842"/>
                  <a:pt x="2032037" y="180824"/>
                  <a:pt x="2067339" y="185531"/>
                </a:cubicBezTo>
                <a:lnTo>
                  <a:pt x="2160104" y="198783"/>
                </a:lnTo>
                <a:cubicBezTo>
                  <a:pt x="2186661" y="202869"/>
                  <a:pt x="2212983" y="208484"/>
                  <a:pt x="2239617" y="212035"/>
                </a:cubicBezTo>
                <a:cubicBezTo>
                  <a:pt x="2279267" y="217322"/>
                  <a:pt x="2319130" y="220870"/>
                  <a:pt x="2358887" y="225287"/>
                </a:cubicBezTo>
                <a:cubicBezTo>
                  <a:pt x="2372139" y="229704"/>
                  <a:pt x="2384760" y="240082"/>
                  <a:pt x="2398643" y="238539"/>
                </a:cubicBezTo>
                <a:cubicBezTo>
                  <a:pt x="2497977" y="227502"/>
                  <a:pt x="2467803" y="209136"/>
                  <a:pt x="2531165" y="145774"/>
                </a:cubicBezTo>
                <a:cubicBezTo>
                  <a:pt x="2546783" y="130156"/>
                  <a:pt x="2566504" y="119270"/>
                  <a:pt x="2584173" y="106018"/>
                </a:cubicBezTo>
                <a:cubicBezTo>
                  <a:pt x="2602069" y="70227"/>
                  <a:pt x="2612828" y="34741"/>
                  <a:pt x="2650434" y="13252"/>
                </a:cubicBezTo>
                <a:cubicBezTo>
                  <a:pt x="2666248" y="4216"/>
                  <a:pt x="2685773" y="4417"/>
                  <a:pt x="2703443" y="0"/>
                </a:cubicBezTo>
                <a:cubicBezTo>
                  <a:pt x="2716695" y="13252"/>
                  <a:pt x="2727949" y="28864"/>
                  <a:pt x="2743200" y="39757"/>
                </a:cubicBezTo>
                <a:cubicBezTo>
                  <a:pt x="2759275" y="51239"/>
                  <a:pt x="2777866" y="58924"/>
                  <a:pt x="2796208" y="66261"/>
                </a:cubicBezTo>
                <a:cubicBezTo>
                  <a:pt x="2829304" y="79499"/>
                  <a:pt x="2902976" y="103723"/>
                  <a:pt x="2941982" y="106018"/>
                </a:cubicBezTo>
                <a:cubicBezTo>
                  <a:pt x="2994899" y="109131"/>
                  <a:pt x="3047999" y="106018"/>
                  <a:pt x="3101008" y="10601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so little use of quantitative data?</a:t>
            </a:r>
            <a:br>
              <a:rPr lang="en-GB" dirty="0" smtClean="0"/>
            </a:br>
            <a:r>
              <a:rPr lang="en-GB" dirty="0" smtClean="0"/>
              <a:t>(esp.. secondary data analysis)</a:t>
            </a:r>
            <a:br>
              <a:rPr lang="en-GB" dirty="0" smtClean="0"/>
            </a:br>
            <a:endParaRPr lang="en-GB" dirty="0"/>
          </a:p>
        </p:txBody>
      </p:sp>
      <p:sp>
        <p:nvSpPr>
          <p:cNvPr id="3" name="Content Placeholder 2"/>
          <p:cNvSpPr>
            <a:spLocks noGrp="1"/>
          </p:cNvSpPr>
          <p:nvPr>
            <p:ph idx="1"/>
          </p:nvPr>
        </p:nvSpPr>
        <p:spPr/>
        <p:txBody>
          <a:bodyPr/>
          <a:lstStyle/>
          <a:p>
            <a:endParaRPr lang="en-GB" sz="2800" dirty="0" smtClean="0"/>
          </a:p>
          <a:p>
            <a:r>
              <a:rPr lang="en-GB" sz="2800" dirty="0" smtClean="0"/>
              <a:t>A shortage of suitable data? </a:t>
            </a:r>
          </a:p>
          <a:p>
            <a:endParaRPr lang="en-GB" sz="2800" dirty="0"/>
          </a:p>
          <a:p>
            <a:endParaRPr lang="en-GB" sz="2800" dirty="0" smtClean="0"/>
          </a:p>
          <a:p>
            <a:r>
              <a:rPr lang="en-GB" sz="2800" dirty="0" smtClean="0"/>
              <a:t>A shortage of skills?</a:t>
            </a:r>
          </a:p>
          <a:p>
            <a:endParaRPr lang="en-GB" sz="2800" dirty="0"/>
          </a:p>
        </p:txBody>
      </p:sp>
    </p:spTree>
    <p:extLst>
      <p:ext uri="{BB962C8B-B14F-4D97-AF65-F5344CB8AC3E}">
        <p14:creationId xmlns:p14="http://schemas.microsoft.com/office/powerpoint/2010/main" val="2130899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Supervising the research process</a:t>
            </a:r>
            <a:endParaRPr lang="en-GB" dirty="0"/>
          </a:p>
        </p:txBody>
      </p:sp>
      <p:sp>
        <p:nvSpPr>
          <p:cNvPr id="3" name="Content Placeholder 2"/>
          <p:cNvSpPr>
            <a:spLocks noGrp="1"/>
          </p:cNvSpPr>
          <p:nvPr>
            <p:ph idx="1"/>
          </p:nvPr>
        </p:nvSpPr>
        <p:spPr/>
        <p:txBody>
          <a:bodyPr/>
          <a:lstStyle/>
          <a:p>
            <a:r>
              <a:rPr lang="en-GB" dirty="0" smtClean="0"/>
              <a:t>Research Questions</a:t>
            </a:r>
          </a:p>
          <a:p>
            <a:endParaRPr lang="en-GB" dirty="0"/>
          </a:p>
          <a:p>
            <a:r>
              <a:rPr lang="en-GB" dirty="0" smtClean="0"/>
              <a:t>Research Design (unpack)</a:t>
            </a:r>
          </a:p>
          <a:p>
            <a:endParaRPr lang="en-GB" dirty="0" smtClean="0"/>
          </a:p>
          <a:p>
            <a:r>
              <a:rPr lang="en-GB" dirty="0" smtClean="0"/>
              <a:t>Analysis </a:t>
            </a:r>
          </a:p>
          <a:p>
            <a:endParaRPr lang="en-GB" dirty="0"/>
          </a:p>
          <a:p>
            <a:r>
              <a:rPr lang="en-GB" dirty="0" smtClean="0"/>
              <a:t>Reporting results </a:t>
            </a:r>
          </a:p>
          <a:p>
            <a:endParaRPr lang="en-GB" dirty="0"/>
          </a:p>
          <a:p>
            <a:r>
              <a:rPr lang="en-GB" dirty="0" smtClean="0"/>
              <a:t>Interpretation and discussion</a:t>
            </a:r>
          </a:p>
          <a:p>
            <a:endParaRPr lang="en-GB" dirty="0" smtClean="0"/>
          </a:p>
          <a:p>
            <a:pPr marL="0" indent="0">
              <a:buNone/>
            </a:pPr>
            <a:endParaRPr lang="en-GB" dirty="0"/>
          </a:p>
          <a:p>
            <a:endParaRPr lang="en-GB" dirty="0"/>
          </a:p>
          <a:p>
            <a:endParaRPr lang="en-GB" dirty="0"/>
          </a:p>
        </p:txBody>
      </p:sp>
      <p:sp>
        <p:nvSpPr>
          <p:cNvPr id="4" name="Oval 3"/>
          <p:cNvSpPr/>
          <p:nvPr/>
        </p:nvSpPr>
        <p:spPr bwMode="auto">
          <a:xfrm>
            <a:off x="395536" y="3429000"/>
            <a:ext cx="4104456" cy="115212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p:txBody>
      </p:sp>
      <p:cxnSp>
        <p:nvCxnSpPr>
          <p:cNvPr id="8" name="Straight Arrow Connector 7"/>
          <p:cNvCxnSpPr/>
          <p:nvPr/>
        </p:nvCxnSpPr>
        <p:spPr bwMode="auto">
          <a:xfrm flipH="1">
            <a:off x="4572000" y="3933056"/>
            <a:ext cx="720080" cy="0"/>
          </a:xfrm>
          <a:prstGeom prst="straightConnector1">
            <a:avLst/>
          </a:prstGeom>
          <a:solidFill>
            <a:schemeClr val="accent1"/>
          </a:solidFill>
          <a:ln w="28575" cap="flat" cmpd="sng" algn="ctr">
            <a:solidFill>
              <a:srgbClr val="FF3300"/>
            </a:solidFill>
            <a:prstDash val="solid"/>
            <a:round/>
            <a:headEnd type="none" w="med" len="med"/>
            <a:tailEnd type="arrow"/>
          </a:ln>
          <a:effectLst/>
        </p:spPr>
      </p:cxnSp>
      <p:sp>
        <p:nvSpPr>
          <p:cNvPr id="11" name="Rectangle 10"/>
          <p:cNvSpPr/>
          <p:nvPr/>
        </p:nvSpPr>
        <p:spPr>
          <a:xfrm>
            <a:off x="5292080" y="3429000"/>
            <a:ext cx="3456384" cy="954107"/>
          </a:xfrm>
          <a:prstGeom prst="rect">
            <a:avLst/>
          </a:prstGeom>
        </p:spPr>
        <p:txBody>
          <a:bodyPr wrap="square">
            <a:spAutoFit/>
          </a:bodyPr>
          <a:lstStyle/>
          <a:p>
            <a:r>
              <a:rPr lang="en-GB" dirty="0" smtClean="0"/>
              <a:t>QM methods training tends to focus on this </a:t>
            </a:r>
          </a:p>
        </p:txBody>
      </p:sp>
    </p:spTree>
    <p:extLst>
      <p:ext uri="{BB962C8B-B14F-4D97-AF65-F5344CB8AC3E}">
        <p14:creationId xmlns:p14="http://schemas.microsoft.com/office/powerpoint/2010/main" val="1355212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Questions</a:t>
            </a:r>
            <a:endParaRPr lang="en-GB" dirty="0"/>
          </a:p>
        </p:txBody>
      </p:sp>
      <p:sp>
        <p:nvSpPr>
          <p:cNvPr id="3" name="Content Placeholder 2"/>
          <p:cNvSpPr>
            <a:spLocks noGrp="1"/>
          </p:cNvSpPr>
          <p:nvPr>
            <p:ph idx="1"/>
          </p:nvPr>
        </p:nvSpPr>
        <p:spPr/>
        <p:txBody>
          <a:bodyPr/>
          <a:lstStyle/>
          <a:p>
            <a:r>
              <a:rPr lang="en-GB" sz="2000" dirty="0" smtClean="0"/>
              <a:t>A successful secondary analysis is dependent on clearly specified research questions to guide the research design and subsequent analysis.</a:t>
            </a:r>
          </a:p>
          <a:p>
            <a:endParaRPr lang="en-GB" sz="2000" dirty="0" smtClean="0"/>
          </a:p>
          <a:p>
            <a:r>
              <a:rPr lang="en-GB" sz="2000" dirty="0" smtClean="0"/>
              <a:t>Students often struggle with this crucial stage in the research process. A common problem is where questions are expressed only in very general terms, sometimes more as topics of interest than researchable questions. </a:t>
            </a:r>
          </a:p>
          <a:p>
            <a:endParaRPr lang="en-GB" sz="2000" dirty="0" smtClean="0"/>
          </a:p>
          <a:p>
            <a:r>
              <a:rPr lang="en-GB" sz="2000" dirty="0" smtClean="0"/>
              <a:t>Where this is the case, even with a rich survey dataset students will quickly get bogged down in the data and lose a sense of what it is the analysis is aiming to do. </a:t>
            </a:r>
          </a:p>
          <a:p>
            <a:pPr>
              <a:buNone/>
            </a:pPr>
            <a:endParaRPr lang="en-GB" sz="2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Supervising Research Questions</a:t>
            </a:r>
            <a:endParaRPr lang="en-GB" dirty="0"/>
          </a:p>
        </p:txBody>
      </p:sp>
      <p:sp>
        <p:nvSpPr>
          <p:cNvPr id="3" name="Content Placeholder 2"/>
          <p:cNvSpPr>
            <a:spLocks noGrp="1"/>
          </p:cNvSpPr>
          <p:nvPr>
            <p:ph idx="1"/>
          </p:nvPr>
        </p:nvSpPr>
        <p:spPr>
          <a:xfrm>
            <a:off x="467544" y="1772816"/>
            <a:ext cx="8443664" cy="4114800"/>
          </a:xfrm>
        </p:spPr>
        <p:txBody>
          <a:bodyPr/>
          <a:lstStyle/>
          <a:p>
            <a:r>
              <a:rPr lang="en-GB" sz="2000" dirty="0" smtClean="0"/>
              <a:t>Helping students narrow down their ideas into a suitably specific question(s) for a secondary analysis is crucial</a:t>
            </a:r>
          </a:p>
          <a:p>
            <a:endParaRPr lang="en-GB" sz="2000" dirty="0" smtClean="0"/>
          </a:p>
          <a:p>
            <a:r>
              <a:rPr lang="en-GB" sz="2000" dirty="0" smtClean="0"/>
              <a:t>Encouraging students to take a position with regards to relevant theory can be helpful here, inspiring questions that are framed in a way that involves using the data to investigate or ‘test’ a specific theory or part of a theory, expressed as a hypothesis or series of mini hypotheses. </a:t>
            </a:r>
          </a:p>
          <a:p>
            <a:endParaRPr lang="en-GB" sz="2000" dirty="0" smtClean="0"/>
          </a:p>
          <a:p>
            <a:r>
              <a:rPr lang="en-GB" sz="2000" dirty="0" smtClean="0"/>
              <a:t>Major advantage of developing hypotheses is that they help give a clear focus to all subsequent stages of the research, including the search and evaluation of a suitable dataset and the design of the analysis itself</a:t>
            </a:r>
            <a:endParaRPr lang="en-GB"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topic to question to hypotheses. an e.g.  </a:t>
            </a:r>
            <a:endParaRPr lang="en-GB" dirty="0"/>
          </a:p>
        </p:txBody>
      </p:sp>
      <p:sp>
        <p:nvSpPr>
          <p:cNvPr id="3" name="Content Placeholder 2"/>
          <p:cNvSpPr>
            <a:spLocks noGrp="1"/>
          </p:cNvSpPr>
          <p:nvPr>
            <p:ph idx="1"/>
          </p:nvPr>
        </p:nvSpPr>
        <p:spPr>
          <a:xfrm>
            <a:off x="611560" y="1628800"/>
            <a:ext cx="8153400" cy="4114800"/>
          </a:xfrm>
        </p:spPr>
        <p:txBody>
          <a:bodyPr/>
          <a:lstStyle/>
          <a:p>
            <a:pPr>
              <a:spcBef>
                <a:spcPts val="0"/>
              </a:spcBef>
            </a:pPr>
            <a:r>
              <a:rPr lang="en-GB" sz="2000" dirty="0" smtClean="0"/>
              <a:t>Research topic:  Political participation (or apathy) among the young</a:t>
            </a:r>
          </a:p>
          <a:p>
            <a:pPr>
              <a:spcBef>
                <a:spcPts val="0"/>
              </a:spcBef>
            </a:pPr>
            <a:endParaRPr lang="en-GB" sz="2000" dirty="0" smtClean="0"/>
          </a:p>
          <a:p>
            <a:pPr>
              <a:spcBef>
                <a:spcPts val="0"/>
              </a:spcBef>
            </a:pPr>
            <a:r>
              <a:rPr lang="en-GB" sz="2000" dirty="0" smtClean="0"/>
              <a:t>Relevant theory/idea:	 various positions on discourse on youth disaffection - disengagement  from conventional forms of political participation </a:t>
            </a:r>
            <a:r>
              <a:rPr lang="en-GB" sz="2000" dirty="0" err="1" smtClean="0"/>
              <a:t>cf</a:t>
            </a:r>
            <a:r>
              <a:rPr lang="en-GB" sz="2000" dirty="0" smtClean="0"/>
              <a:t> growth of new forms of political </a:t>
            </a:r>
            <a:r>
              <a:rPr lang="en-GB" sz="2000" dirty="0" err="1" smtClean="0"/>
              <a:t>engagemnet</a:t>
            </a:r>
            <a:endParaRPr lang="en-GB" sz="2000" dirty="0" smtClean="0"/>
          </a:p>
          <a:p>
            <a:pPr>
              <a:spcBef>
                <a:spcPts val="0"/>
              </a:spcBef>
            </a:pPr>
            <a:endParaRPr lang="en-GB" sz="2000" dirty="0" smtClean="0"/>
          </a:p>
          <a:p>
            <a:pPr>
              <a:spcBef>
                <a:spcPts val="0"/>
              </a:spcBef>
            </a:pPr>
            <a:r>
              <a:rPr lang="en-GB" sz="2000" dirty="0" smtClean="0"/>
              <a:t>Research question: How does the level and nature of political participation vary by age in the UK, and how is this changing over time?  </a:t>
            </a:r>
          </a:p>
          <a:p>
            <a:pPr>
              <a:spcBef>
                <a:spcPts val="0"/>
              </a:spcBef>
            </a:pPr>
            <a:endParaRPr lang="en-GB" sz="2000" dirty="0" smtClean="0"/>
          </a:p>
          <a:p>
            <a:pPr>
              <a:spcBef>
                <a:spcPts val="0"/>
              </a:spcBef>
            </a:pPr>
            <a:r>
              <a:rPr lang="en-GB" sz="2000" dirty="0" smtClean="0"/>
              <a:t>Research hypotheses 1: that the young show lower levels of prevalence on conventional measures of participation than older groups (e.g. voting) </a:t>
            </a:r>
          </a:p>
          <a:p>
            <a:pPr>
              <a:spcBef>
                <a:spcPts val="0"/>
              </a:spcBef>
            </a:pPr>
            <a:endParaRPr lang="en-GB" sz="2000" dirty="0" smtClean="0"/>
          </a:p>
          <a:p>
            <a:pPr>
              <a:spcBef>
                <a:spcPts val="0"/>
              </a:spcBef>
            </a:pPr>
            <a:r>
              <a:rPr lang="en-GB" sz="2000" dirty="0" smtClean="0"/>
              <a:t>Research hypotheses 2: that the young show greater engagement with new forms of participation than older groups (such as e-petitions and protest marches)</a:t>
            </a:r>
          </a:p>
          <a:p>
            <a:endParaRPr lang="en-GB"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Analysis</a:t>
            </a:r>
            <a:br>
              <a:rPr lang="en-GB" dirty="0" smtClean="0"/>
            </a:br>
            <a:endParaRPr lang="en-GB" dirty="0"/>
          </a:p>
        </p:txBody>
      </p:sp>
      <p:sp>
        <p:nvSpPr>
          <p:cNvPr id="3" name="Content Placeholder 2"/>
          <p:cNvSpPr>
            <a:spLocks noGrp="1"/>
          </p:cNvSpPr>
          <p:nvPr>
            <p:ph idx="1"/>
          </p:nvPr>
        </p:nvSpPr>
        <p:spPr>
          <a:xfrm>
            <a:off x="611560" y="1700808"/>
            <a:ext cx="8153400" cy="4114800"/>
          </a:xfrm>
        </p:spPr>
        <p:txBody>
          <a:bodyPr/>
          <a:lstStyle/>
          <a:p>
            <a:r>
              <a:rPr lang="en-GB" dirty="0" smtClean="0"/>
              <a:t>In the majority of cases a secondary survey analysis at undergraduate level will involve relatively simple exploratory techniques, typically involving (depending on variable type) </a:t>
            </a:r>
            <a:r>
              <a:rPr lang="en-GB" dirty="0" err="1" smtClean="0"/>
              <a:t>crosstabulation</a:t>
            </a:r>
            <a:r>
              <a:rPr lang="en-GB" dirty="0" smtClean="0"/>
              <a:t>, correlation and/or comparison of means with the use of some controls (and some appropriate tests for statistical significance). </a:t>
            </a:r>
          </a:p>
          <a:p>
            <a:endParaRPr lang="en-GB" dirty="0" smtClean="0"/>
          </a:p>
          <a:p>
            <a:r>
              <a:rPr lang="en-GB" dirty="0" smtClean="0"/>
              <a:t>Far more important than the sophistication of techniques used is the extent to which they are used appropriately as part of a coherent analysis and interpreted with a suitable degree of critical reflection. </a:t>
            </a:r>
          </a:p>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Searching for Data</a:t>
            </a:r>
            <a:br>
              <a:rPr lang="en-GB" dirty="0" smtClean="0"/>
            </a:br>
            <a:r>
              <a:rPr lang="en-GB" dirty="0" smtClean="0"/>
              <a:t>The UK Data Service (http://ukdataservice.ac.uk/)</a:t>
            </a:r>
            <a:endParaRPr lang="en-GB" dirty="0"/>
          </a:p>
        </p:txBody>
      </p:sp>
      <p:sp>
        <p:nvSpPr>
          <p:cNvPr id="3" name="Content Placeholder 2"/>
          <p:cNvSpPr>
            <a:spLocks noGrp="1"/>
          </p:cNvSpPr>
          <p:nvPr>
            <p:ph idx="1"/>
          </p:nvPr>
        </p:nvSpPr>
        <p:spPr>
          <a:xfrm>
            <a:off x="5724128" y="1905000"/>
            <a:ext cx="3115072" cy="4114800"/>
          </a:xfrm>
        </p:spPr>
        <p:txBody>
          <a:bodyPr/>
          <a:lstStyle/>
          <a:p>
            <a:r>
              <a:rPr lang="en-GB" sz="2000" dirty="0" smtClean="0"/>
              <a:t>The UK Data Service is the gateway to 6,000 data collections</a:t>
            </a:r>
          </a:p>
          <a:p>
            <a:r>
              <a:rPr lang="en-GB" sz="2000" dirty="0" smtClean="0"/>
              <a:t>Includes huge range of survey data - the vast majority of which can be downloaded and used freely by students and academics in HE under a simple end user licence (registration is a quick on-line procedure)</a:t>
            </a:r>
          </a:p>
          <a:p>
            <a:endParaRPr lang="en-GB" sz="2000" dirty="0"/>
          </a:p>
        </p:txBody>
      </p:sp>
      <p:pic>
        <p:nvPicPr>
          <p:cNvPr id="1027" name="Picture 3"/>
          <p:cNvPicPr>
            <a:picLocks noChangeAspect="1" noChangeArrowheads="1"/>
          </p:cNvPicPr>
          <p:nvPr/>
        </p:nvPicPr>
        <p:blipFill>
          <a:blip r:embed="rId2" cstate="print"/>
          <a:srcRect/>
          <a:stretch>
            <a:fillRect/>
          </a:stretch>
        </p:blipFill>
        <p:spPr bwMode="auto">
          <a:xfrm>
            <a:off x="251520" y="1916832"/>
            <a:ext cx="5380730" cy="365358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59763" cy="914400"/>
          </a:xfrm>
        </p:spPr>
        <p:txBody>
          <a:bodyPr/>
          <a:lstStyle/>
          <a:p>
            <a:r>
              <a:rPr lang="en-GB" dirty="0" smtClean="0"/>
              <a:t>Data Discover..</a:t>
            </a:r>
            <a:br>
              <a:rPr lang="en-GB" dirty="0" smtClean="0"/>
            </a:br>
            <a:r>
              <a:rPr lang="en-GB" u="sng" dirty="0" smtClean="0">
                <a:hlinkClick r:id="rId2"/>
              </a:rPr>
              <a:t> http://ukdataservice.ac.uk/get-data.aspx</a:t>
            </a:r>
            <a:r>
              <a:rPr lang="en-GB" dirty="0" smtClean="0"/>
              <a:t> </a:t>
            </a:r>
            <a:endParaRPr lang="en-GB" dirty="0"/>
          </a:p>
        </p:txBody>
      </p:sp>
      <p:pic>
        <p:nvPicPr>
          <p:cNvPr id="4" name="Picture 3"/>
          <p:cNvPicPr/>
          <p:nvPr/>
        </p:nvPicPr>
        <p:blipFill>
          <a:blip r:embed="rId3" cstate="print"/>
          <a:srcRect/>
          <a:stretch>
            <a:fillRect/>
          </a:stretch>
        </p:blipFill>
        <p:spPr bwMode="auto">
          <a:xfrm>
            <a:off x="395536" y="1268760"/>
            <a:ext cx="8208912" cy="3816424"/>
          </a:xfrm>
          <a:prstGeom prst="rect">
            <a:avLst/>
          </a:prstGeom>
          <a:noFill/>
          <a:ln w="9525">
            <a:noFill/>
            <a:miter lim="800000"/>
            <a:headEnd/>
            <a:tailEnd/>
          </a:ln>
        </p:spPr>
      </p:pic>
      <p:sp>
        <p:nvSpPr>
          <p:cNvPr id="5" name="Content Placeholder 4"/>
          <p:cNvSpPr>
            <a:spLocks noGrp="1"/>
          </p:cNvSpPr>
          <p:nvPr>
            <p:ph idx="1"/>
          </p:nvPr>
        </p:nvSpPr>
        <p:spPr>
          <a:xfrm>
            <a:off x="539552" y="5445224"/>
            <a:ext cx="8153400" cy="934616"/>
          </a:xfrm>
        </p:spPr>
        <p:txBody>
          <a:bodyPr/>
          <a:lstStyle/>
          <a:p>
            <a:r>
              <a:rPr lang="en-GB" dirty="0" smtClean="0"/>
              <a:t>Highly flexible search engine</a:t>
            </a:r>
          </a:p>
          <a:p>
            <a:r>
              <a:rPr lang="en-GB" dirty="0" smtClean="0"/>
              <a:t>Or browse by theme</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0976" y="404664"/>
            <a:ext cx="2683024" cy="5471120"/>
          </a:xfrm>
        </p:spPr>
        <p:txBody>
          <a:bodyPr/>
          <a:lstStyle/>
          <a:p>
            <a:pPr>
              <a:buNone/>
            </a:pPr>
            <a:r>
              <a:rPr lang="en-GB" sz="2800" b="1" dirty="0" smtClean="0"/>
              <a:t>‘Key data’</a:t>
            </a:r>
          </a:p>
          <a:p>
            <a:endParaRPr lang="en-GB" dirty="0" smtClean="0"/>
          </a:p>
          <a:p>
            <a:r>
              <a:rPr lang="en-GB" dirty="0" smtClean="0"/>
              <a:t>Browse the most popular data sets </a:t>
            </a:r>
          </a:p>
          <a:p>
            <a:endParaRPr lang="en-GB" dirty="0" smtClean="0"/>
          </a:p>
          <a:p>
            <a:r>
              <a:rPr lang="en-GB" dirty="0" smtClean="0"/>
              <a:t>See ‘UK Surveys’ </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611560" y="332656"/>
            <a:ext cx="5616624" cy="6148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0976" y="404664"/>
            <a:ext cx="2683024" cy="5471120"/>
          </a:xfrm>
        </p:spPr>
        <p:txBody>
          <a:bodyPr/>
          <a:lstStyle/>
          <a:p>
            <a:pPr>
              <a:buNone/>
            </a:pPr>
            <a:r>
              <a:rPr lang="en-GB" sz="2800" b="1" dirty="0" smtClean="0"/>
              <a:t>‘By Theme’</a:t>
            </a:r>
          </a:p>
          <a:p>
            <a:endParaRPr lang="en-GB" dirty="0" smtClean="0"/>
          </a:p>
        </p:txBody>
      </p:sp>
      <p:pic>
        <p:nvPicPr>
          <p:cNvPr id="1026" name="Picture 2"/>
          <p:cNvPicPr>
            <a:picLocks noChangeAspect="1" noChangeArrowheads="1"/>
          </p:cNvPicPr>
          <p:nvPr/>
        </p:nvPicPr>
        <p:blipFill>
          <a:blip r:embed="rId2" cstate="print"/>
          <a:srcRect/>
          <a:stretch>
            <a:fillRect/>
          </a:stretch>
        </p:blipFill>
        <p:spPr bwMode="auto">
          <a:xfrm>
            <a:off x="323528" y="188640"/>
            <a:ext cx="6189067"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Evaluation: is it really fit for purpose?</a:t>
            </a:r>
            <a:endParaRPr lang="en-GB" dirty="0"/>
          </a:p>
        </p:txBody>
      </p:sp>
      <p:sp>
        <p:nvSpPr>
          <p:cNvPr id="3" name="Content Placeholder 2"/>
          <p:cNvSpPr>
            <a:spLocks noGrp="1"/>
          </p:cNvSpPr>
          <p:nvPr>
            <p:ph idx="1"/>
          </p:nvPr>
        </p:nvSpPr>
        <p:spPr>
          <a:xfrm>
            <a:off x="611560" y="1628800"/>
            <a:ext cx="8153400" cy="4114800"/>
          </a:xfrm>
        </p:spPr>
        <p:txBody>
          <a:bodyPr/>
          <a:lstStyle/>
          <a:p>
            <a:pPr>
              <a:buNone/>
            </a:pPr>
            <a:r>
              <a:rPr lang="en-GB" sz="2000" dirty="0" smtClean="0"/>
              <a:t>Easily overlooked in the enthusiasm to start analysis.. </a:t>
            </a:r>
          </a:p>
          <a:p>
            <a:pPr>
              <a:buNone/>
            </a:pPr>
            <a:r>
              <a:rPr lang="en-GB" sz="2000" b="1" dirty="0" smtClean="0"/>
              <a:t>But crucial</a:t>
            </a:r>
          </a:p>
          <a:p>
            <a:r>
              <a:rPr lang="en-GB" sz="2000" dirty="0" smtClean="0"/>
              <a:t>The sample.. Do the survey respondents match the population of interest? Was it a random sample? Are there sufficient cases for the groups I want to compare?</a:t>
            </a:r>
          </a:p>
          <a:p>
            <a:r>
              <a:rPr lang="en-GB" sz="2000" dirty="0" smtClean="0"/>
              <a:t>The variables...  Are you able to </a:t>
            </a:r>
            <a:r>
              <a:rPr lang="en-GB" sz="2000" dirty="0" err="1" smtClean="0"/>
              <a:t>operationalise</a:t>
            </a:r>
            <a:r>
              <a:rPr lang="en-GB" sz="2000" dirty="0" smtClean="0"/>
              <a:t> key concepts? </a:t>
            </a:r>
          </a:p>
          <a:p>
            <a:endParaRPr lang="en-GB" sz="2000" dirty="0" smtClean="0"/>
          </a:p>
          <a:p>
            <a:r>
              <a:rPr lang="en-GB" sz="2000" dirty="0" smtClean="0"/>
              <a:t>This task will be made so much easier if guided by a clearly specified research question (hypotheses) </a:t>
            </a:r>
          </a:p>
          <a:p>
            <a:r>
              <a:rPr lang="en-GB" sz="2000" dirty="0" smtClean="0"/>
              <a:t>A key advantage of the UKDA is that all datasets are accompanied by detailed documentation that can be used to carry out a detailed data evaluation on-line</a:t>
            </a:r>
          </a:p>
          <a:p>
            <a:r>
              <a:rPr lang="en-GB" sz="2000" dirty="0" smtClean="0"/>
              <a:t>For many datasets this can be done using NESSTAR</a:t>
            </a:r>
          </a:p>
          <a:p>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so little use of quantitative data?</a:t>
            </a:r>
            <a:br>
              <a:rPr lang="en-GB" dirty="0" smtClean="0"/>
            </a:br>
            <a:r>
              <a:rPr lang="en-GB" dirty="0" smtClean="0"/>
              <a:t>(esp.. secondary data analysis)</a:t>
            </a:r>
            <a:br>
              <a:rPr lang="en-GB" dirty="0" smtClean="0"/>
            </a:br>
            <a:endParaRPr lang="en-GB" dirty="0"/>
          </a:p>
        </p:txBody>
      </p:sp>
      <p:sp>
        <p:nvSpPr>
          <p:cNvPr id="3" name="Content Placeholder 2"/>
          <p:cNvSpPr>
            <a:spLocks noGrp="1"/>
          </p:cNvSpPr>
          <p:nvPr>
            <p:ph idx="1"/>
          </p:nvPr>
        </p:nvSpPr>
        <p:spPr/>
        <p:txBody>
          <a:bodyPr/>
          <a:lstStyle/>
          <a:p>
            <a:endParaRPr lang="en-GB" sz="2800" dirty="0"/>
          </a:p>
          <a:p>
            <a:r>
              <a:rPr lang="en-GB" sz="2800" dirty="0" smtClean="0"/>
              <a:t>Knowledge about available sources.. </a:t>
            </a:r>
          </a:p>
          <a:p>
            <a:pPr>
              <a:buNone/>
            </a:pPr>
            <a:endParaRPr lang="en-GB" sz="2800" dirty="0" smtClean="0"/>
          </a:p>
          <a:p>
            <a:pPr>
              <a:buNone/>
            </a:pPr>
            <a:r>
              <a:rPr lang="en-GB" sz="2800" dirty="0" smtClean="0"/>
              <a:t>	..and the confidence to use them</a:t>
            </a:r>
          </a:p>
          <a:p>
            <a:endParaRPr lang="en-GB" sz="2800" dirty="0" smtClean="0"/>
          </a:p>
          <a:p>
            <a:r>
              <a:rPr lang="en-GB" sz="2800" dirty="0" smtClean="0"/>
              <a:t>Comfort zones and tradition </a:t>
            </a:r>
          </a:p>
          <a:p>
            <a:pPr lvl="1"/>
            <a:r>
              <a:rPr lang="en-GB" sz="2800" dirty="0" smtClean="0"/>
              <a:t>Fieldwork v secondary analysis</a:t>
            </a:r>
          </a:p>
          <a:p>
            <a:pPr lvl="1"/>
            <a:r>
              <a:rPr lang="en-GB" sz="2800" dirty="0" smtClean="0"/>
              <a:t>a question of supervision</a:t>
            </a:r>
            <a:endParaRPr lang="en-GB" sz="2800" dirty="0"/>
          </a:p>
        </p:txBody>
      </p:sp>
    </p:spTree>
    <p:extLst>
      <p:ext uri="{BB962C8B-B14F-4D97-AF65-F5344CB8AC3E}">
        <p14:creationId xmlns:p14="http://schemas.microsoft.com/office/powerpoint/2010/main" val="2130899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59763" cy="914400"/>
          </a:xfrm>
        </p:spPr>
        <p:txBody>
          <a:bodyPr/>
          <a:lstStyle/>
          <a:p>
            <a:r>
              <a:rPr lang="en-GB" dirty="0" smtClean="0"/>
              <a:t>Hands on with NESSTAR </a:t>
            </a:r>
            <a:br>
              <a:rPr lang="en-GB" dirty="0" smtClean="0"/>
            </a:br>
            <a:r>
              <a:rPr lang="en-GB" dirty="0" smtClean="0">
                <a:hlinkClick r:id="rId2"/>
              </a:rPr>
              <a:t>http://nesstar.esds.ac.uk/webview/index.jsp</a:t>
            </a:r>
            <a:r>
              <a:rPr lang="en-GB" dirty="0" smtClean="0"/>
              <a:t> </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3" cstate="print"/>
          <a:srcRect/>
          <a:stretch>
            <a:fillRect/>
          </a:stretch>
        </p:blipFill>
        <p:spPr bwMode="auto">
          <a:xfrm>
            <a:off x="683568" y="967112"/>
            <a:ext cx="7704856" cy="5622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a:t>
            </a:r>
            <a:endParaRPr lang="en-GB" dirty="0"/>
          </a:p>
        </p:txBody>
      </p:sp>
      <p:sp>
        <p:nvSpPr>
          <p:cNvPr id="3" name="Content Placeholder 2"/>
          <p:cNvSpPr>
            <a:spLocks noGrp="1"/>
          </p:cNvSpPr>
          <p:nvPr>
            <p:ph idx="1"/>
          </p:nvPr>
        </p:nvSpPr>
        <p:spPr/>
        <p:txBody>
          <a:bodyPr/>
          <a:lstStyle/>
          <a:p>
            <a:r>
              <a:rPr lang="en-GB" dirty="0" smtClean="0"/>
              <a:t>Searching for data </a:t>
            </a:r>
          </a:p>
          <a:p>
            <a:endParaRPr lang="en-GB" dirty="0" smtClean="0"/>
          </a:p>
          <a:p>
            <a:r>
              <a:rPr lang="en-GB" dirty="0" smtClean="0"/>
              <a:t>Evaluate a dataset </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data issues</a:t>
            </a:r>
            <a:br>
              <a:rPr lang="en-GB" dirty="0" smtClean="0"/>
            </a:br>
            <a:endParaRPr lang="en-GB" dirty="0"/>
          </a:p>
        </p:txBody>
      </p:sp>
      <p:sp>
        <p:nvSpPr>
          <p:cNvPr id="3" name="Content Placeholder 2"/>
          <p:cNvSpPr>
            <a:spLocks noGrp="1"/>
          </p:cNvSpPr>
          <p:nvPr>
            <p:ph idx="1"/>
          </p:nvPr>
        </p:nvSpPr>
        <p:spPr>
          <a:xfrm>
            <a:off x="683568" y="1700808"/>
            <a:ext cx="8153400" cy="4114800"/>
          </a:xfrm>
        </p:spPr>
        <p:txBody>
          <a:bodyPr/>
          <a:lstStyle/>
          <a:p>
            <a:r>
              <a:rPr lang="en-GB" sz="2000" dirty="0" smtClean="0"/>
              <a:t>The use of teaching datasets in methods classes means it is easy to gloss over some of the challenges of working with ‘real survey data’. </a:t>
            </a:r>
          </a:p>
          <a:p>
            <a:endParaRPr lang="en-GB" sz="2000" dirty="0" smtClean="0"/>
          </a:p>
          <a:p>
            <a:r>
              <a:rPr lang="en-GB" sz="2000" dirty="0" smtClean="0"/>
              <a:t>In sourcing their own datasets  from the UKDS students may encounter hierarchical data structures, complex weighting schemes and  large numbers of missing values with which they are unfamiliar.</a:t>
            </a:r>
          </a:p>
          <a:p>
            <a:endParaRPr lang="en-GB" sz="2000" dirty="0" smtClean="0"/>
          </a:p>
          <a:p>
            <a:r>
              <a:rPr lang="en-GB" sz="2000" dirty="0" smtClean="0"/>
              <a:t>Providing support at this stage is crucial. A weekly drop-in clinic where students can get one to one support in setting up their data can make all the difference in keeping a project on track. </a:t>
            </a:r>
          </a:p>
          <a:p>
            <a:endParaRPr lang="en-GB"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supervision process</a:t>
            </a:r>
            <a:endParaRPr lang="en-GB" dirty="0"/>
          </a:p>
        </p:txBody>
      </p:sp>
      <p:sp>
        <p:nvSpPr>
          <p:cNvPr id="3" name="Content Placeholder 2"/>
          <p:cNvSpPr>
            <a:spLocks noGrp="1"/>
          </p:cNvSpPr>
          <p:nvPr>
            <p:ph idx="1"/>
          </p:nvPr>
        </p:nvSpPr>
        <p:spPr/>
        <p:txBody>
          <a:bodyPr/>
          <a:lstStyle/>
          <a:p>
            <a:r>
              <a:rPr lang="en-GB" dirty="0" smtClean="0"/>
              <a:t>Research question - hypotheses</a:t>
            </a:r>
          </a:p>
          <a:p>
            <a:r>
              <a:rPr lang="en-GB" dirty="0" smtClean="0"/>
              <a:t>Research design – data search and evaluation</a:t>
            </a:r>
          </a:p>
          <a:p>
            <a:r>
              <a:rPr lang="en-GB" dirty="0" smtClean="0"/>
              <a:t>Setting up – data access and preparation</a:t>
            </a:r>
          </a:p>
          <a:p>
            <a:r>
              <a:rPr lang="en-GB" dirty="0" err="1" smtClean="0"/>
              <a:t>Operationalising</a:t>
            </a:r>
            <a:r>
              <a:rPr lang="en-GB" dirty="0" smtClean="0"/>
              <a:t> variables - </a:t>
            </a:r>
            <a:r>
              <a:rPr lang="en-GB" dirty="0" err="1" smtClean="0"/>
              <a:t>descriptives</a:t>
            </a:r>
            <a:r>
              <a:rPr lang="en-GB" dirty="0" smtClean="0"/>
              <a:t> </a:t>
            </a:r>
          </a:p>
          <a:p>
            <a:r>
              <a:rPr lang="en-GB" dirty="0" smtClean="0"/>
              <a:t>Plan of the analysis – recoding </a:t>
            </a:r>
          </a:p>
          <a:p>
            <a:r>
              <a:rPr lang="en-GB" dirty="0" smtClean="0"/>
              <a:t>Analysis – formulating </a:t>
            </a:r>
            <a:r>
              <a:rPr lang="en-GB" dirty="0" err="1" smtClean="0"/>
              <a:t>crosstabulations</a:t>
            </a:r>
            <a:endParaRPr lang="en-GB" dirty="0" smtClean="0"/>
          </a:p>
          <a:p>
            <a:r>
              <a:rPr lang="en-GB" dirty="0" smtClean="0"/>
              <a:t>Presenting analysis</a:t>
            </a:r>
          </a:p>
          <a:p>
            <a:r>
              <a:rPr lang="en-GB" dirty="0" smtClean="0"/>
              <a:t>Interpretation </a:t>
            </a:r>
          </a:p>
          <a:p>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Critical </a:t>
            </a:r>
            <a:br>
              <a:rPr lang="en-GB" dirty="0" smtClean="0"/>
            </a:br>
            <a:endParaRPr lang="en-GB" dirty="0"/>
          </a:p>
        </p:txBody>
      </p:sp>
      <p:sp>
        <p:nvSpPr>
          <p:cNvPr id="3" name="Content Placeholder 2"/>
          <p:cNvSpPr>
            <a:spLocks noGrp="1"/>
          </p:cNvSpPr>
          <p:nvPr>
            <p:ph idx="1"/>
          </p:nvPr>
        </p:nvSpPr>
        <p:spPr>
          <a:xfrm>
            <a:off x="683568" y="1556792"/>
            <a:ext cx="8153400" cy="4114800"/>
          </a:xfrm>
        </p:spPr>
        <p:txBody>
          <a:bodyPr/>
          <a:lstStyle/>
          <a:p>
            <a:r>
              <a:rPr lang="en-GB" sz="2000" dirty="0" smtClean="0"/>
              <a:t>As with any methodological approach, students undertaking dissertations based on the analysis of survey data should be encouraged to discuss and reflect critically on all aspects of their research design and analysis. </a:t>
            </a:r>
          </a:p>
          <a:p>
            <a:endParaRPr lang="en-GB" sz="2000" dirty="0" smtClean="0"/>
          </a:p>
          <a:p>
            <a:r>
              <a:rPr lang="en-GB" sz="2000" dirty="0" smtClean="0"/>
              <a:t>This should include some engagement with the epistemological and ontological assumptions being made in survey research, and include a critical discussion of the way central concepts and definitions related to the student’s research question have been </a:t>
            </a:r>
            <a:r>
              <a:rPr lang="en-GB" sz="2000" dirty="0" err="1" smtClean="0"/>
              <a:t>operationalized</a:t>
            </a:r>
            <a:r>
              <a:rPr lang="en-GB" sz="2000" dirty="0" smtClean="0"/>
              <a:t> in the research design.</a:t>
            </a:r>
          </a:p>
          <a:p>
            <a:endParaRPr lang="en-GB" sz="2000" dirty="0" smtClean="0"/>
          </a:p>
          <a:p>
            <a:r>
              <a:rPr lang="en-GB" sz="2000" dirty="0" smtClean="0"/>
              <a:t>Statistical significance: In encouraging the use of statistical tests, students should be encouraged to reflect on the difference between a finding that is statistical significant and a finding that is of substantive interest in the context of their particular research question. </a:t>
            </a:r>
            <a:endParaRPr lang="en-GB"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Association and causation: </a:t>
            </a:r>
            <a:endParaRPr lang="en-GB" dirty="0"/>
          </a:p>
        </p:txBody>
      </p:sp>
      <p:sp>
        <p:nvSpPr>
          <p:cNvPr id="3" name="Content Placeholder 2"/>
          <p:cNvSpPr>
            <a:spLocks noGrp="1"/>
          </p:cNvSpPr>
          <p:nvPr>
            <p:ph idx="1"/>
          </p:nvPr>
        </p:nvSpPr>
        <p:spPr>
          <a:xfrm>
            <a:off x="683568" y="1700808"/>
            <a:ext cx="8153400" cy="4114800"/>
          </a:xfrm>
        </p:spPr>
        <p:txBody>
          <a:bodyPr/>
          <a:lstStyle/>
          <a:p>
            <a:r>
              <a:rPr lang="en-GB" sz="2000" dirty="0" smtClean="0"/>
              <a:t>A common pitfall in secondary data analysis is to over-interpret a statistical association between two variables as evidence of a causal relationship. When hypotheses are set up to test a relationship e.g. between political participation and age students should be encouraged to think of confounding effects of other variables and control for these wherever possible.</a:t>
            </a:r>
          </a:p>
          <a:p>
            <a:endParaRPr lang="en-GB" sz="2000" dirty="0" smtClean="0"/>
          </a:p>
          <a:p>
            <a:r>
              <a:rPr lang="en-GB" sz="2000" dirty="0" smtClean="0"/>
              <a:t>In most cases students conducting secondary analysis of surveys are probably best advised to avoid  directly framing their research questions and hypotheses in terms of causality, especially when using cross-sectional data sets. In survey research, greater understanding of causal sequence generally requires working with longitudinal data, which is  beyond the skill set taught to most undergraduate students in the Social Sciences. </a:t>
            </a:r>
            <a:endParaRPr lang="en-GB"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question of Assessment</a:t>
            </a:r>
            <a:endParaRPr lang="en-GB" dirty="0"/>
          </a:p>
        </p:txBody>
      </p:sp>
      <p:sp>
        <p:nvSpPr>
          <p:cNvPr id="3" name="Content Placeholder 2"/>
          <p:cNvSpPr>
            <a:spLocks noGrp="1"/>
          </p:cNvSpPr>
          <p:nvPr>
            <p:ph idx="1"/>
          </p:nvPr>
        </p:nvSpPr>
        <p:spPr/>
        <p:txBody>
          <a:bodyPr/>
          <a:lstStyle/>
          <a:p>
            <a:r>
              <a:rPr lang="en-GB" dirty="0" smtClean="0"/>
              <a:t>Concerns over marking</a:t>
            </a:r>
          </a:p>
          <a:p>
            <a:endParaRPr lang="en-GB" dirty="0" smtClean="0"/>
          </a:p>
          <a:p>
            <a:r>
              <a:rPr lang="en-GB" dirty="0" smtClean="0"/>
              <a:t>Will a student be disadvantaged for using QM</a:t>
            </a:r>
          </a:p>
          <a:p>
            <a:endParaRPr lang="en-GB" dirty="0" smtClean="0"/>
          </a:p>
          <a:p>
            <a:r>
              <a:rPr lang="en-GB" dirty="0" smtClean="0"/>
              <a:t>Transparency – marking criteria needs to be made explicit</a:t>
            </a:r>
          </a:p>
          <a:p>
            <a:endParaRPr lang="en-GB" dirty="0"/>
          </a:p>
        </p:txBody>
      </p:sp>
    </p:spTree>
    <p:extLst>
      <p:ext uri="{BB962C8B-B14F-4D97-AF65-F5344CB8AC3E}">
        <p14:creationId xmlns:p14="http://schemas.microsoft.com/office/powerpoint/2010/main" val="292091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sz="3600" dirty="0" smtClean="0"/>
              <a:t>A ‘British Problem’ </a:t>
            </a:r>
            <a:br>
              <a:rPr lang="en-GB" sz="3600" dirty="0" smtClean="0"/>
            </a:br>
            <a:endParaRPr lang="en-GB" sz="3600" dirty="0"/>
          </a:p>
        </p:txBody>
      </p:sp>
      <p:sp>
        <p:nvSpPr>
          <p:cNvPr id="67587" name="Rectangle 3"/>
          <p:cNvSpPr>
            <a:spLocks noGrp="1" noChangeArrowheads="1"/>
          </p:cNvSpPr>
          <p:nvPr>
            <p:ph type="body" idx="1"/>
          </p:nvPr>
        </p:nvSpPr>
        <p:spPr/>
        <p:txBody>
          <a:bodyPr/>
          <a:lstStyle/>
          <a:p>
            <a:pPr>
              <a:lnSpc>
                <a:spcPct val="80000"/>
              </a:lnSpc>
              <a:buFont typeface="Wingdings" pitchFamily="2" charset="2"/>
              <a:buNone/>
            </a:pPr>
            <a:endParaRPr lang="en-GB" sz="2400" dirty="0"/>
          </a:p>
          <a:p>
            <a:pPr>
              <a:lnSpc>
                <a:spcPct val="80000"/>
              </a:lnSpc>
              <a:buFont typeface="Wingdings" pitchFamily="2" charset="2"/>
              <a:buNone/>
            </a:pPr>
            <a:r>
              <a:rPr lang="en-GB" sz="2400" dirty="0"/>
              <a:t>‘British students are usually encouraged to collect their own data for final year undergraduate projects…This contrasts with the USA where most sociology students conduct secondary analysis of large-scale survey data… </a:t>
            </a:r>
          </a:p>
          <a:p>
            <a:pPr>
              <a:lnSpc>
                <a:spcPct val="80000"/>
              </a:lnSpc>
              <a:buFont typeface="Wingdings" pitchFamily="2" charset="2"/>
              <a:buNone/>
            </a:pPr>
            <a:endParaRPr lang="en-GB" sz="2400" dirty="0"/>
          </a:p>
          <a:p>
            <a:pPr>
              <a:lnSpc>
                <a:spcPct val="80000"/>
              </a:lnSpc>
              <a:buFont typeface="Wingdings" pitchFamily="2" charset="2"/>
              <a:buNone/>
            </a:pPr>
            <a:r>
              <a:rPr lang="en-GB" sz="2400" dirty="0"/>
              <a:t>The lack of use of secondary analysis in Britain is surprising given that such a large number of high quality national surveys are readily available and that expertise in the analysis and data management of large surveys is in great demand by employers.’</a:t>
            </a:r>
          </a:p>
          <a:p>
            <a:pPr>
              <a:lnSpc>
                <a:spcPct val="80000"/>
              </a:lnSpc>
              <a:buFont typeface="Wingdings" pitchFamily="2" charset="2"/>
              <a:buNone/>
            </a:pPr>
            <a:r>
              <a:rPr lang="en-GB" sz="2400" dirty="0"/>
              <a:t>	</a:t>
            </a:r>
          </a:p>
          <a:p>
            <a:pPr>
              <a:lnSpc>
                <a:spcPct val="80000"/>
              </a:lnSpc>
              <a:buFont typeface="Wingdings" pitchFamily="2" charset="2"/>
              <a:buNone/>
            </a:pPr>
            <a:r>
              <a:rPr lang="en-GB" sz="2000" i="1" dirty="0"/>
              <a:t>	</a:t>
            </a:r>
            <a:r>
              <a:rPr lang="en-GB" sz="1800" i="1" dirty="0"/>
              <a:t>Sara Arber in Nigel Gilbert (</a:t>
            </a:r>
            <a:r>
              <a:rPr lang="en-GB" sz="1800" i="1" u="sng" dirty="0"/>
              <a:t>2001)Researching Social Life</a:t>
            </a:r>
          </a:p>
          <a:p>
            <a:pPr>
              <a:lnSpc>
                <a:spcPct val="80000"/>
              </a:lnSpc>
            </a:pPr>
            <a:endParaRPr lang="en-GB"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Coursework and Essays</a:t>
            </a:r>
            <a:endParaRPr lang="en-GB" dirty="0"/>
          </a:p>
        </p:txBody>
      </p:sp>
      <p:sp>
        <p:nvSpPr>
          <p:cNvPr id="3" name="Content Placeholder 2"/>
          <p:cNvSpPr>
            <a:spLocks noGrp="1"/>
          </p:cNvSpPr>
          <p:nvPr>
            <p:ph idx="1"/>
          </p:nvPr>
        </p:nvSpPr>
        <p:spPr/>
        <p:txBody>
          <a:bodyPr/>
          <a:lstStyle/>
          <a:p>
            <a:r>
              <a:rPr lang="en-GB" dirty="0" smtClean="0"/>
              <a:t>Same story</a:t>
            </a:r>
          </a:p>
          <a:p>
            <a:endParaRPr lang="en-GB" dirty="0" smtClean="0"/>
          </a:p>
          <a:p>
            <a:r>
              <a:rPr lang="en-GB" dirty="0" smtClean="0"/>
              <a:t>But is it a consequence of the way we assess?</a:t>
            </a:r>
          </a:p>
          <a:p>
            <a:r>
              <a:rPr lang="en-GB" dirty="0" smtClean="0"/>
              <a:t>Reliance on the essay.  How many essay based assignments include explicit reference to the use of evidence?</a:t>
            </a:r>
          </a:p>
          <a:p>
            <a:endParaRPr lang="en-GB" dirty="0" smtClean="0"/>
          </a:p>
          <a:p>
            <a:r>
              <a:rPr lang="en-GB" dirty="0" smtClean="0"/>
              <a:t>Reading lists - How many modules include guides to empirical sources?</a:t>
            </a:r>
          </a:p>
          <a:p>
            <a:r>
              <a:rPr lang="en-GB" dirty="0" smtClean="0"/>
              <a:t>Module (and programme) learning outcomes – how many make explicit reference to the use of evidence? </a:t>
            </a:r>
            <a:endParaRPr lang="en-GB" dirty="0"/>
          </a:p>
        </p:txBody>
      </p:sp>
    </p:spTree>
    <p:extLst>
      <p:ext uri="{BB962C8B-B14F-4D97-AF65-F5344CB8AC3E}">
        <p14:creationId xmlns:p14="http://schemas.microsoft.com/office/powerpoint/2010/main" val="1492972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QM into dissertations</a:t>
            </a:r>
            <a:br>
              <a:rPr lang="en-GB" dirty="0" smtClean="0"/>
            </a:br>
            <a:r>
              <a:rPr lang="en-GB" dirty="0" smtClean="0"/>
              <a:t>It isn’t all or nothing</a:t>
            </a:r>
            <a:endParaRPr lang="en-GB" dirty="0"/>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827584" y="1484784"/>
            <a:ext cx="7776864" cy="4902059"/>
          </a:xfrm>
          <a:prstGeom prst="rect">
            <a:avLst/>
          </a:prstGeom>
          <a:noFill/>
          <a:ln w="9525">
            <a:noFill/>
            <a:miter lim="800000"/>
            <a:headEnd/>
            <a:tailEnd/>
          </a:ln>
        </p:spPr>
      </p:pic>
      <p:sp>
        <p:nvSpPr>
          <p:cNvPr id="5" name="TextBox 4"/>
          <p:cNvSpPr txBox="1"/>
          <p:nvPr/>
        </p:nvSpPr>
        <p:spPr>
          <a:xfrm>
            <a:off x="2555776" y="6165304"/>
            <a:ext cx="4968552" cy="461665"/>
          </a:xfrm>
          <a:prstGeom prst="rect">
            <a:avLst/>
          </a:prstGeom>
          <a:noFill/>
        </p:spPr>
        <p:txBody>
          <a:bodyPr wrap="square" rtlCol="0">
            <a:spAutoFit/>
          </a:bodyPr>
          <a:lstStyle/>
          <a:p>
            <a:r>
              <a:rPr lang="en-GB" sz="2400" dirty="0" smtClean="0"/>
              <a:t>Increasing use of </a:t>
            </a:r>
            <a:r>
              <a:rPr lang="en-GB" sz="2400" dirty="0" err="1" smtClean="0"/>
              <a:t>quants</a:t>
            </a:r>
            <a:r>
              <a:rPr lang="en-GB" sz="2400" dirty="0" smtClean="0"/>
              <a:t> data </a:t>
            </a:r>
            <a:endParaRPr lang="en-GB" sz="2400" dirty="0"/>
          </a:p>
        </p:txBody>
      </p:sp>
      <p:sp>
        <p:nvSpPr>
          <p:cNvPr id="6" name="TextBox 5"/>
          <p:cNvSpPr txBox="1"/>
          <p:nvPr/>
        </p:nvSpPr>
        <p:spPr>
          <a:xfrm flipH="1">
            <a:off x="0" y="4869160"/>
            <a:ext cx="1512168" cy="830997"/>
          </a:xfrm>
          <a:prstGeom prst="rect">
            <a:avLst/>
          </a:prstGeom>
          <a:noFill/>
        </p:spPr>
        <p:txBody>
          <a:bodyPr wrap="square" rtlCol="0">
            <a:spAutoFit/>
          </a:bodyPr>
          <a:lstStyle/>
          <a:p>
            <a:r>
              <a:rPr lang="en-GB" sz="2400" dirty="0" smtClean="0"/>
              <a:t>Increasing QM skills </a:t>
            </a:r>
            <a:endParaRPr lang="en-GB" sz="2400" dirty="0"/>
          </a:p>
        </p:txBody>
      </p:sp>
      <p:cxnSp>
        <p:nvCxnSpPr>
          <p:cNvPr id="8" name="Straight Arrow Connector 7"/>
          <p:cNvCxnSpPr/>
          <p:nvPr/>
        </p:nvCxnSpPr>
        <p:spPr bwMode="auto">
          <a:xfrm flipV="1">
            <a:off x="1547664" y="1484784"/>
            <a:ext cx="6696744" cy="4176464"/>
          </a:xfrm>
          <a:prstGeom prst="straightConnector1">
            <a:avLst/>
          </a:prstGeom>
          <a:solidFill>
            <a:schemeClr val="accent1"/>
          </a:solidFill>
          <a:ln w="76200" cap="flat" cmpd="sng" algn="ctr">
            <a:solidFill>
              <a:schemeClr val="tx1"/>
            </a:solidFill>
            <a:prstDash val="dash"/>
            <a:round/>
            <a:headEnd type="none" w="med" len="med"/>
            <a:tailEnd type="arrow"/>
          </a:ln>
          <a:effectLst/>
        </p:spPr>
      </p:cxnSp>
      <p:sp>
        <p:nvSpPr>
          <p:cNvPr id="9" name="TextBox 8"/>
          <p:cNvSpPr txBox="1"/>
          <p:nvPr/>
        </p:nvSpPr>
        <p:spPr>
          <a:xfrm>
            <a:off x="1691680" y="4653136"/>
            <a:ext cx="2448272" cy="1200329"/>
          </a:xfrm>
          <a:prstGeom prst="rect">
            <a:avLst/>
          </a:prstGeom>
          <a:solidFill>
            <a:schemeClr val="bg1"/>
          </a:solidFill>
        </p:spPr>
        <p:txBody>
          <a:bodyPr wrap="square" rtlCol="0">
            <a:spAutoFit/>
          </a:bodyPr>
          <a:lstStyle/>
          <a:p>
            <a:r>
              <a:rPr lang="en-GB" sz="2400" dirty="0" smtClean="0"/>
              <a:t>Reproducing a published table or graph</a:t>
            </a:r>
            <a:endParaRPr lang="en-GB" sz="2400" dirty="0"/>
          </a:p>
        </p:txBody>
      </p:sp>
      <p:sp>
        <p:nvSpPr>
          <p:cNvPr id="10" name="TextBox 9"/>
          <p:cNvSpPr txBox="1"/>
          <p:nvPr/>
        </p:nvSpPr>
        <p:spPr>
          <a:xfrm>
            <a:off x="3563888" y="3501008"/>
            <a:ext cx="2448272" cy="830997"/>
          </a:xfrm>
          <a:prstGeom prst="rect">
            <a:avLst/>
          </a:prstGeom>
          <a:solidFill>
            <a:schemeClr val="bg1"/>
          </a:solidFill>
        </p:spPr>
        <p:txBody>
          <a:bodyPr wrap="square" rtlCol="0">
            <a:spAutoFit/>
          </a:bodyPr>
          <a:lstStyle/>
          <a:p>
            <a:r>
              <a:rPr lang="en-GB" sz="2400" dirty="0" smtClean="0"/>
              <a:t>Creating bespoke outputs on-line </a:t>
            </a:r>
            <a:endParaRPr lang="en-GB" sz="2400" dirty="0"/>
          </a:p>
        </p:txBody>
      </p:sp>
      <p:sp>
        <p:nvSpPr>
          <p:cNvPr id="11" name="TextBox 10"/>
          <p:cNvSpPr txBox="1"/>
          <p:nvPr/>
        </p:nvSpPr>
        <p:spPr>
          <a:xfrm>
            <a:off x="5580112" y="2060848"/>
            <a:ext cx="2952328" cy="1200329"/>
          </a:xfrm>
          <a:prstGeom prst="rect">
            <a:avLst/>
          </a:prstGeom>
          <a:solidFill>
            <a:schemeClr val="bg1"/>
          </a:solidFill>
        </p:spPr>
        <p:txBody>
          <a:bodyPr wrap="square" rtlCol="0">
            <a:spAutoFit/>
          </a:bodyPr>
          <a:lstStyle/>
          <a:p>
            <a:r>
              <a:rPr lang="en-GB" sz="2400" dirty="0" smtClean="0"/>
              <a:t>Secondary analysis of survey data (using SPSS or equivalent)</a:t>
            </a:r>
            <a:endParaRPr lang="en-GB"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we should bother..</a:t>
            </a:r>
            <a:endParaRPr lang="en-GB" dirty="0"/>
          </a:p>
        </p:txBody>
      </p:sp>
      <p:sp>
        <p:nvSpPr>
          <p:cNvPr id="3" name="Content Placeholder 2"/>
          <p:cNvSpPr>
            <a:spLocks noGrp="1"/>
          </p:cNvSpPr>
          <p:nvPr>
            <p:ph idx="1"/>
          </p:nvPr>
        </p:nvSpPr>
        <p:spPr/>
        <p:txBody>
          <a:bodyPr/>
          <a:lstStyle/>
          <a:p>
            <a:r>
              <a:rPr lang="en-GB" sz="2000" b="1" dirty="0" smtClean="0"/>
              <a:t>It makes for better research.. </a:t>
            </a:r>
            <a:r>
              <a:rPr lang="en-GB" sz="2000" dirty="0" smtClean="0"/>
              <a:t>There are very few dissertations that won’t be enhanced by some use of quantitative data...even if only to </a:t>
            </a:r>
            <a:r>
              <a:rPr lang="en-GB" sz="2000" dirty="0"/>
              <a:t>provide background and </a:t>
            </a:r>
            <a:r>
              <a:rPr lang="en-GB" sz="2000" dirty="0" smtClean="0"/>
              <a:t>context</a:t>
            </a:r>
            <a:r>
              <a:rPr lang="en-GB" sz="2000" dirty="0"/>
              <a:t>.  </a:t>
            </a:r>
          </a:p>
          <a:p>
            <a:endParaRPr lang="en-GB" sz="2000" b="1" dirty="0" smtClean="0"/>
          </a:p>
          <a:p>
            <a:r>
              <a:rPr lang="en-GB" sz="2000" b="1" dirty="0" smtClean="0"/>
              <a:t>We have access to a goldmine of social data on </a:t>
            </a:r>
            <a:r>
              <a:rPr lang="en-GB" sz="2000" b="1" dirty="0"/>
              <a:t>topics of interest to social science students</a:t>
            </a:r>
            <a:r>
              <a:rPr lang="en-GB" sz="2000" b="1" dirty="0" smtClean="0"/>
              <a:t>...</a:t>
            </a:r>
            <a:r>
              <a:rPr lang="en-GB" sz="2000" dirty="0" smtClean="0"/>
              <a:t>from </a:t>
            </a:r>
            <a:r>
              <a:rPr lang="en-GB" sz="2000" dirty="0"/>
              <a:t>simple tables to full survey </a:t>
            </a:r>
            <a:r>
              <a:rPr lang="en-GB" sz="2000" dirty="0" smtClean="0"/>
              <a:t>datasets, advances in web-technology have brought increasing amounts of data within the reach of undergraduates</a:t>
            </a:r>
            <a:endParaRPr lang="en-GB" sz="2000" dirty="0"/>
          </a:p>
          <a:p>
            <a:endParaRPr lang="en-GB" sz="2000" b="1" dirty="0" smtClean="0"/>
          </a:p>
          <a:p>
            <a:r>
              <a:rPr lang="en-GB" sz="2000" b="1" dirty="0" smtClean="0"/>
              <a:t>Developing </a:t>
            </a:r>
            <a:r>
              <a:rPr lang="en-GB" sz="2000" b="1" dirty="0"/>
              <a:t>skills for employment... </a:t>
            </a:r>
            <a:r>
              <a:rPr lang="en-GB" sz="2000" dirty="0"/>
              <a:t>Bringing some quantitative data into a research dissertation is an ideal way to practice and develop quantitative skills that are highly sought after by employers in today’s competitive jobs market. </a:t>
            </a:r>
          </a:p>
          <a:p>
            <a:endParaRPr lang="en-GB" sz="2000" dirty="0"/>
          </a:p>
        </p:txBody>
      </p:sp>
    </p:spTree>
    <p:extLst>
      <p:ext uri="{BB962C8B-B14F-4D97-AF65-F5344CB8AC3E}">
        <p14:creationId xmlns:p14="http://schemas.microsoft.com/office/powerpoint/2010/main" val="1197129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illustrations </a:t>
            </a:r>
            <a:br>
              <a:rPr lang="en-GB" dirty="0" smtClean="0"/>
            </a:br>
            <a:r>
              <a:rPr lang="en-GB" dirty="0" smtClean="0"/>
              <a:t>1. Re-purposing published sources</a:t>
            </a:r>
            <a:endParaRPr lang="en-GB" dirty="0"/>
          </a:p>
        </p:txBody>
      </p:sp>
      <p:sp>
        <p:nvSpPr>
          <p:cNvPr id="3" name="Content Placeholder 2"/>
          <p:cNvSpPr>
            <a:spLocks noGrp="1"/>
          </p:cNvSpPr>
          <p:nvPr>
            <p:ph idx="1"/>
          </p:nvPr>
        </p:nvSpPr>
        <p:spPr>
          <a:xfrm>
            <a:off x="683568" y="1844824"/>
            <a:ext cx="8153400" cy="4114800"/>
          </a:xfrm>
        </p:spPr>
        <p:txBody>
          <a:bodyPr/>
          <a:lstStyle/>
          <a:p>
            <a:r>
              <a:rPr lang="en-GB" dirty="0" smtClean="0"/>
              <a:t>A published table or graph to provide context</a:t>
            </a:r>
          </a:p>
          <a:p>
            <a:pPr>
              <a:buNone/>
            </a:pPr>
            <a:endParaRPr lang="en-GB" dirty="0" smtClean="0"/>
          </a:p>
          <a:p>
            <a:endParaRPr lang="en-GB" dirty="0" smtClean="0"/>
          </a:p>
          <a:p>
            <a:endParaRPr lang="en-GB" dirty="0"/>
          </a:p>
        </p:txBody>
      </p:sp>
      <p:graphicFrame>
        <p:nvGraphicFramePr>
          <p:cNvPr id="5" name="Chart 4"/>
          <p:cNvGraphicFramePr/>
          <p:nvPr>
            <p:extLst>
              <p:ext uri="{D42A27DB-BD31-4B8C-83A1-F6EECF244321}">
                <p14:modId xmlns:p14="http://schemas.microsoft.com/office/powerpoint/2010/main" val="1605604739"/>
              </p:ext>
            </p:extLst>
          </p:nvPr>
        </p:nvGraphicFramePr>
        <p:xfrm>
          <a:off x="683568" y="2348880"/>
          <a:ext cx="792088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836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a:themeElements>
    <a:clrScheme name="lectur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ctur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lectur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lectur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lectur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lectur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C:\mark\ma\sr6422\lectures\lecture.pot</Template>
  <TotalTime>16618</TotalTime>
  <Words>2229</Words>
  <Application>Microsoft Office PowerPoint</Application>
  <PresentationFormat>On-screen Show (4:3)</PresentationFormat>
  <Paragraphs>261</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lecture</vt:lpstr>
      <vt:lpstr>Enriching Social Science Teaching with Empirical Data (ESSTED) </vt:lpstr>
      <vt:lpstr>Manchester Dissertation Audit (190 in Politics, 46 in Sociology)</vt:lpstr>
      <vt:lpstr>Why so little use of quantitative data? (esp.. secondary data analysis) </vt:lpstr>
      <vt:lpstr>Why so little use of quantitative data? (esp.. secondary data analysis) </vt:lpstr>
      <vt:lpstr>A ‘British Problem’  </vt:lpstr>
      <vt:lpstr>Coursework and Essays</vt:lpstr>
      <vt:lpstr>Bringing QM into dissertations It isn’t all or nothing</vt:lpstr>
      <vt:lpstr>Why we should bother..</vt:lpstr>
      <vt:lpstr>3 illustrations  1. Re-purposing published sources</vt:lpstr>
      <vt:lpstr>2. Creating bespoke tables  e.g. From British Social Attitudes using  http://www.britsocat.com/</vt:lpstr>
      <vt:lpstr>3. Analysis of Survey Microdata</vt:lpstr>
      <vt:lpstr>Bringing QM into dissertations It isn’t all or nothing</vt:lpstr>
      <vt:lpstr>Using published data for context and background</vt:lpstr>
      <vt:lpstr>Using published data for context and background</vt:lpstr>
      <vt:lpstr>www.ethnicity.ac.uk </vt:lpstr>
      <vt:lpstr>www.brin.ac.uk</vt:lpstr>
      <vt:lpstr>www.poverty.org.uk</vt:lpstr>
      <vt:lpstr>Something more bespoke? Getting hands-on</vt:lpstr>
      <vt:lpstr>Getting interactive with data</vt:lpstr>
      <vt:lpstr>Example 1 Neighbourhood Statistics   http://www.neighbourhood.statistics.gov.uk/    </vt:lpstr>
      <vt:lpstr>Example 2 British Social Attitudes survey: on-line  www.britsocat.com/Home </vt:lpstr>
      <vt:lpstr>Example 3 Tables from the 2011 UK Census www.nomisweb.co.uk/census/2011    </vt:lpstr>
      <vt:lpstr>Example 4 Survey data for Europe  (includes the BSA and  comparative data for rest of Europe)   http://www.ccesd.ac.uk/Home</vt:lpstr>
      <vt:lpstr>Example 5 International Data: World Bank Development Indicators   http://stats.ukdataservice.ac.uk/  </vt:lpstr>
      <vt:lpstr>Practical</vt:lpstr>
      <vt:lpstr>LUNCH</vt:lpstr>
      <vt:lpstr>Bringing QM into dissertations It isn’t all or nothing</vt:lpstr>
      <vt:lpstr>Secondary Analysis of a Survey Dataset a realistic option for final year dissertations</vt:lpstr>
      <vt:lpstr>A question of support</vt:lpstr>
      <vt:lpstr>Supervising the research process</vt:lpstr>
      <vt:lpstr>Research Questions</vt:lpstr>
      <vt:lpstr>Supervising Research Questions</vt:lpstr>
      <vt:lpstr>From topic to question to hypotheses. an e.g.  </vt:lpstr>
      <vt:lpstr>Data Analysis </vt:lpstr>
      <vt:lpstr>Searching for Data The UK Data Service (http://ukdataservice.ac.uk/)</vt:lpstr>
      <vt:lpstr>Data Discover..  http://ukdataservice.ac.uk/get-data.aspx </vt:lpstr>
      <vt:lpstr>PowerPoint Presentation</vt:lpstr>
      <vt:lpstr>PowerPoint Presentation</vt:lpstr>
      <vt:lpstr>Data Evaluation: is it really fit for purpose?</vt:lpstr>
      <vt:lpstr>Hands on with NESSTAR  http://nesstar.esds.ac.uk/webview/index.jsp </vt:lpstr>
      <vt:lpstr>Practical</vt:lpstr>
      <vt:lpstr>Some data issues </vt:lpstr>
      <vt:lpstr>The supervision process</vt:lpstr>
      <vt:lpstr>Getting Critical  </vt:lpstr>
      <vt:lpstr>Association and causation: </vt:lpstr>
      <vt:lpstr>A question of Assessment</vt:lpstr>
    </vt:vector>
  </TitlesOfParts>
  <Company>manchester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conduct your survey:  Self-completion versus interview</dc:title>
  <dc:creator>Dale</dc:creator>
  <cp:lastModifiedBy>Jennifer Buckley</cp:lastModifiedBy>
  <cp:revision>313</cp:revision>
  <cp:lastPrinted>2002-09-30T16:02:57Z</cp:lastPrinted>
  <dcterms:created xsi:type="dcterms:W3CDTF">1999-09-12T12:57:59Z</dcterms:created>
  <dcterms:modified xsi:type="dcterms:W3CDTF">2015-02-09T17:21:43Z</dcterms:modified>
</cp:coreProperties>
</file>