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6"/>
  </p:notesMasterIdLst>
  <p:handoutMasterIdLst>
    <p:handoutMasterId r:id="rId17"/>
  </p:handoutMasterIdLst>
  <p:sldIdLst>
    <p:sldId id="608" r:id="rId2"/>
    <p:sldId id="792" r:id="rId3"/>
    <p:sldId id="791" r:id="rId4"/>
    <p:sldId id="795" r:id="rId5"/>
    <p:sldId id="803" r:id="rId6"/>
    <p:sldId id="801" r:id="rId7"/>
    <p:sldId id="805" r:id="rId8"/>
    <p:sldId id="797" r:id="rId9"/>
    <p:sldId id="807" r:id="rId10"/>
    <p:sldId id="806" r:id="rId11"/>
    <p:sldId id="790" r:id="rId12"/>
    <p:sldId id="798" r:id="rId13"/>
    <p:sldId id="799" r:id="rId14"/>
    <p:sldId id="800" r:id="rId15"/>
  </p:sldIdLst>
  <p:sldSz cx="9144000" cy="6858000" type="screen4x3"/>
  <p:notesSz cx="6797675" cy="9928225"/>
  <p:defaultTextStyle>
    <a:defPPr>
      <a:defRPr lang="en-GB"/>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93575" autoAdjust="0"/>
  </p:normalViewPr>
  <p:slideViewPr>
    <p:cSldViewPr>
      <p:cViewPr>
        <p:scale>
          <a:sx n="75" d="100"/>
          <a:sy n="75"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052" y="30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defRPr sz="1200" smtClean="0"/>
            </a:lvl1pPr>
          </a:lstStyle>
          <a:p>
            <a:pPr>
              <a:defRPr/>
            </a:pPr>
            <a:endParaRPr lang="en-US"/>
          </a:p>
        </p:txBody>
      </p:sp>
      <p:sp>
        <p:nvSpPr>
          <p:cNvPr id="25603"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lgn="r">
              <a:defRPr sz="1200" smtClean="0"/>
            </a:lvl1pPr>
          </a:lstStyle>
          <a:p>
            <a:pPr>
              <a:defRPr/>
            </a:pPr>
            <a:endParaRPr lang="en-US"/>
          </a:p>
        </p:txBody>
      </p:sp>
      <p:sp>
        <p:nvSpPr>
          <p:cNvPr id="25604"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defRPr sz="1200" smtClean="0"/>
            </a:lvl1pPr>
          </a:lstStyle>
          <a:p>
            <a:pPr>
              <a:defRPr/>
            </a:pPr>
            <a:endParaRPr lang="en-US"/>
          </a:p>
        </p:txBody>
      </p:sp>
      <p:sp>
        <p:nvSpPr>
          <p:cNvPr id="25605"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lgn="r">
              <a:defRPr sz="1200" smtClean="0"/>
            </a:lvl1pPr>
          </a:lstStyle>
          <a:p>
            <a:pPr>
              <a:defRPr/>
            </a:pPr>
            <a:fld id="{B4B88F19-3AF2-4941-A1E1-724EE446CCA3}" type="slidenum">
              <a:rPr lang="en-GB"/>
              <a:pPr>
                <a:defRPr/>
              </a:pPr>
              <a:t>‹#›</a:t>
            </a:fld>
            <a:endParaRPr lang="en-GB"/>
          </a:p>
        </p:txBody>
      </p:sp>
    </p:spTree>
    <p:extLst>
      <p:ext uri="{BB962C8B-B14F-4D97-AF65-F5344CB8AC3E}">
        <p14:creationId xmlns:p14="http://schemas.microsoft.com/office/powerpoint/2010/main" val="575971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defRPr sz="1200" smtClean="0"/>
            </a:lvl1pPr>
          </a:lstStyle>
          <a:p>
            <a:pPr>
              <a:defRPr/>
            </a:pPr>
            <a:endParaRPr lang="en-US"/>
          </a:p>
        </p:txBody>
      </p:sp>
      <p:sp>
        <p:nvSpPr>
          <p:cNvPr id="41987"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lgn="r">
              <a:defRPr sz="1200" smtClean="0"/>
            </a:lvl1pPr>
          </a:lstStyle>
          <a:p>
            <a:pPr>
              <a:defRPr/>
            </a:pPr>
            <a:endParaRPr lang="en-US"/>
          </a:p>
        </p:txBody>
      </p:sp>
      <p:sp>
        <p:nvSpPr>
          <p:cNvPr id="58372" name="Rectangle 4"/>
          <p:cNvSpPr>
            <a:spLocks noGrp="1" noRot="1" noChangeAspect="1" noChangeArrowheads="1" noTextEdit="1"/>
          </p:cNvSpPr>
          <p:nvPr>
            <p:ph type="sldImg" idx="2"/>
          </p:nvPr>
        </p:nvSpPr>
        <p:spPr bwMode="auto">
          <a:xfrm>
            <a:off x="920750" y="744538"/>
            <a:ext cx="4960938" cy="3722687"/>
          </a:xfrm>
          <a:prstGeom prst="rect">
            <a:avLst/>
          </a:prstGeom>
          <a:noFill/>
          <a:ln w="9525">
            <a:solidFill>
              <a:srgbClr val="000000"/>
            </a:solidFill>
            <a:miter lim="800000"/>
            <a:headEnd/>
            <a:tailEnd/>
          </a:ln>
        </p:spPr>
      </p:sp>
      <p:sp>
        <p:nvSpPr>
          <p:cNvPr id="41989"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990"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defRPr sz="1200" smtClean="0"/>
            </a:lvl1pPr>
          </a:lstStyle>
          <a:p>
            <a:pPr>
              <a:defRPr/>
            </a:pPr>
            <a:endParaRPr lang="en-US"/>
          </a:p>
        </p:txBody>
      </p:sp>
      <p:sp>
        <p:nvSpPr>
          <p:cNvPr id="41991"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lgn="r">
              <a:defRPr sz="1200" smtClean="0"/>
            </a:lvl1pPr>
          </a:lstStyle>
          <a:p>
            <a:pPr>
              <a:defRPr/>
            </a:pPr>
            <a:fld id="{269403C3-ECB7-494B-B14E-3C03D530EF9A}" type="slidenum">
              <a:rPr lang="en-GB"/>
              <a:pPr>
                <a:defRPr/>
              </a:pPr>
              <a:t>‹#›</a:t>
            </a:fld>
            <a:endParaRPr lang="en-GB"/>
          </a:p>
        </p:txBody>
      </p:sp>
    </p:spTree>
    <p:extLst>
      <p:ext uri="{BB962C8B-B14F-4D97-AF65-F5344CB8AC3E}">
        <p14:creationId xmlns:p14="http://schemas.microsoft.com/office/powerpoint/2010/main" val="10069317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E1D4BC38-AC27-4DEE-A227-6B07810E3DE0}" type="slidenum">
              <a:rPr lang="en-GB"/>
              <a:pPr/>
              <a:t>1</a:t>
            </a:fld>
            <a:endParaRPr lang="en-GB"/>
          </a:p>
        </p:txBody>
      </p:sp>
      <p:sp>
        <p:nvSpPr>
          <p:cNvPr id="59395" name="Rectangle 2"/>
          <p:cNvSpPr>
            <a:spLocks noGrp="1" noRot="1" noChangeAspect="1" noChangeArrowheads="1" noTextEdit="1"/>
          </p:cNvSpPr>
          <p:nvPr>
            <p:ph type="sldImg"/>
          </p:nvPr>
        </p:nvSpPr>
        <p:spPr>
          <a:xfrm>
            <a:off x="917575" y="744538"/>
            <a:ext cx="4962525" cy="3722687"/>
          </a:xfrm>
          <a:ln/>
        </p:spPr>
      </p:sp>
      <p:sp>
        <p:nvSpPr>
          <p:cNvPr id="59396" name="Rectangle 3"/>
          <p:cNvSpPr>
            <a:spLocks noGrp="1" noChangeArrowheads="1"/>
          </p:cNvSpPr>
          <p:nvPr>
            <p:ph type="body" idx="1"/>
          </p:nvPr>
        </p:nvSpPr>
        <p:spPr>
          <a:xfrm>
            <a:off x="906463" y="4714875"/>
            <a:ext cx="4984750" cy="4468813"/>
          </a:xfrm>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783EFBD3-F994-4552-92D5-17F4D5ABEA01}" type="slidenum">
              <a:rPr lang="en-GB" smtClean="0"/>
              <a:pPr/>
              <a:t>6</a:t>
            </a:fld>
            <a:endParaRPr lang="en-GB" smtClean="0"/>
          </a:p>
        </p:txBody>
      </p:sp>
      <p:sp>
        <p:nvSpPr>
          <p:cNvPr id="58371" name="Rectangle 2"/>
          <p:cNvSpPr>
            <a:spLocks noGrp="1" noRot="1" noChangeAspect="1" noChangeArrowheads="1" noTextEdit="1"/>
          </p:cNvSpPr>
          <p:nvPr>
            <p:ph type="sldImg"/>
          </p:nvPr>
        </p:nvSpPr>
        <p:spPr>
          <a:xfrm>
            <a:off x="917575" y="744538"/>
            <a:ext cx="4965700" cy="3724275"/>
          </a:xfrm>
          <a:ln/>
        </p:spPr>
      </p:sp>
      <p:sp>
        <p:nvSpPr>
          <p:cNvPr id="58372" name="Rectangle 3"/>
          <p:cNvSpPr>
            <a:spLocks noGrp="1" noChangeArrowheads="1"/>
          </p:cNvSpPr>
          <p:nvPr>
            <p:ph type="body" idx="1"/>
          </p:nvPr>
        </p:nvSpPr>
        <p:spPr>
          <a:xfrm>
            <a:off x="906993" y="4716225"/>
            <a:ext cx="4983689" cy="4468337"/>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609600" y="3810000"/>
            <a:ext cx="8077200" cy="0"/>
          </a:xfrm>
          <a:prstGeom prst="line">
            <a:avLst/>
          </a:prstGeom>
          <a:noFill/>
          <a:ln w="190500">
            <a:solidFill>
              <a:srgbClr val="666699"/>
            </a:solidFill>
            <a:round/>
            <a:headEnd/>
            <a:tailEnd/>
          </a:ln>
          <a:effectLst/>
        </p:spPr>
        <p:txBody>
          <a:bodyPr wrap="none" anchor="ctr"/>
          <a:lstStyle/>
          <a:p>
            <a:pPr>
              <a:defRPr/>
            </a:pPr>
            <a:endParaRPr lang="en-GB"/>
          </a:p>
        </p:txBody>
      </p:sp>
      <p:sp>
        <p:nvSpPr>
          <p:cNvPr id="66562" name="Rectangle 2"/>
          <p:cNvSpPr>
            <a:spLocks noGrp="1" noChangeArrowheads="1"/>
          </p:cNvSpPr>
          <p:nvPr>
            <p:ph type="ctrTitle"/>
          </p:nvPr>
        </p:nvSpPr>
        <p:spPr>
          <a:xfrm>
            <a:off x="609600" y="1295400"/>
            <a:ext cx="7772400" cy="1143000"/>
          </a:xfrm>
        </p:spPr>
        <p:txBody>
          <a:bodyPr/>
          <a:lstStyle>
            <a:lvl1pPr>
              <a:defRPr/>
            </a:lvl1pPr>
          </a:lstStyle>
          <a:p>
            <a:r>
              <a:rPr lang="en-US"/>
              <a:t>Click to edit Master title style</a:t>
            </a:r>
          </a:p>
        </p:txBody>
      </p:sp>
      <p:sp>
        <p:nvSpPr>
          <p:cNvPr id="66563" name="Rectangle 3"/>
          <p:cNvSpPr>
            <a:spLocks noGrp="1" noChangeArrowheads="1"/>
          </p:cNvSpPr>
          <p:nvPr>
            <p:ph type="subTitle" idx="1"/>
          </p:nvPr>
        </p:nvSpPr>
        <p:spPr>
          <a:xfrm>
            <a:off x="1295400" y="40386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5" name="Date Placeholder 4"/>
          <p:cNvSpPr>
            <a:spLocks noGrp="1" noChangeArrowheads="1"/>
          </p:cNvSpPr>
          <p:nvPr>
            <p:ph type="dt" sz="half" idx="10"/>
          </p:nvPr>
        </p:nvSpPr>
        <p:spPr bwMode="auto">
          <a:xfrm>
            <a:off x="1166813"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smtClean="0">
                <a:solidFill>
                  <a:srgbClr val="000000"/>
                </a:solidFill>
                <a:latin typeface="Arial" charset="0"/>
              </a:defRPr>
            </a:lvl1pPr>
          </a:lstStyle>
          <a:p>
            <a:pPr>
              <a:defRPr/>
            </a:pPr>
            <a:endParaRPr lang="en-US"/>
          </a:p>
        </p:txBody>
      </p:sp>
      <p:sp>
        <p:nvSpPr>
          <p:cNvPr id="6" name="Rectangle 6"/>
          <p:cNvSpPr>
            <a:spLocks noGrp="1" noChangeArrowheads="1"/>
          </p:cNvSpPr>
          <p:nvPr>
            <p:ph type="sldNum" sz="quarter" idx="11"/>
          </p:nvPr>
        </p:nvSpPr>
        <p:spPr>
          <a:xfrm>
            <a:off x="7010400" y="6248400"/>
            <a:ext cx="1905000" cy="457200"/>
          </a:xfrm>
        </p:spPr>
        <p:txBody>
          <a:bodyPr/>
          <a:lstStyle>
            <a:lvl1pPr algn="r">
              <a:defRPr smtClean="0">
                <a:solidFill>
                  <a:srgbClr val="000000"/>
                </a:solidFill>
                <a:latin typeface="Arial" charset="0"/>
              </a:defRPr>
            </a:lvl1pPr>
          </a:lstStyle>
          <a:p>
            <a:pPr>
              <a:defRPr/>
            </a:pPr>
            <a:fld id="{74F9450F-9110-4564-8C52-6F62F3C843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sldNum" sz="quarter" idx="10"/>
          </p:nvPr>
        </p:nvSpPr>
        <p:spPr>
          <a:ln/>
        </p:spPr>
        <p:txBody>
          <a:bodyPr/>
          <a:lstStyle>
            <a:lvl1pPr>
              <a:defRPr/>
            </a:lvl1pPr>
          </a:lstStyle>
          <a:p>
            <a:pPr>
              <a:defRPr/>
            </a:pPr>
            <a:fld id="{78721B4E-4836-47D8-BCE8-92F9C0412C2C}" type="slidenum">
              <a:rPr lang="en-US"/>
              <a:pPr>
                <a:defRPr/>
              </a:pPr>
              <a:t>‹#›</a:t>
            </a:fld>
            <a:r>
              <a:rPr lang="en-US"/>
              <a:t>Exploratory Data Analysis. CCSR, 2001</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1813" y="457200"/>
            <a:ext cx="2063750" cy="5562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457200"/>
            <a:ext cx="6043613"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sldNum" sz="quarter" idx="10"/>
          </p:nvPr>
        </p:nvSpPr>
        <p:spPr>
          <a:ln/>
        </p:spPr>
        <p:txBody>
          <a:bodyPr/>
          <a:lstStyle>
            <a:lvl1pPr>
              <a:defRPr/>
            </a:lvl1pPr>
          </a:lstStyle>
          <a:p>
            <a:pPr>
              <a:defRPr/>
            </a:pPr>
            <a:fld id="{4436E204-AA32-42BE-9AD9-FF1E2DB522CD}" type="slidenum">
              <a:rPr lang="en-US"/>
              <a:pPr>
                <a:defRPr/>
              </a:pPr>
              <a:t>‹#›</a:t>
            </a:fld>
            <a:r>
              <a:rPr lang="en-US"/>
              <a:t>Exploratory Data Analysis. CCSR, 2001</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59763" cy="914400"/>
          </a:xfrm>
        </p:spPr>
        <p:txBody>
          <a:bodyPr/>
          <a:lstStyle/>
          <a:p>
            <a:r>
              <a:rPr lang="en-US" smtClean="0"/>
              <a:t>Click to edit Master title style</a:t>
            </a:r>
            <a:endParaRPr lang="en-GB"/>
          </a:p>
        </p:txBody>
      </p:sp>
      <p:sp>
        <p:nvSpPr>
          <p:cNvPr id="3" name="Chart Placeholder 2"/>
          <p:cNvSpPr>
            <a:spLocks noGrp="1"/>
          </p:cNvSpPr>
          <p:nvPr>
            <p:ph type="chart" sz="half" idx="1"/>
          </p:nvPr>
        </p:nvSpPr>
        <p:spPr>
          <a:xfrm>
            <a:off x="685800" y="1905000"/>
            <a:ext cx="4000500" cy="4114800"/>
          </a:xfrm>
        </p:spPr>
        <p:txBody>
          <a:bodyPr/>
          <a:lstStyle/>
          <a:p>
            <a:pPr lvl="0"/>
            <a:endParaRPr lang="en-GB" noProof="0" smtClean="0"/>
          </a:p>
        </p:txBody>
      </p:sp>
      <p:sp>
        <p:nvSpPr>
          <p:cNvPr id="4" name="Text Placeholder 3"/>
          <p:cNvSpPr>
            <a:spLocks noGrp="1"/>
          </p:cNvSpPr>
          <p:nvPr>
            <p:ph type="body" sz="half" idx="2"/>
          </p:nvPr>
        </p:nvSpPr>
        <p:spPr>
          <a:xfrm>
            <a:off x="4838700" y="1905000"/>
            <a:ext cx="4000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sldNum" sz="quarter" idx="10"/>
          </p:nvPr>
        </p:nvSpPr>
        <p:spPr>
          <a:ln/>
        </p:spPr>
        <p:txBody>
          <a:bodyPr/>
          <a:lstStyle>
            <a:lvl1pPr>
              <a:defRPr/>
            </a:lvl1pPr>
          </a:lstStyle>
          <a:p>
            <a:pPr>
              <a:defRPr/>
            </a:pPr>
            <a:fld id="{4945DA72-BE21-486D-870E-EB0E84B30680}" type="slidenum">
              <a:rPr lang="en-US"/>
              <a:pPr>
                <a:defRPr/>
              </a:pPr>
              <a:t>‹#›</a:t>
            </a:fld>
            <a:r>
              <a:rPr lang="en-US"/>
              <a:t>Exploratory Data Analysis. CCSR, 2001</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59763" cy="9144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05000"/>
            <a:ext cx="4000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838700" y="1905000"/>
            <a:ext cx="4000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sldNum" sz="quarter" idx="10"/>
          </p:nvPr>
        </p:nvSpPr>
        <p:spPr>
          <a:ln/>
        </p:spPr>
        <p:txBody>
          <a:bodyPr/>
          <a:lstStyle>
            <a:lvl1pPr>
              <a:defRPr/>
            </a:lvl1pPr>
          </a:lstStyle>
          <a:p>
            <a:pPr>
              <a:defRPr/>
            </a:pPr>
            <a:fld id="{741C805D-F7B5-4A52-8DE3-AFA04E6A8DA9}" type="slidenum">
              <a:rPr lang="en-US"/>
              <a:pPr>
                <a:defRPr/>
              </a:pPr>
              <a:t>‹#›</a:t>
            </a:fld>
            <a:r>
              <a:rPr lang="en-US"/>
              <a:t>Exploratory Data Analysis. CCSR, 2001</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sldNum" sz="quarter" idx="10"/>
          </p:nvPr>
        </p:nvSpPr>
        <p:spPr>
          <a:ln/>
        </p:spPr>
        <p:txBody>
          <a:bodyPr/>
          <a:lstStyle>
            <a:lvl1pPr>
              <a:defRPr/>
            </a:lvl1pPr>
          </a:lstStyle>
          <a:p>
            <a:pPr>
              <a:defRPr/>
            </a:pPr>
            <a:fld id="{35011C1E-B228-4364-A45B-208673355B03}" type="slidenum">
              <a:rPr lang="en-US"/>
              <a:pPr>
                <a:defRPr/>
              </a:pPr>
              <a:t>‹#›</a:t>
            </a:fld>
            <a:r>
              <a:rPr lang="en-US"/>
              <a:t>Exploratory Data Analysis. CCSR, 2001</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E592405B-FCE1-4A3C-BCEC-F319CB8272B6}" type="slidenum">
              <a:rPr lang="en-US"/>
              <a:pPr>
                <a:defRPr/>
              </a:pPr>
              <a:t>‹#›</a:t>
            </a:fld>
            <a:r>
              <a:rPr lang="en-US"/>
              <a:t>Exploratory Data Analysis. CCSR, 2001</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05000"/>
            <a:ext cx="4000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38700" y="1905000"/>
            <a:ext cx="4000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sldNum" sz="quarter" idx="10"/>
          </p:nvPr>
        </p:nvSpPr>
        <p:spPr>
          <a:ln/>
        </p:spPr>
        <p:txBody>
          <a:bodyPr/>
          <a:lstStyle>
            <a:lvl1pPr>
              <a:defRPr/>
            </a:lvl1pPr>
          </a:lstStyle>
          <a:p>
            <a:pPr>
              <a:defRPr/>
            </a:pPr>
            <a:fld id="{E40F80AC-E783-4BC5-9B5F-9FFC56423CBF}" type="slidenum">
              <a:rPr lang="en-US"/>
              <a:pPr>
                <a:defRPr/>
              </a:pPr>
              <a:t>‹#›</a:t>
            </a:fld>
            <a:r>
              <a:rPr lang="en-US"/>
              <a:t>Exploratory Data Analysis. CCSR, 2001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sldNum" sz="quarter" idx="10"/>
          </p:nvPr>
        </p:nvSpPr>
        <p:spPr>
          <a:ln/>
        </p:spPr>
        <p:txBody>
          <a:bodyPr/>
          <a:lstStyle>
            <a:lvl1pPr>
              <a:defRPr/>
            </a:lvl1pPr>
          </a:lstStyle>
          <a:p>
            <a:pPr>
              <a:defRPr/>
            </a:pPr>
            <a:fld id="{BC10D7C3-3CAD-49F1-AF7D-D6D452F65E3B}" type="slidenum">
              <a:rPr lang="en-US"/>
              <a:pPr>
                <a:defRPr/>
              </a:pPr>
              <a:t>‹#›</a:t>
            </a:fld>
            <a:r>
              <a:rPr lang="en-US"/>
              <a:t>Exploratory Data Analysis. CCSR, 2001</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sldNum" sz="quarter" idx="10"/>
          </p:nvPr>
        </p:nvSpPr>
        <p:spPr>
          <a:ln/>
        </p:spPr>
        <p:txBody>
          <a:bodyPr/>
          <a:lstStyle>
            <a:lvl1pPr>
              <a:defRPr/>
            </a:lvl1pPr>
          </a:lstStyle>
          <a:p>
            <a:pPr>
              <a:defRPr/>
            </a:pPr>
            <a:fld id="{5B09F85E-DFD4-4189-9493-98ADA0ED9AE5}" type="slidenum">
              <a:rPr lang="en-US"/>
              <a:pPr>
                <a:defRPr/>
              </a:pPr>
              <a:t>‹#›</a:t>
            </a:fld>
            <a:r>
              <a:rPr lang="en-US"/>
              <a:t>Exploratory Data Analysis. CCSR, 2001</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51E35208-9776-4B13-B98B-F9640AC56BE2}" type="slidenum">
              <a:rPr lang="en-US"/>
              <a:pPr>
                <a:defRPr/>
              </a:pPr>
              <a:t>‹#›</a:t>
            </a:fld>
            <a:r>
              <a:rPr lang="en-US"/>
              <a:t>Exploratory Data Analysis. CCSR, 2001</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BBA64CA1-757B-43E7-9489-5DF26E39474D}" type="slidenum">
              <a:rPr lang="en-US"/>
              <a:pPr>
                <a:defRPr/>
              </a:pPr>
              <a:t>‹#›</a:t>
            </a:fld>
            <a:r>
              <a:rPr lang="en-US"/>
              <a:t>Exploratory Data Analysis. CCSR, 2001</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4D5FE22A-AA30-489D-B0E1-62DC3A0303D4}" type="slidenum">
              <a:rPr lang="en-US"/>
              <a:pPr>
                <a:defRPr/>
              </a:pPr>
              <a:t>‹#›</a:t>
            </a:fld>
            <a:r>
              <a:rPr lang="en-US"/>
              <a:t>Exploratory Data Analysis. CCSR, 2001</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457200"/>
            <a:ext cx="8259763"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905000"/>
            <a:ext cx="8153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endParaRPr lang="en-US" smtClean="0"/>
          </a:p>
        </p:txBody>
      </p:sp>
      <p:sp>
        <p:nvSpPr>
          <p:cNvPr id="65541" name="Rectangle 5"/>
          <p:cNvSpPr>
            <a:spLocks noGrp="1" noChangeArrowheads="1"/>
          </p:cNvSpPr>
          <p:nvPr>
            <p:ph type="sldNum" sz="quarter" idx="4"/>
          </p:nvPr>
        </p:nvSpPr>
        <p:spPr bwMode="auto">
          <a:xfrm>
            <a:off x="2819400" y="6248400"/>
            <a:ext cx="4038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atin typeface="Comic Sans MS" pitchFamily="66" charset="0"/>
              </a:defRPr>
            </a:lvl1pPr>
          </a:lstStyle>
          <a:p>
            <a:pPr>
              <a:defRPr/>
            </a:pPr>
            <a:fld id="{52C9DF3C-F545-4929-AD77-294C6484FFB4}" type="slidenum">
              <a:rPr lang="en-US"/>
              <a:pPr>
                <a:defRPr/>
              </a:pPr>
              <a:t>‹#›</a:t>
            </a:fld>
            <a:r>
              <a:rPr lang="en-US"/>
              <a:t>Exploratory Data Analysis. CCSR, 2001</a:t>
            </a:r>
          </a:p>
        </p:txBody>
      </p:sp>
      <p:sp>
        <p:nvSpPr>
          <p:cNvPr id="65542" name="Line 6"/>
          <p:cNvSpPr>
            <a:spLocks noChangeShapeType="1"/>
          </p:cNvSpPr>
          <p:nvPr/>
        </p:nvSpPr>
        <p:spPr bwMode="auto">
          <a:xfrm>
            <a:off x="762000" y="1524000"/>
            <a:ext cx="8077200" cy="0"/>
          </a:xfrm>
          <a:prstGeom prst="line">
            <a:avLst/>
          </a:prstGeom>
          <a:noFill/>
          <a:ln w="190500">
            <a:solidFill>
              <a:srgbClr val="666699"/>
            </a:solidFill>
            <a:round/>
            <a:headEnd/>
            <a:tailEnd/>
          </a:ln>
          <a:effectLst/>
        </p:spPr>
        <p:txBody>
          <a:bodyPr wrap="none" anchor="ctr"/>
          <a:lstStyle/>
          <a:p>
            <a:pPr>
              <a:defRPr/>
            </a:pPr>
            <a:endParaRPr lang="en-GB"/>
          </a:p>
        </p:txBody>
      </p:sp>
    </p:spTree>
  </p:cSld>
  <p:clrMap bg1="lt1" tx1="dk1" bg2="lt2" tx2="dk2" accent1="accent1" accent2="accent2" accent3="accent3" accent4="accent4" accent5="accent5" accent6="accent6" hlink="hlink" folHlink="folHlink"/>
  <p:sldLayoutIdLst>
    <p:sldLayoutId id="2147483735"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Lst>
  <p:txStyles>
    <p:titleStyle>
      <a:lvl1pPr algn="ctr" rtl="0" eaLnBrk="0" fontAlgn="base" hangingPunct="0">
        <a:spcBef>
          <a:spcPct val="0"/>
        </a:spcBef>
        <a:spcAft>
          <a:spcPct val="0"/>
        </a:spcAft>
        <a:defRPr kumimoji="1" sz="2800">
          <a:solidFill>
            <a:schemeClr val="tx1"/>
          </a:solidFill>
          <a:latin typeface="+mj-lt"/>
          <a:ea typeface="+mj-ea"/>
          <a:cs typeface="+mj-cs"/>
        </a:defRPr>
      </a:lvl1pPr>
      <a:lvl2pPr algn="ctr" rtl="0" eaLnBrk="0" fontAlgn="base" hangingPunct="0">
        <a:spcBef>
          <a:spcPct val="0"/>
        </a:spcBef>
        <a:spcAft>
          <a:spcPct val="0"/>
        </a:spcAft>
        <a:defRPr kumimoji="1" sz="2800">
          <a:solidFill>
            <a:schemeClr val="tx1"/>
          </a:solidFill>
          <a:latin typeface="Arial" charset="0"/>
        </a:defRPr>
      </a:lvl2pPr>
      <a:lvl3pPr algn="ctr" rtl="0" eaLnBrk="0" fontAlgn="base" hangingPunct="0">
        <a:spcBef>
          <a:spcPct val="0"/>
        </a:spcBef>
        <a:spcAft>
          <a:spcPct val="0"/>
        </a:spcAft>
        <a:defRPr kumimoji="1" sz="2800">
          <a:solidFill>
            <a:schemeClr val="tx1"/>
          </a:solidFill>
          <a:latin typeface="Arial" charset="0"/>
        </a:defRPr>
      </a:lvl3pPr>
      <a:lvl4pPr algn="ctr" rtl="0" eaLnBrk="0" fontAlgn="base" hangingPunct="0">
        <a:spcBef>
          <a:spcPct val="0"/>
        </a:spcBef>
        <a:spcAft>
          <a:spcPct val="0"/>
        </a:spcAft>
        <a:defRPr kumimoji="1" sz="2800">
          <a:solidFill>
            <a:schemeClr val="tx1"/>
          </a:solidFill>
          <a:latin typeface="Arial" charset="0"/>
        </a:defRPr>
      </a:lvl4pPr>
      <a:lvl5pPr algn="ctr" rtl="0" eaLnBrk="0" fontAlgn="base" hangingPunct="0">
        <a:spcBef>
          <a:spcPct val="0"/>
        </a:spcBef>
        <a:spcAft>
          <a:spcPct val="0"/>
        </a:spcAft>
        <a:defRPr kumimoji="1" sz="2800">
          <a:solidFill>
            <a:schemeClr val="tx1"/>
          </a:solidFill>
          <a:latin typeface="Arial" charset="0"/>
        </a:defRPr>
      </a:lvl5pPr>
      <a:lvl6pPr marL="457200" algn="ctr" rtl="0" eaLnBrk="0" fontAlgn="base" hangingPunct="0">
        <a:spcBef>
          <a:spcPct val="0"/>
        </a:spcBef>
        <a:spcAft>
          <a:spcPct val="0"/>
        </a:spcAft>
        <a:defRPr kumimoji="1" sz="2800">
          <a:solidFill>
            <a:schemeClr val="tx1"/>
          </a:solidFill>
          <a:latin typeface="Arial" charset="0"/>
        </a:defRPr>
      </a:lvl6pPr>
      <a:lvl7pPr marL="914400" algn="ctr" rtl="0" eaLnBrk="0" fontAlgn="base" hangingPunct="0">
        <a:spcBef>
          <a:spcPct val="0"/>
        </a:spcBef>
        <a:spcAft>
          <a:spcPct val="0"/>
        </a:spcAft>
        <a:defRPr kumimoji="1" sz="2800">
          <a:solidFill>
            <a:schemeClr val="tx1"/>
          </a:solidFill>
          <a:latin typeface="Arial" charset="0"/>
        </a:defRPr>
      </a:lvl7pPr>
      <a:lvl8pPr marL="1371600" algn="ctr" rtl="0" eaLnBrk="0" fontAlgn="base" hangingPunct="0">
        <a:spcBef>
          <a:spcPct val="0"/>
        </a:spcBef>
        <a:spcAft>
          <a:spcPct val="0"/>
        </a:spcAft>
        <a:defRPr kumimoji="1" sz="2800">
          <a:solidFill>
            <a:schemeClr val="tx1"/>
          </a:solidFill>
          <a:latin typeface="Arial" charset="0"/>
        </a:defRPr>
      </a:lvl8pPr>
      <a:lvl9pPr marL="1828800" algn="ctr" rtl="0" eaLnBrk="0" fontAlgn="base" hangingPunct="0">
        <a:spcBef>
          <a:spcPct val="0"/>
        </a:spcBef>
        <a:spcAft>
          <a:spcPct val="0"/>
        </a:spcAft>
        <a:defRPr kumimoji="1" sz="2800">
          <a:solidFill>
            <a:schemeClr val="tx1"/>
          </a:solidFill>
          <a:latin typeface="Arial" charset="0"/>
        </a:defRPr>
      </a:lvl9pPr>
    </p:titleStyle>
    <p:bodyStyle>
      <a:lvl1pPr marL="342900" indent="-342900" algn="l" rtl="0" eaLnBrk="0" fontAlgn="base" hangingPunct="0">
        <a:spcBef>
          <a:spcPct val="20000"/>
        </a:spcBef>
        <a:spcAft>
          <a:spcPct val="0"/>
        </a:spcAft>
        <a:buClr>
          <a:schemeClr val="accent1"/>
        </a:buClr>
        <a:buSzPct val="70000"/>
        <a:buFont typeface="Monotype Sorts" pitchFamily="2" charset="2"/>
        <a:buChar char="n"/>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143000" indent="-228600" algn="l" rtl="0" eaLnBrk="0" fontAlgn="base" hangingPunct="0">
        <a:spcBef>
          <a:spcPct val="20000"/>
        </a:spcBef>
        <a:spcAft>
          <a:spcPct val="0"/>
        </a:spcAft>
        <a:buChar char="•"/>
        <a:defRPr kumimoji="1" sz="2000">
          <a:solidFill>
            <a:schemeClr val="tx1"/>
          </a:solidFill>
          <a:latin typeface="+mn-lt"/>
        </a:defRPr>
      </a:lvl3pPr>
      <a:lvl4pPr marL="1600200" indent="-228600" algn="l" rtl="0" eaLnBrk="0" fontAlgn="base" hangingPunct="0">
        <a:spcBef>
          <a:spcPct val="20000"/>
        </a:spcBef>
        <a:spcAft>
          <a:spcPct val="0"/>
        </a:spcAft>
        <a:buChar char="–"/>
        <a:defRPr kumimoji="1">
          <a:solidFill>
            <a:schemeClr val="tx1"/>
          </a:solidFill>
          <a:latin typeface="+mn-lt"/>
        </a:defRPr>
      </a:lvl4pPr>
      <a:lvl5pPr marL="2057400" indent="-228600" algn="l" rtl="0" eaLnBrk="0" fontAlgn="base" hangingPunct="0">
        <a:spcBef>
          <a:spcPct val="20000"/>
        </a:spcBef>
        <a:spcAft>
          <a:spcPct val="0"/>
        </a:spcAft>
        <a:buChar char="»"/>
        <a:defRPr kumimoji="1">
          <a:solidFill>
            <a:schemeClr val="tx1"/>
          </a:solidFill>
          <a:latin typeface="+mn-lt"/>
        </a:defRPr>
      </a:lvl5pPr>
      <a:lvl6pPr marL="2514600" indent="-228600" algn="l" rtl="0" eaLnBrk="0" fontAlgn="base" hangingPunct="0">
        <a:spcBef>
          <a:spcPct val="20000"/>
        </a:spcBef>
        <a:spcAft>
          <a:spcPct val="0"/>
        </a:spcAft>
        <a:buChar char="»"/>
        <a:defRPr kumimoji="1">
          <a:solidFill>
            <a:schemeClr val="tx1"/>
          </a:solidFill>
          <a:latin typeface="+mn-lt"/>
        </a:defRPr>
      </a:lvl6pPr>
      <a:lvl7pPr marL="2971800" indent="-228600" algn="l" rtl="0" eaLnBrk="0" fontAlgn="base" hangingPunct="0">
        <a:spcBef>
          <a:spcPct val="20000"/>
        </a:spcBef>
        <a:spcAft>
          <a:spcPct val="0"/>
        </a:spcAft>
        <a:buChar char="»"/>
        <a:defRPr kumimoji="1">
          <a:solidFill>
            <a:schemeClr val="tx1"/>
          </a:solidFill>
          <a:latin typeface="+mn-lt"/>
        </a:defRPr>
      </a:lvl7pPr>
      <a:lvl8pPr marL="3429000" indent="-228600" algn="l" rtl="0" eaLnBrk="0" fontAlgn="base" hangingPunct="0">
        <a:spcBef>
          <a:spcPct val="20000"/>
        </a:spcBef>
        <a:spcAft>
          <a:spcPct val="0"/>
        </a:spcAft>
        <a:buChar char="»"/>
        <a:defRPr kumimoji="1">
          <a:solidFill>
            <a:schemeClr val="tx1"/>
          </a:solidFill>
          <a:latin typeface="+mn-lt"/>
        </a:defRPr>
      </a:lvl8pPr>
      <a:lvl9pPr marL="3886200" indent="-228600" algn="l" rtl="0" eaLnBrk="0" fontAlgn="base" hangingPunct="0">
        <a:spcBef>
          <a:spcPct val="20000"/>
        </a:spcBef>
        <a:spcAft>
          <a:spcPct val="0"/>
        </a:spcAft>
        <a:buChar char="»"/>
        <a:defRPr kumimoj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dirty="0" smtClean="0"/>
              <a:t>Dissertation Workshop </a:t>
            </a:r>
            <a:br>
              <a:rPr lang="en-GB" dirty="0" smtClean="0"/>
            </a:br>
            <a:endParaRPr lang="en-GB" dirty="0" smtClean="0"/>
          </a:p>
        </p:txBody>
      </p:sp>
      <p:sp>
        <p:nvSpPr>
          <p:cNvPr id="6147" name="Rectangle 3"/>
          <p:cNvSpPr>
            <a:spLocks noGrp="1" noChangeArrowheads="1"/>
          </p:cNvSpPr>
          <p:nvPr>
            <p:ph type="body" idx="1"/>
          </p:nvPr>
        </p:nvSpPr>
        <p:spPr>
          <a:xfrm>
            <a:off x="251520" y="1628800"/>
            <a:ext cx="8713788" cy="4114800"/>
          </a:xfrm>
        </p:spPr>
        <p:txBody>
          <a:bodyPr/>
          <a:lstStyle/>
          <a:p>
            <a:pPr algn="ctr">
              <a:buFont typeface="Monotype Sorts" pitchFamily="2" charset="2"/>
              <a:buNone/>
            </a:pPr>
            <a:endParaRPr lang="en-GB" sz="2800" dirty="0" smtClean="0"/>
          </a:p>
          <a:p>
            <a:pPr algn="ctr">
              <a:buFont typeface="Monotype Sorts" pitchFamily="2" charset="2"/>
              <a:buNone/>
            </a:pPr>
            <a:endParaRPr lang="en-GB" sz="2000" dirty="0" smtClean="0"/>
          </a:p>
          <a:p>
            <a:pPr algn="ctr">
              <a:spcBef>
                <a:spcPct val="0"/>
              </a:spcBef>
              <a:buClrTx/>
              <a:buSzTx/>
              <a:buFontTx/>
              <a:buNone/>
            </a:pPr>
            <a:r>
              <a:rPr lang="en-GB" sz="3200" dirty="0" smtClean="0"/>
              <a:t>How to design (and carry out) a quantitative analysis for a dissertation</a:t>
            </a:r>
          </a:p>
          <a:p>
            <a:pPr algn="ctr">
              <a:spcBef>
                <a:spcPct val="0"/>
              </a:spcBef>
              <a:buClrTx/>
              <a:buSzTx/>
              <a:buFontTx/>
              <a:buNone/>
            </a:pPr>
            <a:endParaRPr lang="en-GB" sz="3200" dirty="0" smtClean="0"/>
          </a:p>
          <a:p>
            <a:pPr algn="ctr">
              <a:spcBef>
                <a:spcPct val="0"/>
              </a:spcBef>
              <a:buClrTx/>
              <a:buSzTx/>
              <a:buFontTx/>
              <a:buNone/>
            </a:pPr>
            <a:r>
              <a:rPr lang="en-GB" sz="3200" dirty="0" smtClean="0"/>
              <a:t>A practical workshop </a:t>
            </a:r>
          </a:p>
          <a:p>
            <a:pPr algn="ctr">
              <a:buFont typeface="Monotype Sorts" pitchFamily="2" charset="2"/>
              <a:buNone/>
            </a:pPr>
            <a:endParaRPr lang="en-US" sz="2800" dirty="0" smtClean="0"/>
          </a:p>
          <a:p>
            <a:pPr algn="ctr">
              <a:buFont typeface="Monotype Sorts" pitchFamily="2" charset="2"/>
              <a:buNone/>
            </a:pPr>
            <a:r>
              <a:rPr lang="en-US" sz="2800" dirty="0" smtClean="0"/>
              <a:t>Mark Brown</a:t>
            </a:r>
          </a:p>
          <a:p>
            <a:pPr algn="ctr">
              <a:buFont typeface="Monotype Sorts" pitchFamily="2" charset="2"/>
              <a:buNone/>
            </a:pPr>
            <a:r>
              <a:rPr lang="en-GB" sz="2800" dirty="0" smtClean="0"/>
              <a:t>(Social Statistics)</a:t>
            </a:r>
          </a:p>
          <a:p>
            <a:pPr algn="ctr">
              <a:buFont typeface="Monotype Sorts" pitchFamily="2" charset="2"/>
              <a:buNone/>
            </a:pPr>
            <a:endParaRPr lang="en-GB"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r>
            <a:br>
              <a:rPr lang="en-GB" dirty="0" smtClean="0"/>
            </a:br>
            <a:r>
              <a:rPr lang="en-GB" dirty="0" smtClean="0"/>
              <a:t>I have my data in SPSS.. Now what? </a:t>
            </a:r>
            <a:br>
              <a:rPr lang="en-GB" dirty="0" smtClean="0"/>
            </a:br>
            <a:r>
              <a:rPr lang="en-GB" dirty="0" smtClean="0"/>
              <a:t> </a:t>
            </a:r>
            <a:endParaRPr lang="en-GB" dirty="0"/>
          </a:p>
        </p:txBody>
      </p:sp>
      <p:sp>
        <p:nvSpPr>
          <p:cNvPr id="3" name="Content Placeholder 2"/>
          <p:cNvSpPr>
            <a:spLocks noGrp="1"/>
          </p:cNvSpPr>
          <p:nvPr>
            <p:ph idx="1"/>
          </p:nvPr>
        </p:nvSpPr>
        <p:spPr>
          <a:xfrm>
            <a:off x="683568" y="1700808"/>
            <a:ext cx="8153400" cy="4824536"/>
          </a:xfrm>
        </p:spPr>
        <p:txBody>
          <a:bodyPr/>
          <a:lstStyle/>
          <a:p>
            <a:r>
              <a:rPr lang="en-GB" sz="2000" dirty="0" smtClean="0"/>
              <a:t>Think what information you need to answer a research question (or test a hypothesis) </a:t>
            </a:r>
          </a:p>
          <a:p>
            <a:r>
              <a:rPr lang="en-GB" sz="2000" dirty="0" smtClean="0"/>
              <a:t>Identify the dependent variable and explanatory variable(s)</a:t>
            </a:r>
          </a:p>
          <a:p>
            <a:endParaRPr lang="en-GB" sz="2000" dirty="0" smtClean="0"/>
          </a:p>
          <a:p>
            <a:endParaRPr lang="en-GB" sz="2000" dirty="0" smtClean="0"/>
          </a:p>
          <a:p>
            <a:endParaRPr lang="en-GB" sz="2000" dirty="0" smtClean="0"/>
          </a:p>
          <a:p>
            <a:endParaRPr lang="en-GB" sz="2000" dirty="0" smtClean="0"/>
          </a:p>
          <a:p>
            <a:endParaRPr lang="en-GB" sz="2000" dirty="0" smtClean="0"/>
          </a:p>
          <a:p>
            <a:endParaRPr lang="en-GB" sz="2000" dirty="0" smtClean="0"/>
          </a:p>
          <a:p>
            <a:endParaRPr lang="en-GB" sz="2000" dirty="0" smtClean="0"/>
          </a:p>
          <a:p>
            <a:endParaRPr lang="en-GB" sz="2000" dirty="0" smtClean="0"/>
          </a:p>
          <a:p>
            <a:r>
              <a:rPr lang="en-GB" sz="2000" dirty="0" smtClean="0"/>
              <a:t>Use SPSS to analyse the relationship between them</a:t>
            </a:r>
          </a:p>
          <a:p>
            <a:r>
              <a:rPr lang="en-GB" sz="2000" dirty="0" smtClean="0"/>
              <a:t>What techniques?  </a:t>
            </a:r>
            <a:endParaRPr lang="en-GB" sz="2000" dirty="0"/>
          </a:p>
        </p:txBody>
      </p:sp>
      <p:pic>
        <p:nvPicPr>
          <p:cNvPr id="1026" name="Picture 2"/>
          <p:cNvPicPr>
            <a:picLocks noChangeAspect="1" noChangeArrowheads="1"/>
          </p:cNvPicPr>
          <p:nvPr/>
        </p:nvPicPr>
        <p:blipFill>
          <a:blip r:embed="rId2" cstate="print"/>
          <a:srcRect/>
          <a:stretch>
            <a:fillRect/>
          </a:stretch>
        </p:blipFill>
        <p:spPr bwMode="auto">
          <a:xfrm>
            <a:off x="2699792" y="3140968"/>
            <a:ext cx="3600400" cy="2248285"/>
          </a:xfrm>
          <a:prstGeom prst="rect">
            <a:avLst/>
          </a:prstGeom>
          <a:noFill/>
          <a:ln w="9525">
            <a:noFill/>
            <a:miter lim="800000"/>
            <a:headEnd/>
            <a:tailEnd/>
          </a:ln>
        </p:spPr>
      </p:pic>
      <p:sp>
        <p:nvSpPr>
          <p:cNvPr id="5" name="Freeform 4"/>
          <p:cNvSpPr/>
          <p:nvPr/>
        </p:nvSpPr>
        <p:spPr bwMode="auto">
          <a:xfrm>
            <a:off x="2987824" y="4581128"/>
            <a:ext cx="609600" cy="266700"/>
          </a:xfrm>
          <a:custGeom>
            <a:avLst/>
            <a:gdLst>
              <a:gd name="connsiteX0" fmla="*/ 609600 w 609600"/>
              <a:gd name="connsiteY0" fmla="*/ 266700 h 266700"/>
              <a:gd name="connsiteX1" fmla="*/ 114300 w 609600"/>
              <a:gd name="connsiteY1" fmla="*/ 241300 h 266700"/>
              <a:gd name="connsiteX2" fmla="*/ 0 w 609600"/>
              <a:gd name="connsiteY2" fmla="*/ 0 h 266700"/>
            </a:gdLst>
            <a:ahLst/>
            <a:cxnLst>
              <a:cxn ang="0">
                <a:pos x="connsiteX0" y="connsiteY0"/>
              </a:cxn>
              <a:cxn ang="0">
                <a:pos x="connsiteX1" y="connsiteY1"/>
              </a:cxn>
              <a:cxn ang="0">
                <a:pos x="connsiteX2" y="connsiteY2"/>
              </a:cxn>
            </a:cxnLst>
            <a:rect l="l" t="t" r="r" b="b"/>
            <a:pathLst>
              <a:path w="609600" h="266700">
                <a:moveTo>
                  <a:pt x="609600" y="266700"/>
                </a:moveTo>
                <a:lnTo>
                  <a:pt x="114300" y="241300"/>
                </a:lnTo>
                <a:cubicBezTo>
                  <a:pt x="12700" y="196850"/>
                  <a:pt x="6350" y="98425"/>
                  <a:pt x="0" y="0"/>
                </a:cubicBezTo>
              </a:path>
            </a:pathLst>
          </a:custGeom>
          <a:noFill/>
          <a:ln w="28575" cap="flat" cmpd="sng" algn="ctr">
            <a:solidFill>
              <a:schemeClr val="tx1"/>
            </a:solidFill>
            <a:prstDash val="sys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Workshop: 7 Steps </a:t>
            </a:r>
            <a:endParaRPr lang="en-GB" dirty="0"/>
          </a:p>
        </p:txBody>
      </p:sp>
      <p:sp>
        <p:nvSpPr>
          <p:cNvPr id="3" name="Content Placeholder 2"/>
          <p:cNvSpPr>
            <a:spLocks noGrp="1"/>
          </p:cNvSpPr>
          <p:nvPr>
            <p:ph idx="1"/>
          </p:nvPr>
        </p:nvSpPr>
        <p:spPr>
          <a:xfrm>
            <a:off x="323528" y="1772816"/>
            <a:ext cx="8640960" cy="4114800"/>
          </a:xfrm>
        </p:spPr>
        <p:txBody>
          <a:bodyPr/>
          <a:lstStyle/>
          <a:p>
            <a:pPr>
              <a:spcAft>
                <a:spcPts val="600"/>
              </a:spcAft>
            </a:pPr>
            <a:r>
              <a:rPr lang="en-GB" sz="2000" dirty="0" smtClean="0"/>
              <a:t>STEP 1: Getting started: Locate &amp; open the data in SPSS </a:t>
            </a:r>
          </a:p>
          <a:p>
            <a:pPr>
              <a:spcAft>
                <a:spcPts val="600"/>
              </a:spcAft>
            </a:pPr>
            <a:r>
              <a:rPr lang="en-GB" sz="2000" dirty="0" smtClean="0"/>
              <a:t>STEP 2: Apply the weighting variable</a:t>
            </a:r>
          </a:p>
          <a:p>
            <a:pPr>
              <a:spcAft>
                <a:spcPts val="600"/>
              </a:spcAft>
            </a:pPr>
            <a:r>
              <a:rPr lang="en-GB" sz="2000" dirty="0" smtClean="0"/>
              <a:t>STEP 3: Identifying the key variables </a:t>
            </a:r>
          </a:p>
          <a:p>
            <a:pPr>
              <a:spcAft>
                <a:spcPts val="600"/>
              </a:spcAft>
            </a:pPr>
            <a:r>
              <a:rPr lang="en-GB" sz="2000" dirty="0" smtClean="0"/>
              <a:t>STEP 4: Looking at variable distributions </a:t>
            </a:r>
          </a:p>
          <a:p>
            <a:pPr>
              <a:spcAft>
                <a:spcPts val="600"/>
              </a:spcAft>
            </a:pPr>
            <a:r>
              <a:rPr lang="en-GB" sz="2000" dirty="0" smtClean="0"/>
              <a:t>STEP 5:  Exploring the relationship between the dependent and explanatory variables with cross-tabulation</a:t>
            </a:r>
          </a:p>
          <a:p>
            <a:pPr>
              <a:spcAft>
                <a:spcPts val="600"/>
              </a:spcAft>
            </a:pPr>
            <a:r>
              <a:rPr lang="en-GB" sz="2000" dirty="0" smtClean="0"/>
              <a:t>STEP 6:  Can we generalise the findings of our crosstabs from our sample to the UK population? Adding a test of statistical significance </a:t>
            </a:r>
          </a:p>
          <a:p>
            <a:pPr>
              <a:spcAft>
                <a:spcPts val="600"/>
              </a:spcAft>
            </a:pPr>
            <a:r>
              <a:rPr lang="en-GB" sz="2000" dirty="0" smtClean="0"/>
              <a:t>STEP 7:  Developing the analysis with the use of control variables </a:t>
            </a:r>
          </a:p>
          <a:p>
            <a:endParaRPr lang="en-GB" sz="2000" dirty="0" smtClean="0"/>
          </a:p>
          <a:p>
            <a:endParaRPr lang="en-GB" sz="2000" dirty="0" smtClean="0"/>
          </a:p>
          <a:p>
            <a:pPr>
              <a:buNone/>
            </a:pPr>
            <a:endParaRPr lang="en-GB" sz="2000" dirty="0" smtClean="0"/>
          </a:p>
          <a:p>
            <a:endParaRPr lang="en-GB" sz="2000" dirty="0" smtClean="0"/>
          </a:p>
          <a:p>
            <a:endParaRPr lang="en-GB"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57200"/>
            <a:ext cx="8622035" cy="914400"/>
          </a:xfrm>
        </p:spPr>
        <p:txBody>
          <a:bodyPr/>
          <a:lstStyle/>
          <a:p>
            <a:r>
              <a:rPr lang="en-GB" dirty="0" smtClean="0"/>
              <a:t>STEP 7: developing the analysis to </a:t>
            </a:r>
            <a:br>
              <a:rPr lang="en-GB" dirty="0" smtClean="0"/>
            </a:br>
            <a:r>
              <a:rPr lang="en-GB" dirty="0" smtClean="0"/>
              <a:t>include control variables</a:t>
            </a:r>
            <a:endParaRPr lang="en-GB" dirty="0"/>
          </a:p>
        </p:txBody>
      </p:sp>
      <p:sp>
        <p:nvSpPr>
          <p:cNvPr id="3" name="Content Placeholder 2"/>
          <p:cNvSpPr>
            <a:spLocks noGrp="1"/>
          </p:cNvSpPr>
          <p:nvPr>
            <p:ph idx="1"/>
          </p:nvPr>
        </p:nvSpPr>
        <p:spPr/>
        <p:txBody>
          <a:bodyPr/>
          <a:lstStyle/>
          <a:p>
            <a:r>
              <a:rPr lang="en-GB" dirty="0" smtClean="0"/>
              <a:t>The </a:t>
            </a:r>
            <a:r>
              <a:rPr lang="en-GB" dirty="0" err="1" smtClean="0"/>
              <a:t>bivariate</a:t>
            </a:r>
            <a:r>
              <a:rPr lang="en-GB" dirty="0" smtClean="0"/>
              <a:t> (2x2) tables show the expected relationship for all our explanatory variables when considered separately. </a:t>
            </a:r>
          </a:p>
          <a:p>
            <a:r>
              <a:rPr lang="en-GB" dirty="0" smtClean="0"/>
              <a:t>But what about possible interactions </a:t>
            </a:r>
          </a:p>
          <a:p>
            <a:pPr>
              <a:buNone/>
            </a:pPr>
            <a:r>
              <a:rPr lang="en-GB" dirty="0" smtClean="0"/>
              <a:t>	e.g. Are the differences by sex and age found equally for church goers and non-church goers</a:t>
            </a:r>
          </a:p>
          <a:p>
            <a:endParaRPr lang="en-GB" dirty="0" smtClean="0"/>
          </a:p>
          <a:p>
            <a:r>
              <a:rPr lang="en-GB" dirty="0" smtClean="0"/>
              <a:t>To explore this we can develop the SPSS analysis by running a 3 way table (e.g. attitude by gender, controlling for religion and attitude by age, controlling for religion)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Association is NOT Causality</a:t>
            </a:r>
            <a:br>
              <a:rPr lang="en-GB" dirty="0" smtClean="0"/>
            </a:br>
            <a:r>
              <a:rPr lang="en-GB" dirty="0" smtClean="0"/>
              <a:t>the dangers of over-interpretation</a:t>
            </a:r>
            <a:endParaRPr lang="en-GB" dirty="0"/>
          </a:p>
        </p:txBody>
      </p:sp>
      <p:sp>
        <p:nvSpPr>
          <p:cNvPr id="3" name="Content Placeholder 2"/>
          <p:cNvSpPr>
            <a:spLocks noGrp="1"/>
          </p:cNvSpPr>
          <p:nvPr>
            <p:ph idx="1"/>
          </p:nvPr>
        </p:nvSpPr>
        <p:spPr/>
        <p:txBody>
          <a:bodyPr/>
          <a:lstStyle/>
          <a:p>
            <a:r>
              <a:rPr lang="en-GB" dirty="0" smtClean="0"/>
              <a:t>What does the analysis allow us to say? </a:t>
            </a:r>
          </a:p>
          <a:p>
            <a:r>
              <a:rPr lang="en-GB" dirty="0" smtClean="0"/>
              <a:t>Establish patterns of difference (in attitudes)</a:t>
            </a:r>
          </a:p>
          <a:p>
            <a:r>
              <a:rPr lang="en-GB" dirty="0" smtClean="0"/>
              <a:t>This is where hypotheses can help guide your interpretation and discussion – </a:t>
            </a:r>
            <a:r>
              <a:rPr lang="en-GB" dirty="0" err="1" smtClean="0"/>
              <a:t>i.e</a:t>
            </a:r>
            <a:r>
              <a:rPr lang="en-GB" dirty="0" smtClean="0"/>
              <a:t> to what extent does your analysis confirm or reject the hypotheses?</a:t>
            </a:r>
          </a:p>
          <a:p>
            <a:r>
              <a:rPr lang="en-GB" dirty="0" smtClean="0"/>
              <a:t>But note our hypotheses were essentially descriptive, useful contribution to understanding the relationship but not possible to establish cause and effect – or gain real understanding of why the patterns are as they are.</a:t>
            </a:r>
          </a:p>
          <a:p>
            <a:r>
              <a:rPr lang="en-GB" dirty="0" smtClean="0"/>
              <a:t>But you can discuss the possible/likely factors by engaging with the theory that informed </a:t>
            </a:r>
            <a:r>
              <a:rPr lang="en-GB" smtClean="0"/>
              <a:t>your hypotheses</a:t>
            </a:r>
            <a:endParaRPr lang="en-GB" dirty="0" smtClean="0"/>
          </a:p>
          <a:p>
            <a:endParaRPr lang="en-GB" dirty="0" smtClean="0"/>
          </a:p>
          <a:p>
            <a:endParaRPr lang="en-GB" dirty="0" smtClean="0"/>
          </a:p>
          <a:p>
            <a:endParaRPr lang="en-GB" dirty="0" smtClean="0"/>
          </a:p>
          <a:p>
            <a:endParaRPr lang="en-GB" dirty="0" smtClean="0"/>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Finally..</a:t>
            </a:r>
            <a:endParaRPr lang="en-GB" dirty="0"/>
          </a:p>
        </p:txBody>
      </p:sp>
      <p:sp>
        <p:nvSpPr>
          <p:cNvPr id="3" name="Content Placeholder 2"/>
          <p:cNvSpPr>
            <a:spLocks noGrp="1"/>
          </p:cNvSpPr>
          <p:nvPr>
            <p:ph idx="1"/>
          </p:nvPr>
        </p:nvSpPr>
        <p:spPr/>
        <p:txBody>
          <a:bodyPr/>
          <a:lstStyle/>
          <a:p>
            <a:pPr>
              <a:spcAft>
                <a:spcPts val="600"/>
              </a:spcAft>
              <a:buNone/>
            </a:pPr>
            <a:r>
              <a:rPr lang="en-GB" dirty="0" smtClean="0"/>
              <a:t>If you do end up doing secondary analysis of survey data in your dissertation..</a:t>
            </a:r>
          </a:p>
          <a:p>
            <a:pPr>
              <a:spcAft>
                <a:spcPts val="600"/>
              </a:spcAft>
            </a:pPr>
            <a:r>
              <a:rPr lang="en-GB" dirty="0" smtClean="0"/>
              <a:t>We can provide some additional support to your normal supervision in the form of drop in sessions running in semester 2 (details to be confirmed)</a:t>
            </a:r>
          </a:p>
          <a:p>
            <a:pPr>
              <a:spcAft>
                <a:spcPts val="600"/>
              </a:spcAft>
            </a:pPr>
            <a:r>
              <a:rPr lang="en-GB" dirty="0" smtClean="0"/>
              <a:t>These will be run by PhD student working in Social Statistics who can provide you with advice on using SPSS (though note they will not do your dissertation analysis for you!) </a:t>
            </a:r>
          </a:p>
          <a:p>
            <a:pPr>
              <a:spcAft>
                <a:spcPts val="600"/>
              </a:spcAft>
            </a:pPr>
            <a:r>
              <a:rPr lang="en-GB" dirty="0" smtClean="0"/>
              <a:t>Stay in touch!</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First things first – is a quantitative analysis the right method for your research question?   </a:t>
            </a:r>
            <a:endParaRPr lang="en-GB" dirty="0"/>
          </a:p>
        </p:txBody>
      </p:sp>
      <p:sp>
        <p:nvSpPr>
          <p:cNvPr id="3" name="Content Placeholder 2"/>
          <p:cNvSpPr>
            <a:spLocks noGrp="1"/>
          </p:cNvSpPr>
          <p:nvPr>
            <p:ph idx="1"/>
          </p:nvPr>
        </p:nvSpPr>
        <p:spPr>
          <a:xfrm>
            <a:off x="467544" y="1700808"/>
            <a:ext cx="8424936" cy="4114800"/>
          </a:xfrm>
        </p:spPr>
        <p:txBody>
          <a:bodyPr/>
          <a:lstStyle/>
          <a:p>
            <a:r>
              <a:rPr lang="en-GB" sz="2000" dirty="0" smtClean="0"/>
              <a:t>In thinking about the pros and cons of doing qualitative or quantitative research, the MAIN REQUIREMNT in any research project is that the </a:t>
            </a:r>
            <a:r>
              <a:rPr lang="en-GB" sz="2000" u="sng" dirty="0" smtClean="0"/>
              <a:t>method should be appropriate for the question </a:t>
            </a:r>
          </a:p>
          <a:p>
            <a:r>
              <a:rPr lang="en-GB" sz="2000" dirty="0" smtClean="0"/>
              <a:t>So first thing to ask is ‘have I got a research question that I can meaningfully answer with an analysis of quantitative (survey) data? </a:t>
            </a:r>
          </a:p>
          <a:p>
            <a:endParaRPr lang="en-GB" sz="2000" dirty="0" smtClean="0"/>
          </a:p>
          <a:p>
            <a:r>
              <a:rPr lang="en-GB" sz="2000" dirty="0" smtClean="0"/>
              <a:t>To decide this it helps if you can answer the following questions</a:t>
            </a:r>
          </a:p>
          <a:p>
            <a:pPr lvl="1"/>
            <a:r>
              <a:rPr lang="en-GB" sz="1800" dirty="0" smtClean="0"/>
              <a:t>What information does my research question actually require?</a:t>
            </a:r>
          </a:p>
          <a:p>
            <a:pPr lvl="1"/>
            <a:r>
              <a:rPr lang="en-GB" sz="1800" dirty="0" smtClean="0"/>
              <a:t>Can I get that information from survey data?</a:t>
            </a:r>
          </a:p>
          <a:p>
            <a:pPr lvl="1"/>
            <a:r>
              <a:rPr lang="en-GB" sz="1800" dirty="0" smtClean="0"/>
              <a:t>If yes, does my specific dataset (or another one) have that information? </a:t>
            </a:r>
          </a:p>
          <a:p>
            <a:endParaRPr lang="en-GB" sz="2000" dirty="0" smtClean="0"/>
          </a:p>
          <a:p>
            <a:r>
              <a:rPr lang="en-GB" sz="2000" dirty="0" smtClean="0"/>
              <a:t>A common problem is that research questions are left far too vague – and you discover too late that the answer to the above is no!</a:t>
            </a:r>
          </a:p>
          <a:p>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Questions – get specific</a:t>
            </a:r>
            <a:endParaRPr lang="en-GB" dirty="0"/>
          </a:p>
        </p:txBody>
      </p:sp>
      <p:sp>
        <p:nvSpPr>
          <p:cNvPr id="3" name="Content Placeholder 2"/>
          <p:cNvSpPr>
            <a:spLocks noGrp="1"/>
          </p:cNvSpPr>
          <p:nvPr>
            <p:ph idx="1"/>
          </p:nvPr>
        </p:nvSpPr>
        <p:spPr>
          <a:xfrm>
            <a:off x="467544" y="1700808"/>
            <a:ext cx="8424936" cy="4114800"/>
          </a:xfrm>
        </p:spPr>
        <p:txBody>
          <a:bodyPr/>
          <a:lstStyle/>
          <a:p>
            <a:r>
              <a:rPr lang="en-GB" dirty="0" smtClean="0"/>
              <a:t>If your research question is looking a bit vague (more like a topic than a question) it’s worth spending some time trying to get it more specific. </a:t>
            </a:r>
          </a:p>
          <a:p>
            <a:r>
              <a:rPr lang="en-GB" dirty="0" smtClean="0"/>
              <a:t>A well specified research question should help</a:t>
            </a:r>
          </a:p>
          <a:p>
            <a:pPr lvl="1"/>
            <a:r>
              <a:rPr lang="en-GB" sz="2400" dirty="0" smtClean="0"/>
              <a:t>Confirm whether quantitative methods are appropriate</a:t>
            </a:r>
          </a:p>
          <a:p>
            <a:pPr lvl="1"/>
            <a:r>
              <a:rPr lang="en-GB" sz="2400" dirty="0" smtClean="0"/>
              <a:t>Confirm whether the dataset you have identified is suitable </a:t>
            </a:r>
          </a:p>
          <a:p>
            <a:pPr lvl="1">
              <a:buNone/>
            </a:pPr>
            <a:r>
              <a:rPr lang="en-GB" sz="2400" dirty="0" smtClean="0"/>
              <a:t>And </a:t>
            </a:r>
          </a:p>
          <a:p>
            <a:pPr lvl="1"/>
            <a:r>
              <a:rPr lang="en-GB" sz="2400" b="1" dirty="0" smtClean="0"/>
              <a:t>Make it much easier to design and carry out your data analysis (what you actually do with the data in SPSS</a:t>
            </a:r>
            <a:r>
              <a:rPr lang="en-GB" sz="2400" dirty="0" smtClean="0"/>
              <a:t>) </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Developing a Hypothesis can help</a:t>
            </a:r>
            <a:endParaRPr lang="en-GB" dirty="0"/>
          </a:p>
        </p:txBody>
      </p:sp>
      <p:sp>
        <p:nvSpPr>
          <p:cNvPr id="3" name="Content Placeholder 2"/>
          <p:cNvSpPr>
            <a:spLocks noGrp="1"/>
          </p:cNvSpPr>
          <p:nvPr>
            <p:ph idx="1"/>
          </p:nvPr>
        </p:nvSpPr>
        <p:spPr>
          <a:xfrm>
            <a:off x="683568" y="1700808"/>
            <a:ext cx="8153400" cy="4114800"/>
          </a:xfrm>
        </p:spPr>
        <p:txBody>
          <a:bodyPr/>
          <a:lstStyle/>
          <a:p>
            <a:r>
              <a:rPr lang="en-GB" dirty="0" smtClean="0"/>
              <a:t>A hypothesis is simply a statement of what you think is true..</a:t>
            </a:r>
          </a:p>
          <a:p>
            <a:r>
              <a:rPr lang="en-GB" dirty="0" smtClean="0"/>
              <a:t>It can be based on theory... or a hunch... or reasoning</a:t>
            </a:r>
          </a:p>
          <a:p>
            <a:r>
              <a:rPr lang="en-GB" dirty="0" smtClean="0"/>
              <a:t>A research question can often be broken down into a series of hypotheses</a:t>
            </a:r>
          </a:p>
          <a:p>
            <a:r>
              <a:rPr lang="en-GB" dirty="0" smtClean="0"/>
              <a:t>An advantage of this approach is that it can </a:t>
            </a:r>
          </a:p>
          <a:p>
            <a:pPr marL="800100" lvl="1" indent="-342900">
              <a:buAutoNum type="alphaLcParenR"/>
            </a:pPr>
            <a:r>
              <a:rPr lang="en-GB" dirty="0" smtClean="0"/>
              <a:t>help guide your analysis in a structured way – i.e. Your aim being to systematically test the specific hypotheses, </a:t>
            </a:r>
          </a:p>
          <a:p>
            <a:pPr marL="800100" lvl="1" indent="-342900">
              <a:buAutoNum type="alphaLcParenR"/>
            </a:pPr>
            <a:r>
              <a:rPr lang="en-GB" dirty="0" smtClean="0"/>
              <a:t>Help in the interpretation and discussion of the results, which can be related back to the hypotheses  </a:t>
            </a:r>
          </a:p>
          <a:p>
            <a:pPr marL="800100" lvl="1" indent="-342900">
              <a:buAutoNum type="alphaLcParenR"/>
            </a:pPr>
            <a:r>
              <a:rPr lang="en-GB" dirty="0" smtClean="0"/>
              <a:t>Result in in a much more coherent dissertation than one where the specific purpose of the analysis is left vague. </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Refining research questions for an analysis.. </a:t>
            </a:r>
            <a:br>
              <a:rPr lang="en-GB" dirty="0" smtClean="0"/>
            </a:br>
            <a:endParaRPr lang="en-GB" dirty="0"/>
          </a:p>
        </p:txBody>
      </p:sp>
      <p:sp>
        <p:nvSpPr>
          <p:cNvPr id="3" name="Content Placeholder 2"/>
          <p:cNvSpPr>
            <a:spLocks noGrp="1"/>
          </p:cNvSpPr>
          <p:nvPr>
            <p:ph idx="1"/>
          </p:nvPr>
        </p:nvSpPr>
        <p:spPr/>
        <p:txBody>
          <a:bodyPr/>
          <a:lstStyle/>
          <a:p>
            <a:pPr>
              <a:buNone/>
            </a:pPr>
            <a:r>
              <a:rPr lang="en-GB" sz="3200" dirty="0" smtClean="0"/>
              <a:t>‘The effect of the increase in student fees?’</a:t>
            </a:r>
          </a:p>
          <a:p>
            <a:endParaRPr lang="en-GB" dirty="0" smtClean="0"/>
          </a:p>
          <a:p>
            <a:r>
              <a:rPr lang="en-GB" sz="2800" dirty="0" smtClean="0"/>
              <a:t>Is this a good research question?</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2800" dirty="0" smtClean="0"/>
              <a:t>Attitudes to same </a:t>
            </a:r>
            <a:r>
              <a:rPr lang="en-US" sz="2800" dirty="0" err="1" smtClean="0"/>
              <a:t>same</a:t>
            </a:r>
            <a:r>
              <a:rPr lang="en-US" sz="2800" dirty="0" smtClean="0"/>
              <a:t>-sex relationships by age and sex (British Social Attitudes Survey)</a:t>
            </a:r>
          </a:p>
        </p:txBody>
      </p:sp>
      <p:sp>
        <p:nvSpPr>
          <p:cNvPr id="31747" name="Rectangle 3"/>
          <p:cNvSpPr>
            <a:spLocks noGrp="1" noChangeArrowheads="1"/>
          </p:cNvSpPr>
          <p:nvPr>
            <p:ph type="body" idx="1"/>
          </p:nvPr>
        </p:nvSpPr>
        <p:spPr>
          <a:xfrm>
            <a:off x="685800" y="1676400"/>
            <a:ext cx="8153400" cy="4114800"/>
          </a:xfrm>
        </p:spPr>
        <p:txBody>
          <a:bodyPr/>
          <a:lstStyle/>
          <a:p>
            <a:pPr>
              <a:buFont typeface="Monotype Sorts" pitchFamily="2" charset="2"/>
              <a:buNone/>
            </a:pPr>
            <a:r>
              <a:rPr lang="en-US" sz="1800" smtClean="0"/>
              <a:t>	</a:t>
            </a:r>
            <a:br>
              <a:rPr lang="en-US" sz="1800" smtClean="0"/>
            </a:br>
            <a:endParaRPr lang="en-GB" sz="1800" smtClean="0"/>
          </a:p>
        </p:txBody>
      </p:sp>
      <p:pic>
        <p:nvPicPr>
          <p:cNvPr id="31748" name="Picture 4" descr="crockett2"/>
          <p:cNvPicPr>
            <a:picLocks noChangeAspect="1" noChangeArrowheads="1"/>
          </p:cNvPicPr>
          <p:nvPr/>
        </p:nvPicPr>
        <p:blipFill>
          <a:blip r:embed="rId3" cstate="print"/>
          <a:srcRect/>
          <a:stretch>
            <a:fillRect/>
          </a:stretch>
        </p:blipFill>
        <p:spPr bwMode="auto">
          <a:xfrm>
            <a:off x="0" y="2133600"/>
            <a:ext cx="4500563" cy="3594100"/>
          </a:xfrm>
          <a:prstGeom prst="rect">
            <a:avLst/>
          </a:prstGeom>
          <a:noFill/>
          <a:ln w="9525">
            <a:noFill/>
            <a:miter lim="800000"/>
            <a:headEnd/>
            <a:tailEnd/>
          </a:ln>
        </p:spPr>
      </p:pic>
      <p:sp>
        <p:nvSpPr>
          <p:cNvPr id="31749" name="Text Box 5"/>
          <p:cNvSpPr txBox="1">
            <a:spLocks noChangeArrowheads="1"/>
          </p:cNvSpPr>
          <p:nvPr/>
        </p:nvSpPr>
        <p:spPr bwMode="auto">
          <a:xfrm>
            <a:off x="684213" y="5805488"/>
            <a:ext cx="8135937" cy="825500"/>
          </a:xfrm>
          <a:prstGeom prst="rect">
            <a:avLst/>
          </a:prstGeom>
          <a:noFill/>
          <a:ln w="9525">
            <a:noFill/>
            <a:miter lim="800000"/>
            <a:headEnd/>
            <a:tailEnd/>
          </a:ln>
        </p:spPr>
        <p:txBody>
          <a:bodyPr>
            <a:spAutoFit/>
          </a:bodyPr>
          <a:lstStyle/>
          <a:p>
            <a:pPr>
              <a:spcBef>
                <a:spcPct val="50000"/>
              </a:spcBef>
            </a:pPr>
            <a:r>
              <a:rPr kumimoji="1" lang="en-US" sz="1600" b="1" dirty="0" smtClean="0">
                <a:latin typeface="Times New Roman" pitchFamily="18" charset="0"/>
              </a:rPr>
              <a:t>Crockett A and </a:t>
            </a:r>
            <a:r>
              <a:rPr kumimoji="1" lang="en-US" sz="1600" b="1" dirty="0" err="1" smtClean="0">
                <a:latin typeface="Times New Roman" pitchFamily="18" charset="0"/>
              </a:rPr>
              <a:t>Voas</a:t>
            </a:r>
            <a:r>
              <a:rPr kumimoji="1" lang="en-US" sz="1600" b="1" dirty="0" smtClean="0">
                <a:latin typeface="Times New Roman" pitchFamily="18" charset="0"/>
              </a:rPr>
              <a:t> D (2003) 'A Divergence of Views: Attitude change and the religious crisis over homosexuality‘ </a:t>
            </a:r>
            <a:r>
              <a:rPr kumimoji="1" lang="en-US" sz="1600" b="1" i="1" dirty="0" smtClean="0">
                <a:latin typeface="Times New Roman" pitchFamily="18" charset="0"/>
              </a:rPr>
              <a:t>Sociological Research Online,</a:t>
            </a:r>
            <a:r>
              <a:rPr kumimoji="1" lang="en-US" sz="1600" b="1" dirty="0" smtClean="0">
                <a:latin typeface="Times New Roman" pitchFamily="18" charset="0"/>
              </a:rPr>
              <a:t> vol. 8, no. 4, &lt;http://www.socresonline.org.uk/8/4/crockett.html&gt;</a:t>
            </a:r>
            <a:endParaRPr kumimoji="1" lang="en-US" sz="1600" b="1" dirty="0">
              <a:latin typeface="Times New Roman" pitchFamily="18" charset="0"/>
            </a:endParaRPr>
          </a:p>
        </p:txBody>
      </p:sp>
      <p:pic>
        <p:nvPicPr>
          <p:cNvPr id="31750" name="Picture 6" descr="crockett3"/>
          <p:cNvPicPr>
            <a:picLocks noChangeAspect="1" noChangeArrowheads="1"/>
          </p:cNvPicPr>
          <p:nvPr/>
        </p:nvPicPr>
        <p:blipFill>
          <a:blip r:embed="rId4" cstate="print"/>
          <a:srcRect/>
          <a:stretch>
            <a:fillRect/>
          </a:stretch>
        </p:blipFill>
        <p:spPr bwMode="auto">
          <a:xfrm>
            <a:off x="4681538" y="2133600"/>
            <a:ext cx="4462462" cy="3622675"/>
          </a:xfrm>
          <a:prstGeom prst="rect">
            <a:avLst/>
          </a:prstGeom>
          <a:noFill/>
          <a:ln w="9525">
            <a:noFill/>
            <a:miter lim="800000"/>
            <a:headEnd/>
            <a:tailEnd/>
          </a:ln>
        </p:spPr>
      </p:pic>
      <p:sp>
        <p:nvSpPr>
          <p:cNvPr id="7" name="TextBox 6"/>
          <p:cNvSpPr txBox="1"/>
          <p:nvPr/>
        </p:nvSpPr>
        <p:spPr>
          <a:xfrm>
            <a:off x="2771800" y="1772816"/>
            <a:ext cx="4248472" cy="523220"/>
          </a:xfrm>
          <a:prstGeom prst="rect">
            <a:avLst/>
          </a:prstGeom>
          <a:noFill/>
        </p:spPr>
        <p:txBody>
          <a:bodyPr wrap="square" rtlCol="0">
            <a:spAutoFit/>
          </a:bodyPr>
          <a:lstStyle/>
          <a:p>
            <a:r>
              <a:rPr lang="en-GB" b="1" dirty="0" smtClean="0">
                <a:solidFill>
                  <a:srgbClr val="FF0000"/>
                </a:solidFill>
              </a:rPr>
              <a:t>REMEMBER THIS?</a:t>
            </a:r>
            <a:endParaRPr lang="en-GB"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r>
            <a:br>
              <a:rPr lang="en-GB" dirty="0" smtClean="0"/>
            </a:br>
            <a:r>
              <a:rPr lang="en-GB" dirty="0" smtClean="0"/>
              <a:t>Workshop example </a:t>
            </a:r>
            <a:br>
              <a:rPr lang="en-GB" dirty="0" smtClean="0"/>
            </a:br>
            <a:endParaRPr lang="en-GB" dirty="0"/>
          </a:p>
        </p:txBody>
      </p:sp>
      <p:sp>
        <p:nvSpPr>
          <p:cNvPr id="3" name="Content Placeholder 2"/>
          <p:cNvSpPr>
            <a:spLocks noGrp="1"/>
          </p:cNvSpPr>
          <p:nvPr>
            <p:ph idx="1"/>
          </p:nvPr>
        </p:nvSpPr>
        <p:spPr/>
        <p:txBody>
          <a:bodyPr/>
          <a:lstStyle/>
          <a:p>
            <a:r>
              <a:rPr lang="en-GB" dirty="0" smtClean="0"/>
              <a:t>Research by Crockett and </a:t>
            </a:r>
            <a:r>
              <a:rPr lang="en-GB" dirty="0" err="1" smtClean="0"/>
              <a:t>Voas</a:t>
            </a:r>
            <a:r>
              <a:rPr lang="en-GB" dirty="0" smtClean="0"/>
              <a:t> (2003) used British Social Attitudes (BSA) Survey to look at how public attitudes had changed on same sex relationships (note same survey we used in Year 2 methods classes last year)</a:t>
            </a:r>
          </a:p>
          <a:p>
            <a:r>
              <a:rPr lang="en-GB" dirty="0" smtClean="0"/>
              <a:t>Established major differences by age, sex and religion. </a:t>
            </a:r>
          </a:p>
          <a:p>
            <a:endParaRPr lang="en-GB" dirty="0" smtClean="0"/>
          </a:p>
          <a:p>
            <a:r>
              <a:rPr lang="en-GB" dirty="0" smtClean="0"/>
              <a:t>Surely we can’t just repeat their analysis? </a:t>
            </a:r>
          </a:p>
          <a:p>
            <a:r>
              <a:rPr lang="en-GB" dirty="0" smtClean="0"/>
              <a:t>But existing research often a good place to start when developing a research idea. What are the ‘new’ questions we might develop from this work? </a:t>
            </a:r>
          </a:p>
          <a:p>
            <a:endParaRPr lang="en-GB"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on previous research</a:t>
            </a:r>
            <a:endParaRPr lang="en-GB" dirty="0"/>
          </a:p>
        </p:txBody>
      </p:sp>
      <p:sp>
        <p:nvSpPr>
          <p:cNvPr id="3" name="Content Placeholder 2"/>
          <p:cNvSpPr>
            <a:spLocks noGrp="1"/>
          </p:cNvSpPr>
          <p:nvPr>
            <p:ph idx="1"/>
          </p:nvPr>
        </p:nvSpPr>
        <p:spPr>
          <a:xfrm>
            <a:off x="251520" y="1700808"/>
            <a:ext cx="8640960" cy="4114800"/>
          </a:xfrm>
        </p:spPr>
        <p:txBody>
          <a:bodyPr/>
          <a:lstStyle/>
          <a:p>
            <a:r>
              <a:rPr lang="en-GB" sz="2000" dirty="0" smtClean="0"/>
              <a:t>Update the story – where are we at the end of the </a:t>
            </a:r>
            <a:r>
              <a:rPr lang="en-GB" sz="2000" dirty="0" err="1" smtClean="0"/>
              <a:t>noughties</a:t>
            </a:r>
            <a:r>
              <a:rPr lang="en-GB" sz="2000" dirty="0" smtClean="0"/>
              <a:t>? </a:t>
            </a:r>
          </a:p>
          <a:p>
            <a:endParaRPr lang="en-GB" sz="2000" dirty="0" smtClean="0"/>
          </a:p>
          <a:p>
            <a:r>
              <a:rPr lang="en-GB" sz="2000" dirty="0" smtClean="0"/>
              <a:t>Interesting context...</a:t>
            </a:r>
          </a:p>
          <a:p>
            <a:pPr lvl="1"/>
            <a:r>
              <a:rPr lang="en-GB" dirty="0" smtClean="0"/>
              <a:t>Social change. Crockett and </a:t>
            </a:r>
            <a:r>
              <a:rPr lang="en-GB" dirty="0" err="1" smtClean="0"/>
              <a:t>Voas</a:t>
            </a:r>
            <a:r>
              <a:rPr lang="en-GB" dirty="0" smtClean="0"/>
              <a:t> related the ‘astonishing rapidity’ of changing public views on this topic to aspects of Modernity... ‘the decline in deference to authority, the increase in tolerance of anything that seems a private matter, and the sense that sexuality is fundamental to the free expression of personal identity’ </a:t>
            </a:r>
          </a:p>
          <a:p>
            <a:pPr lvl="1"/>
            <a:r>
              <a:rPr lang="en-GB" dirty="0" smtClean="0"/>
              <a:t>Legislative changes (civil partnerships...) </a:t>
            </a:r>
          </a:p>
          <a:p>
            <a:endParaRPr lang="en-GB" sz="2000" dirty="0" smtClean="0"/>
          </a:p>
          <a:p>
            <a:r>
              <a:rPr lang="en-GB" sz="2000" dirty="0" smtClean="0"/>
              <a:t>So has the trend continued? Is the nature and pace of change the same for all groups e.g. are gender and age gaps in attitudes closing or widening? Are the religious less susceptible to the influences of modernity on social and moral values? What would we expect?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on previous research</a:t>
            </a:r>
            <a:endParaRPr lang="en-GB" dirty="0"/>
          </a:p>
        </p:txBody>
      </p:sp>
      <p:sp>
        <p:nvSpPr>
          <p:cNvPr id="3" name="Content Placeholder 2"/>
          <p:cNvSpPr>
            <a:spLocks noGrp="1"/>
          </p:cNvSpPr>
          <p:nvPr>
            <p:ph idx="1"/>
          </p:nvPr>
        </p:nvSpPr>
        <p:spPr/>
        <p:txBody>
          <a:bodyPr/>
          <a:lstStyle/>
          <a:p>
            <a:r>
              <a:rPr lang="en-GB" sz="2000" dirty="0" smtClean="0"/>
              <a:t>Consider new factors that you’d like to bring into the analysis...</a:t>
            </a:r>
          </a:p>
          <a:p>
            <a:pPr lvl="1"/>
            <a:r>
              <a:rPr lang="en-GB" dirty="0" smtClean="0"/>
              <a:t>based on established theory or some other reasoning? </a:t>
            </a:r>
          </a:p>
          <a:p>
            <a:pPr lvl="1"/>
            <a:r>
              <a:rPr lang="en-GB" dirty="0" smtClean="0"/>
              <a:t>What is the expected relationship - can you express this as a  hypothesis? </a:t>
            </a:r>
          </a:p>
          <a:p>
            <a:endParaRPr lang="en-GB" sz="2000" dirty="0" smtClean="0"/>
          </a:p>
          <a:p>
            <a:r>
              <a:rPr lang="en-GB" sz="2000" dirty="0" smtClean="0"/>
              <a:t>Consider a different (but related) dependent variable e.g. BSA has a range of questions on sexuality e.g. New questions on attitudes to gay and lesbian couples fostering children</a:t>
            </a:r>
          </a:p>
          <a:p>
            <a:endParaRPr lang="en-GB" sz="2000" dirty="0" smtClean="0"/>
          </a:p>
          <a:p>
            <a:r>
              <a:rPr lang="en-GB" sz="2000" dirty="0" smtClean="0"/>
              <a:t>Don’t be put off by ‘someone’s already done it’ - research is driven by replication and you can always add your own developments as above (even when using the same dataset)</a:t>
            </a:r>
          </a:p>
          <a:p>
            <a:endParaRPr lang="en-GB" dirty="0"/>
          </a:p>
        </p:txBody>
      </p:sp>
    </p:spTree>
  </p:cSld>
  <p:clrMapOvr>
    <a:masterClrMapping/>
  </p:clrMapOvr>
</p:sld>
</file>

<file path=ppt/theme/theme1.xml><?xml version="1.0" encoding="utf-8"?>
<a:theme xmlns:a="http://schemas.openxmlformats.org/drawingml/2006/main" name="lecture">
  <a:themeElements>
    <a:clrScheme name="lecture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fontScheme name="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ecture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lecture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lectur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cture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lecture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lecture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C:\mark\ma\sr6422\lectures\lecture.pot</Template>
  <TotalTime>15532</TotalTime>
  <Words>1118</Words>
  <Application>Microsoft Office PowerPoint</Application>
  <PresentationFormat>On-screen Show (4:3)</PresentationFormat>
  <Paragraphs>112</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lecture</vt:lpstr>
      <vt:lpstr>Dissertation Workshop  </vt:lpstr>
      <vt:lpstr>First things first – is a quantitative analysis the right method for your research question?   </vt:lpstr>
      <vt:lpstr>Research Questions – get specific</vt:lpstr>
      <vt:lpstr>Developing a Hypothesis can help</vt:lpstr>
      <vt:lpstr>Refining research questions for an analysis..  </vt:lpstr>
      <vt:lpstr>Attitudes to same same-sex relationships by age and sex (British Social Attitudes Survey)</vt:lpstr>
      <vt:lpstr> Workshop example  </vt:lpstr>
      <vt:lpstr>Building on previous research</vt:lpstr>
      <vt:lpstr>Building on previous research</vt:lpstr>
      <vt:lpstr> I have my data in SPSS.. Now what?   </vt:lpstr>
      <vt:lpstr>Workshop: 7 Steps </vt:lpstr>
      <vt:lpstr>STEP 7: developing the analysis to  include control variables</vt:lpstr>
      <vt:lpstr>Association is NOT Causality the dangers of over-interpretation</vt:lpstr>
      <vt:lpstr>Finally..</vt:lpstr>
    </vt:vector>
  </TitlesOfParts>
  <Company>manchester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conduct your survey:  Self-completion versus interview</dc:title>
  <dc:creator>Dale</dc:creator>
  <cp:lastModifiedBy>Jennifer Buckley</cp:lastModifiedBy>
  <cp:revision>278</cp:revision>
  <cp:lastPrinted>2002-09-30T16:02:57Z</cp:lastPrinted>
  <dcterms:created xsi:type="dcterms:W3CDTF">1999-09-12T12:57:59Z</dcterms:created>
  <dcterms:modified xsi:type="dcterms:W3CDTF">2015-07-22T09:13:22Z</dcterms:modified>
</cp:coreProperties>
</file>