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75" r:id="rId4"/>
    <p:sldId id="276" r:id="rId5"/>
    <p:sldId id="277" r:id="rId6"/>
    <p:sldId id="278" r:id="rId7"/>
    <p:sldId id="263" r:id="rId8"/>
    <p:sldId id="269" r:id="rId9"/>
    <p:sldId id="279" r:id="rId10"/>
    <p:sldId id="280" r:id="rId11"/>
    <p:sldId id="282" r:id="rId12"/>
    <p:sldId id="283" r:id="rId13"/>
    <p:sldId id="284" r:id="rId14"/>
    <p:sldId id="28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0" autoAdjust="0"/>
    <p:restoredTop sz="94660"/>
  </p:normalViewPr>
  <p:slideViewPr>
    <p:cSldViewPr>
      <p:cViewPr varScale="1">
        <p:scale>
          <a:sx n="110" d="100"/>
          <a:sy n="110" d="100"/>
        </p:scale>
        <p:origin x="-16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3DC3AE-8538-4E69-838E-B5809675CF1D}" type="datetimeFigureOut">
              <a:rPr lang="en-GB" smtClean="0"/>
              <a:t>12/06/2018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611130-CE7A-47CD-8314-F4171317EB9D}" type="slidenum">
              <a:rPr lang="en-GB" smtClean="0"/>
              <a:t>‹#›</a:t>
            </a:fld>
            <a:endParaRPr lang="en-GB"/>
          </a:p>
        </p:txBody>
      </p:sp>
    </p:spTree>
    <p:extLst>
      <p:ext uri="{BB962C8B-B14F-4D97-AF65-F5344CB8AC3E}">
        <p14:creationId xmlns:p14="http://schemas.microsoft.com/office/powerpoint/2010/main" val="43692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 My name’s Ali </a:t>
            </a:r>
            <a:r>
              <a:rPr lang="en-GB" dirty="0" smtClean="0"/>
              <a:t>and</a:t>
            </a:r>
            <a:r>
              <a:rPr lang="en-GB" baseline="0" dirty="0" smtClean="0"/>
              <a:t> Welcome to the </a:t>
            </a:r>
            <a:r>
              <a:rPr lang="en-GB" baseline="0" dirty="0" err="1" smtClean="0"/>
              <a:t>UoM</a:t>
            </a:r>
            <a:r>
              <a:rPr lang="en-GB" baseline="0" dirty="0" smtClean="0"/>
              <a:t>, and the department of Geography… Today I’ll be delivering a lecture on the topic - </a:t>
            </a:r>
            <a:r>
              <a:rPr lang="en-US" sz="2000" b="1" dirty="0" smtClean="0">
                <a:latin typeface="IrisUPC" panose="020B0604020202020204" pitchFamily="34" charset="-34"/>
                <a:cs typeface="IrisUPC" panose="020B0604020202020204" pitchFamily="34" charset="-34"/>
              </a:rPr>
              <a:t>Who makes Manchester? </a:t>
            </a:r>
            <a:r>
              <a:rPr lang="en-US" sz="1400" b="1" dirty="0" smtClean="0">
                <a:latin typeface="IrisUPC" panose="020B0604020202020204" pitchFamily="34" charset="-34"/>
                <a:cs typeface="IrisUPC" panose="020B0604020202020204" pitchFamily="34" charset="-34"/>
              </a:rPr>
              <a:t/>
            </a:r>
            <a:br>
              <a:rPr lang="en-US" sz="1400" b="1" dirty="0" smtClean="0">
                <a:latin typeface="IrisUPC" panose="020B0604020202020204" pitchFamily="34" charset="-34"/>
                <a:cs typeface="IrisUPC" panose="020B0604020202020204" pitchFamily="34" charset="-34"/>
              </a:rPr>
            </a:br>
            <a:r>
              <a:rPr lang="en-US" sz="1400" b="1" dirty="0" smtClean="0">
                <a:latin typeface="IrisUPC" panose="020B0604020202020204" pitchFamily="34" charset="-34"/>
                <a:cs typeface="IrisUPC" panose="020B0604020202020204" pitchFamily="34" charset="-34"/>
              </a:rPr>
              <a:t>- </a:t>
            </a:r>
            <a:r>
              <a:rPr lang="en-US" sz="1200" b="1" dirty="0" smtClean="0">
                <a:latin typeface="IrisUPC" panose="020B0604020202020204" pitchFamily="34" charset="-34"/>
                <a:cs typeface="IrisUPC" panose="020B0604020202020204" pitchFamily="34" charset="-34"/>
              </a:rPr>
              <a:t>Place and ‘the right to the city’ –</a:t>
            </a:r>
            <a:r>
              <a:rPr lang="en-US" sz="1200" b="1" baseline="0" dirty="0" smtClean="0">
                <a:latin typeface="IrisUPC" panose="020B0604020202020204" pitchFamily="34" charset="-34"/>
                <a:cs typeface="IrisUPC" panose="020B0604020202020204" pitchFamily="34" charset="-34"/>
              </a:rPr>
              <a:t> </a:t>
            </a:r>
            <a:r>
              <a:rPr lang="en-US" sz="1200" b="0" baseline="0" dirty="0" smtClean="0">
                <a:latin typeface="IrisUPC" panose="020B0604020202020204" pitchFamily="34" charset="-34"/>
                <a:cs typeface="IrisUPC" panose="020B0604020202020204" pitchFamily="34" charset="-34"/>
              </a:rPr>
              <a:t>which I’ve designed to link to the ‘Changing place; changing places’ and ‘Contemporary Urban Environments’ A-level content as well as provide a sample of a university-style geography lecture.</a:t>
            </a:r>
          </a:p>
          <a:p>
            <a:endParaRPr lang="en-GB" sz="1200" b="0" baseline="0" dirty="0" smtClean="0">
              <a:latin typeface="+mn-lt"/>
              <a:cs typeface="+mn-cs"/>
            </a:endParaRPr>
          </a:p>
          <a:p>
            <a:r>
              <a:rPr lang="en-GB" sz="1200" b="0" baseline="0" dirty="0" smtClean="0">
                <a:latin typeface="+mn-lt"/>
                <a:cs typeface="+mn-cs"/>
              </a:rPr>
              <a:t>But First -  I just need to run through some housekeeping info… </a:t>
            </a:r>
          </a:p>
          <a:p>
            <a:pPr marL="171450" indent="-171450">
              <a:buFontTx/>
              <a:buChar char="-"/>
            </a:pPr>
            <a:r>
              <a:rPr lang="en-GB" sz="1200" b="0" baseline="0" dirty="0" smtClean="0">
                <a:latin typeface="+mn-lt"/>
                <a:cs typeface="+mn-cs"/>
              </a:rPr>
              <a:t>Fire/evacuation procedure… </a:t>
            </a:r>
          </a:p>
          <a:p>
            <a:pPr marL="171450" indent="-171450">
              <a:buFontTx/>
              <a:buChar char="-"/>
            </a:pPr>
            <a:r>
              <a:rPr lang="en-GB" sz="1200" b="0" baseline="0" dirty="0" smtClean="0">
                <a:latin typeface="+mn-lt"/>
                <a:cs typeface="+mn-cs"/>
              </a:rPr>
              <a:t>toilets…. </a:t>
            </a:r>
          </a:p>
          <a:p>
            <a:pPr marL="171450" indent="-171450">
              <a:buFontTx/>
              <a:buChar char="-"/>
            </a:pPr>
            <a:r>
              <a:rPr lang="en-GB" sz="1200" b="0" baseline="0" dirty="0" smtClean="0">
                <a:latin typeface="+mn-lt"/>
                <a:cs typeface="+mn-cs"/>
              </a:rPr>
              <a:t>Short break half-way through… but feel free to take a break without asking at any point.</a:t>
            </a:r>
          </a:p>
          <a:p>
            <a:pPr marL="171450" indent="-171450">
              <a:buFontTx/>
              <a:buChar char="-"/>
            </a:pPr>
            <a:r>
              <a:rPr lang="en-GB" sz="1200" b="0" baseline="0" dirty="0" smtClean="0">
                <a:latin typeface="+mn-lt"/>
                <a:cs typeface="+mn-cs"/>
              </a:rPr>
              <a:t>Pressing Qs please throw up your hand but there will also be a chance to ask any questions at the end…</a:t>
            </a:r>
          </a:p>
          <a:p>
            <a:pPr marL="0" indent="0">
              <a:buFontTx/>
              <a:buNone/>
            </a:pPr>
            <a:endParaRPr lang="en-GB" sz="1200" b="0" baseline="0" dirty="0" smtClean="0">
              <a:latin typeface="+mn-lt"/>
              <a:cs typeface="+mn-cs"/>
            </a:endParaRPr>
          </a:p>
          <a:p>
            <a:pPr marL="0" indent="0">
              <a:buFontTx/>
              <a:buNone/>
            </a:pPr>
            <a:r>
              <a:rPr lang="en-GB" sz="1200" b="0" baseline="0" dirty="0" smtClean="0">
                <a:latin typeface="+mn-lt"/>
                <a:cs typeface="+mn-cs"/>
              </a:rPr>
              <a:t>Intro (me)</a:t>
            </a:r>
          </a:p>
          <a:p>
            <a:pPr marL="171450" indent="-171450">
              <a:buFontTx/>
              <a:buChar char="-"/>
            </a:pPr>
            <a:r>
              <a:rPr lang="en-GB" sz="1200" b="0" baseline="0" dirty="0" smtClean="0">
                <a:latin typeface="+mn-lt"/>
                <a:cs typeface="+mn-cs"/>
              </a:rPr>
              <a:t>Before we start the lecture…. Introduce myself/role at the University… </a:t>
            </a:r>
          </a:p>
          <a:p>
            <a:pPr marL="171450" indent="-171450">
              <a:buFontTx/>
              <a:buChar char="-"/>
            </a:pPr>
            <a:r>
              <a:rPr lang="en-GB" sz="1200" b="0" baseline="0" dirty="0" smtClean="0">
                <a:latin typeface="+mn-lt"/>
                <a:cs typeface="+mn-cs"/>
              </a:rPr>
              <a:t>Doctoral Researcher in Human </a:t>
            </a:r>
            <a:r>
              <a:rPr lang="en-GB" sz="1200" b="0" baseline="0" dirty="0" err="1" smtClean="0">
                <a:latin typeface="+mn-lt"/>
                <a:cs typeface="+mn-cs"/>
              </a:rPr>
              <a:t>Geog</a:t>
            </a:r>
            <a:r>
              <a:rPr lang="en-GB" sz="1200" b="0" baseline="0" dirty="0" smtClean="0">
                <a:latin typeface="+mn-lt"/>
                <a:cs typeface="+mn-cs"/>
              </a:rPr>
              <a:t> – my research focuses on the Geography Asylum-seeker dispersals and social welfare in the UK. </a:t>
            </a:r>
          </a:p>
          <a:p>
            <a:pPr marL="171450" indent="-171450">
              <a:buFontTx/>
              <a:buChar char="-"/>
            </a:pPr>
            <a:r>
              <a:rPr lang="en-GB" sz="1200" b="0" baseline="0" dirty="0" smtClean="0">
                <a:latin typeface="+mn-lt"/>
                <a:cs typeface="+mn-cs"/>
              </a:rPr>
              <a:t>I also teach on the Geography undergraduate programme…</a:t>
            </a:r>
          </a:p>
          <a:p>
            <a:pPr marL="171450" indent="-171450">
              <a:buFontTx/>
              <a:buChar char="-"/>
            </a:pPr>
            <a:r>
              <a:rPr lang="en-GB" sz="1200" b="0" baseline="0" dirty="0" smtClean="0">
                <a:latin typeface="+mn-lt"/>
                <a:cs typeface="+mn-cs"/>
              </a:rPr>
              <a:t>and am a Widening Participation fellow for 2017/18 academic year – which I’ll be delivering this lecture as part of today.</a:t>
            </a:r>
          </a:p>
          <a:p>
            <a:pPr marL="171450" indent="-171450">
              <a:buFontTx/>
              <a:buChar char="-"/>
            </a:pPr>
            <a:r>
              <a:rPr lang="en-GB" sz="1200" b="0" baseline="0" dirty="0" smtClean="0">
                <a:latin typeface="+mn-lt"/>
                <a:cs typeface="+mn-cs"/>
              </a:rPr>
              <a:t>… joined the </a:t>
            </a:r>
            <a:r>
              <a:rPr lang="en-GB" sz="1200" b="0" baseline="0" dirty="0" err="1" smtClean="0">
                <a:latin typeface="+mn-lt"/>
                <a:cs typeface="+mn-cs"/>
              </a:rPr>
              <a:t>Uni</a:t>
            </a:r>
            <a:r>
              <a:rPr lang="en-GB" sz="1200" b="0" baseline="0" dirty="0" smtClean="0">
                <a:latin typeface="+mn-lt"/>
                <a:cs typeface="+mn-cs"/>
              </a:rPr>
              <a:t> in 2010 as a Geography Undergraduate, so can offer some perspectives on Geography here from a students’ point of view too…</a:t>
            </a:r>
            <a:endParaRPr lang="en-US" sz="1200" b="0" baseline="0" dirty="0" smtClean="0">
              <a:latin typeface="IrisUPC" panose="020B0604020202020204" pitchFamily="34" charset="-34"/>
              <a:cs typeface="IrisUPC" panose="020B0604020202020204" pitchFamily="34" charset="-34"/>
            </a:endParaRPr>
          </a:p>
        </p:txBody>
      </p:sp>
      <p:sp>
        <p:nvSpPr>
          <p:cNvPr id="4" name="Slide Number Placeholder 3"/>
          <p:cNvSpPr>
            <a:spLocks noGrp="1"/>
          </p:cNvSpPr>
          <p:nvPr>
            <p:ph type="sldNum" sz="quarter" idx="10"/>
          </p:nvPr>
        </p:nvSpPr>
        <p:spPr/>
        <p:txBody>
          <a:bodyPr/>
          <a:lstStyle/>
          <a:p>
            <a:fld id="{10611130-CE7A-47CD-8314-F4171317EB9D}" type="slidenum">
              <a:rPr lang="en-GB" smtClean="0"/>
              <a:t>1</a:t>
            </a:fld>
            <a:endParaRPr lang="en-GB"/>
          </a:p>
        </p:txBody>
      </p:sp>
    </p:spTree>
    <p:extLst>
      <p:ext uri="{BB962C8B-B14F-4D97-AF65-F5344CB8AC3E}">
        <p14:creationId xmlns:p14="http://schemas.microsoft.com/office/powerpoint/2010/main" val="504539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 My name’s Ali and I’m here to tell you a little bit about studying Geography at university, how it differs to what you study in Geography at school, and some of the fantastic opportunities and experiences that studying at university can offer. </a:t>
            </a:r>
          </a:p>
        </p:txBody>
      </p:sp>
      <p:sp>
        <p:nvSpPr>
          <p:cNvPr id="4" name="Slide Number Placeholder 3"/>
          <p:cNvSpPr>
            <a:spLocks noGrp="1"/>
          </p:cNvSpPr>
          <p:nvPr>
            <p:ph type="sldNum" sz="quarter" idx="10"/>
          </p:nvPr>
        </p:nvSpPr>
        <p:spPr/>
        <p:txBody>
          <a:bodyPr/>
          <a:lstStyle/>
          <a:p>
            <a:fld id="{10611130-CE7A-47CD-8314-F4171317EB9D}" type="slidenum">
              <a:rPr lang="en-GB" smtClean="0"/>
              <a:t>14</a:t>
            </a:fld>
            <a:endParaRPr lang="en-GB"/>
          </a:p>
        </p:txBody>
      </p:sp>
    </p:spTree>
    <p:extLst>
      <p:ext uri="{BB962C8B-B14F-4D97-AF65-F5344CB8AC3E}">
        <p14:creationId xmlns:p14="http://schemas.microsoft.com/office/powerpoint/2010/main" val="957722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quickly</a:t>
            </a:r>
            <a:r>
              <a:rPr lang="en-GB" baseline="0" dirty="0" smtClean="0"/>
              <a:t> run through an outline of what to expect from todays Lecture…</a:t>
            </a:r>
          </a:p>
          <a:p>
            <a:pPr marL="171450" indent="-171450">
              <a:buFontTx/>
              <a:buChar char="-"/>
            </a:pPr>
            <a:r>
              <a:rPr lang="en-GB" baseline="0" dirty="0" smtClean="0"/>
              <a:t>First few slides… briefly tell you a bit about what University </a:t>
            </a:r>
            <a:r>
              <a:rPr lang="en-GB" baseline="0" dirty="0" err="1" smtClean="0"/>
              <a:t>Geog</a:t>
            </a:r>
            <a:r>
              <a:rPr lang="en-GB" baseline="0" dirty="0" smtClean="0"/>
              <a:t> is all about and how it differs to AS/A-level study…</a:t>
            </a:r>
          </a:p>
          <a:p>
            <a:pPr marL="171450" indent="-171450">
              <a:buFontTx/>
              <a:buChar char="-"/>
            </a:pPr>
            <a:r>
              <a:rPr lang="en-GB" baseline="0" dirty="0" smtClean="0"/>
              <a:t>Then begin the main talk  - introduce the concept of ‘Place’ and how different aspects of place can be seen to  stay the same and change through time – grounded in Manchester to illustrate these ideas.</a:t>
            </a:r>
          </a:p>
          <a:p>
            <a:pPr marL="171450" indent="-171450">
              <a:buFontTx/>
              <a:buChar char="-"/>
            </a:pPr>
            <a:r>
              <a:rPr lang="en-GB" baseline="0" dirty="0" smtClean="0"/>
              <a:t>In the 3</a:t>
            </a:r>
            <a:r>
              <a:rPr lang="en-GB" baseline="30000" dirty="0" smtClean="0"/>
              <a:t>rd</a:t>
            </a:r>
            <a:r>
              <a:rPr lang="en-GB" baseline="0" dirty="0" smtClean="0"/>
              <a:t> part of the lecture, we’ll then move on to look at Chinatown and the Curry Mile as examples of places which are shaped and constantly re-shaped through relationships and connections on a global and local level… and also critically look at the notion and label of ‘ethnic enclaves’ in Manchester.</a:t>
            </a:r>
          </a:p>
          <a:p>
            <a:pPr marL="171450" indent="-171450">
              <a:buFontTx/>
              <a:buChar char="-"/>
            </a:pPr>
            <a:r>
              <a:rPr lang="en-GB" baseline="0" dirty="0" smtClean="0"/>
              <a:t>- Quick break –</a:t>
            </a:r>
          </a:p>
          <a:p>
            <a:pPr marL="171450" indent="-171450">
              <a:buFontTx/>
              <a:buChar char="-"/>
            </a:pPr>
            <a:r>
              <a:rPr lang="en-GB" baseline="0" dirty="0" smtClean="0"/>
              <a:t>After the break we’ll look at the role meaning and representation play in shaping places – and also consider how the use of city centre spaces are contested by different groups, ideas, and interests.</a:t>
            </a:r>
          </a:p>
          <a:p>
            <a:pPr marL="0" indent="0">
              <a:buFontTx/>
              <a:buNone/>
            </a:pPr>
            <a:r>
              <a:rPr lang="en-GB" baseline="0" dirty="0" smtClean="0"/>
              <a:t>- The final part will consider the different ways in which place can be researched by Geography students – including quantitative and qualitative methods – including more creative methods such as smell-</a:t>
            </a:r>
            <a:r>
              <a:rPr lang="en-GB" baseline="0" dirty="0" err="1" smtClean="0"/>
              <a:t>scapes</a:t>
            </a:r>
            <a:r>
              <a:rPr lang="en-GB" baseline="0" dirty="0" smtClean="0"/>
              <a:t> and media analysis.  </a:t>
            </a:r>
          </a:p>
          <a:p>
            <a:endParaRPr lang="en-GB" dirty="0"/>
          </a:p>
        </p:txBody>
      </p:sp>
      <p:sp>
        <p:nvSpPr>
          <p:cNvPr id="4" name="Slide Number Placeholder 3"/>
          <p:cNvSpPr>
            <a:spLocks noGrp="1"/>
          </p:cNvSpPr>
          <p:nvPr>
            <p:ph type="sldNum" sz="quarter" idx="10"/>
          </p:nvPr>
        </p:nvSpPr>
        <p:spPr/>
        <p:txBody>
          <a:bodyPr/>
          <a:lstStyle/>
          <a:p>
            <a:fld id="{10611130-CE7A-47CD-8314-F4171317EB9D}" type="slidenum">
              <a:rPr lang="en-GB" smtClean="0"/>
              <a:t>2</a:t>
            </a:fld>
            <a:endParaRPr lang="en-GB"/>
          </a:p>
        </p:txBody>
      </p:sp>
    </p:spTree>
    <p:extLst>
      <p:ext uri="{BB962C8B-B14F-4D97-AF65-F5344CB8AC3E}">
        <p14:creationId xmlns:p14="http://schemas.microsoft.com/office/powerpoint/2010/main" val="334126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study of G</a:t>
            </a:r>
            <a:r>
              <a:rPr lang="en-GB" dirty="0" smtClean="0"/>
              <a:t>eography at University </a:t>
            </a:r>
            <a:r>
              <a:rPr lang="en-GB" dirty="0"/>
              <a:t>can be split into 3 different </a:t>
            </a:r>
            <a:r>
              <a:rPr lang="en-GB" dirty="0" smtClean="0"/>
              <a:t>areas…. </a:t>
            </a:r>
          </a:p>
          <a:p>
            <a:r>
              <a:rPr lang="en-GB" dirty="0" smtClean="0"/>
              <a:t>Physical Geography -  the </a:t>
            </a:r>
            <a:r>
              <a:rPr lang="en-GB" dirty="0"/>
              <a:t>study of the earth’s physical features and processes </a:t>
            </a:r>
            <a:r>
              <a:rPr lang="en-GB" dirty="0" smtClean="0"/>
              <a:t> - Includes </a:t>
            </a:r>
            <a:r>
              <a:rPr lang="en-GB" dirty="0"/>
              <a:t>climate science, </a:t>
            </a:r>
            <a:r>
              <a:rPr lang="en-GB" dirty="0" smtClean="0"/>
              <a:t>river system dynamics, Glaciology,</a:t>
            </a:r>
            <a:r>
              <a:rPr lang="en-GB" baseline="0" dirty="0" smtClean="0"/>
              <a:t> and Coastal environments</a:t>
            </a:r>
            <a:endParaRPr lang="en-GB" dirty="0" smtClean="0"/>
          </a:p>
        </p:txBody>
      </p:sp>
      <p:sp>
        <p:nvSpPr>
          <p:cNvPr id="4" name="Slide Number Placeholder 3"/>
          <p:cNvSpPr>
            <a:spLocks noGrp="1"/>
          </p:cNvSpPr>
          <p:nvPr>
            <p:ph type="sldNum" sz="quarter" idx="10"/>
          </p:nvPr>
        </p:nvSpPr>
        <p:spPr/>
        <p:txBody>
          <a:bodyPr/>
          <a:lstStyle/>
          <a:p>
            <a:fld id="{10611130-CE7A-47CD-8314-F4171317EB9D}" type="slidenum">
              <a:rPr lang="en-GB" smtClean="0"/>
              <a:t>3</a:t>
            </a:fld>
            <a:endParaRPr lang="en-GB"/>
          </a:p>
        </p:txBody>
      </p:sp>
    </p:spTree>
    <p:extLst>
      <p:ext uri="{BB962C8B-B14F-4D97-AF65-F5344CB8AC3E}">
        <p14:creationId xmlns:p14="http://schemas.microsoft.com/office/powerpoint/2010/main" val="287461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Secondly, is what we </a:t>
            </a:r>
            <a:r>
              <a:rPr lang="en-GB" dirty="0" smtClean="0"/>
              <a:t>call </a:t>
            </a:r>
            <a:r>
              <a:rPr lang="en-GB" dirty="0"/>
              <a:t>People and Environment – which is the study </a:t>
            </a:r>
            <a:r>
              <a:rPr lang="en-GB" b="1" dirty="0"/>
              <a:t>of interactions between the physical and the human world</a:t>
            </a:r>
            <a:r>
              <a:rPr lang="en-GB" dirty="0"/>
              <a:t>… this includes</a:t>
            </a:r>
          </a:p>
          <a:p>
            <a:r>
              <a:rPr lang="en-GB" dirty="0"/>
              <a:t>Environmental science, </a:t>
            </a:r>
            <a:r>
              <a:rPr lang="en-GB" dirty="0" smtClean="0"/>
              <a:t>the</a:t>
            </a:r>
            <a:r>
              <a:rPr lang="en-GB" baseline="0" dirty="0" smtClean="0"/>
              <a:t> study of natural </a:t>
            </a:r>
            <a:r>
              <a:rPr lang="en-GB" dirty="0" smtClean="0"/>
              <a:t>resources and resource</a:t>
            </a:r>
            <a:r>
              <a:rPr lang="en-GB" baseline="0" dirty="0" smtClean="0"/>
              <a:t> management</a:t>
            </a:r>
            <a:r>
              <a:rPr lang="en-GB" dirty="0" smtClean="0"/>
              <a:t>, </a:t>
            </a:r>
            <a:r>
              <a:rPr lang="en-GB" dirty="0"/>
              <a:t>environmental pollution and conservation, flooding and wildfires</a:t>
            </a:r>
          </a:p>
        </p:txBody>
      </p:sp>
      <p:sp>
        <p:nvSpPr>
          <p:cNvPr id="4" name="Slide Number Placeholder 3"/>
          <p:cNvSpPr>
            <a:spLocks noGrp="1"/>
          </p:cNvSpPr>
          <p:nvPr>
            <p:ph type="sldNum" sz="quarter" idx="10"/>
          </p:nvPr>
        </p:nvSpPr>
        <p:spPr/>
        <p:txBody>
          <a:bodyPr/>
          <a:lstStyle/>
          <a:p>
            <a:fld id="{10611130-CE7A-47CD-8314-F4171317EB9D}" type="slidenum">
              <a:rPr lang="en-GB" smtClean="0"/>
              <a:t>4</a:t>
            </a:fld>
            <a:endParaRPr lang="en-GB"/>
          </a:p>
        </p:txBody>
      </p:sp>
    </p:spTree>
    <p:extLst>
      <p:ext uri="{BB962C8B-B14F-4D97-AF65-F5344CB8AC3E}">
        <p14:creationId xmlns:p14="http://schemas.microsoft.com/office/powerpoint/2010/main" val="43063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Finally </a:t>
            </a:r>
            <a:r>
              <a:rPr lang="en-GB" dirty="0"/>
              <a:t>there’s Human Geography, which is the study of the planet’s human features and processes, including globalisation, migration, economic geography, political geography, cities, </a:t>
            </a:r>
            <a:r>
              <a:rPr lang="en-GB" dirty="0" smtClean="0"/>
              <a:t>society </a:t>
            </a:r>
            <a:r>
              <a:rPr lang="en-GB" dirty="0"/>
              <a:t>and </a:t>
            </a:r>
            <a:r>
              <a:rPr lang="en-GB" dirty="0" smtClean="0"/>
              <a:t>culture -  with a particular emphasis on scale,</a:t>
            </a:r>
            <a:r>
              <a:rPr lang="en-GB" baseline="0" dirty="0" smtClean="0"/>
              <a:t> space, and place as key concepts. </a:t>
            </a:r>
          </a:p>
          <a:p>
            <a:pPr marL="171450" indent="-171450">
              <a:buFontTx/>
              <a:buChar char="-"/>
            </a:pPr>
            <a:r>
              <a:rPr lang="en-US" b="1" dirty="0" smtClean="0"/>
              <a:t>Important </a:t>
            </a:r>
            <a:r>
              <a:rPr lang="en-US" dirty="0" smtClean="0"/>
              <a:t>to stress here, that today’s lecture reflects only one subject area, of Human Geography,</a:t>
            </a:r>
            <a:r>
              <a:rPr lang="en-US" baseline="0" dirty="0" smtClean="0"/>
              <a:t> that maps on to the A-level content. </a:t>
            </a:r>
          </a:p>
          <a:p>
            <a:pPr marL="171450" indent="-171450">
              <a:buFontTx/>
              <a:buChar char="-"/>
            </a:pPr>
            <a:r>
              <a:rPr lang="en-US" baseline="0" dirty="0" smtClean="0"/>
              <a:t>I</a:t>
            </a:r>
            <a:r>
              <a:rPr lang="en-US" dirty="0" smtClean="0"/>
              <a:t>f you’re more interested in Physical Geography, People</a:t>
            </a:r>
            <a:r>
              <a:rPr lang="en-US" baseline="0" dirty="0" smtClean="0"/>
              <a:t> and Environment interactions, or other Human Geography topics, then you can increasingly focus your studies on whichever areas of interest that you choose as you progress through your degree</a:t>
            </a:r>
          </a:p>
          <a:p>
            <a:pPr marL="171450" indent="-171450">
              <a:buFontTx/>
              <a:buChar char="-"/>
            </a:pPr>
            <a:r>
              <a:rPr lang="en-US" baseline="0" dirty="0" smtClean="0"/>
              <a:t>… a diverse subject which allows you to determine your own area of expertise…</a:t>
            </a:r>
            <a:endParaRPr lang="en-GB" dirty="0"/>
          </a:p>
        </p:txBody>
      </p:sp>
      <p:sp>
        <p:nvSpPr>
          <p:cNvPr id="4" name="Slide Number Placeholder 3"/>
          <p:cNvSpPr>
            <a:spLocks noGrp="1"/>
          </p:cNvSpPr>
          <p:nvPr>
            <p:ph type="sldNum" sz="quarter" idx="10"/>
          </p:nvPr>
        </p:nvSpPr>
        <p:spPr/>
        <p:txBody>
          <a:bodyPr/>
          <a:lstStyle/>
          <a:p>
            <a:fld id="{10611130-CE7A-47CD-8314-F4171317EB9D}" type="slidenum">
              <a:rPr lang="en-GB" smtClean="0"/>
              <a:t>5</a:t>
            </a:fld>
            <a:endParaRPr lang="en-GB"/>
          </a:p>
        </p:txBody>
      </p:sp>
    </p:spTree>
    <p:extLst>
      <p:ext uri="{BB962C8B-B14F-4D97-AF65-F5344CB8AC3E}">
        <p14:creationId xmlns:p14="http://schemas.microsoft.com/office/powerpoint/2010/main" val="1850019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Forms</a:t>
            </a:r>
            <a:r>
              <a:rPr lang="en-GB" baseline="0" dirty="0" smtClean="0"/>
              <a:t> of teaching and assessment will p</a:t>
            </a:r>
            <a:r>
              <a:rPr lang="en-GB" dirty="0" smtClean="0"/>
              <a:t>robably be</a:t>
            </a:r>
            <a:r>
              <a:rPr lang="en-GB" baseline="0" dirty="0" smtClean="0"/>
              <a:t> </a:t>
            </a:r>
            <a:r>
              <a:rPr lang="en-GB" dirty="0" smtClean="0"/>
              <a:t>different than what you’re used to at AS/ A-level – as well as more</a:t>
            </a:r>
            <a:r>
              <a:rPr lang="en-GB" baseline="0" dirty="0" smtClean="0"/>
              <a:t> conventional classroom-based lectures, seminars, and tutorials…</a:t>
            </a:r>
          </a:p>
          <a:p>
            <a:r>
              <a:rPr lang="en-GB" baseline="0" dirty="0" smtClean="0"/>
              <a:t>… also be able to make use of Geography Labs, for Physical geography, and fieldwork for Human and Physical…</a:t>
            </a:r>
          </a:p>
          <a:p>
            <a:r>
              <a:rPr lang="en-GB" baseline="0" dirty="0" smtClean="0"/>
              <a:t>… they’ll also be plenty of opportunities to learn through media-based resources and artistic forms, mostly in Human Geography</a:t>
            </a:r>
          </a:p>
          <a:p>
            <a:r>
              <a:rPr lang="en-GB" baseline="0" dirty="0" err="1" smtClean="0"/>
              <a:t>Assesment</a:t>
            </a:r>
            <a:r>
              <a:rPr lang="en-GB" baseline="0" dirty="0" smtClean="0"/>
              <a:t> – this variety is also reflected in the different assessment formats – which include presentations, practical work, and research projects, as well as exams and essays.</a:t>
            </a:r>
          </a:p>
        </p:txBody>
      </p:sp>
      <p:sp>
        <p:nvSpPr>
          <p:cNvPr id="4" name="Slide Number Placeholder 3"/>
          <p:cNvSpPr>
            <a:spLocks noGrp="1"/>
          </p:cNvSpPr>
          <p:nvPr>
            <p:ph type="sldNum" sz="quarter" idx="10"/>
          </p:nvPr>
        </p:nvSpPr>
        <p:spPr/>
        <p:txBody>
          <a:bodyPr/>
          <a:lstStyle/>
          <a:p>
            <a:fld id="{10611130-CE7A-47CD-8314-F4171317EB9D}" type="slidenum">
              <a:rPr lang="en-GB" smtClean="0"/>
              <a:t>6</a:t>
            </a:fld>
            <a:endParaRPr lang="en-GB"/>
          </a:p>
        </p:txBody>
      </p:sp>
    </p:spTree>
    <p:extLst>
      <p:ext uri="{BB962C8B-B14F-4D97-AF65-F5344CB8AC3E}">
        <p14:creationId xmlns:p14="http://schemas.microsoft.com/office/powerpoint/2010/main" val="151560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Transferable</a:t>
            </a:r>
            <a:r>
              <a:rPr lang="en-GB" baseline="0" dirty="0" smtClean="0"/>
              <a:t> skills – critical analysis of different types of data, communicating complex data and concepts to different audiences, IT and field-based skills,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Students</a:t>
            </a:r>
            <a:r>
              <a:rPr lang="en-GB" baseline="0" dirty="0" smtClean="0"/>
              <a:t> encouraged to think critically and independently – going beyond learning to produce new geographical knowledge and challenge existing beliefs</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10611130-CE7A-47CD-8314-F4171317EB9D}" type="slidenum">
              <a:rPr lang="en-GB" smtClean="0"/>
              <a:t>7</a:t>
            </a:fld>
            <a:endParaRPr lang="en-GB"/>
          </a:p>
        </p:txBody>
      </p:sp>
    </p:spTree>
    <p:extLst>
      <p:ext uri="{BB962C8B-B14F-4D97-AF65-F5344CB8AC3E}">
        <p14:creationId xmlns:p14="http://schemas.microsoft.com/office/powerpoint/2010/main" val="2470909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611130-CE7A-47CD-8314-F4171317EB9D}" type="slidenum">
              <a:rPr lang="en-GB" smtClean="0"/>
              <a:t>9</a:t>
            </a:fld>
            <a:endParaRPr lang="en-GB"/>
          </a:p>
        </p:txBody>
      </p:sp>
    </p:spTree>
    <p:extLst>
      <p:ext uri="{BB962C8B-B14F-4D97-AF65-F5344CB8AC3E}">
        <p14:creationId xmlns:p14="http://schemas.microsoft.com/office/powerpoint/2010/main" val="1251625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 earlier activity as plenary)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Now you’ve heard a bit about Geography at university, I want to know what you think about Geography and what </a:t>
            </a:r>
            <a:r>
              <a:rPr lang="en-GB" dirty="0" err="1"/>
              <a:t>Geog</a:t>
            </a:r>
            <a:r>
              <a:rPr lang="en-GB" dirty="0"/>
              <a:t> is all about</a:t>
            </a:r>
          </a:p>
          <a:p>
            <a:pPr marL="0" indent="0">
              <a:buFontTx/>
              <a:buNone/>
            </a:pPr>
            <a:endParaRPr lang="en-GB" dirty="0"/>
          </a:p>
          <a:p>
            <a:pPr marL="171450" indent="-171450">
              <a:buFontTx/>
              <a:buChar char="-"/>
            </a:pPr>
            <a:r>
              <a:rPr lang="en-GB" dirty="0"/>
              <a:t>Ask audience - When I say ‘Geography’, what first springs to mind? (prizes for answers) –</a:t>
            </a:r>
          </a:p>
          <a:p>
            <a:pPr marL="171450" indent="-171450">
              <a:buFontTx/>
              <a:buChar char="-"/>
            </a:pPr>
            <a:r>
              <a:rPr lang="en-GB" dirty="0"/>
              <a:t>(* would ‘snowball’ suggestions work here?)</a:t>
            </a:r>
          </a:p>
        </p:txBody>
      </p:sp>
      <p:sp>
        <p:nvSpPr>
          <p:cNvPr id="4" name="Slide Number Placeholder 3"/>
          <p:cNvSpPr>
            <a:spLocks noGrp="1"/>
          </p:cNvSpPr>
          <p:nvPr>
            <p:ph type="sldNum" sz="quarter" idx="10"/>
          </p:nvPr>
        </p:nvSpPr>
        <p:spPr/>
        <p:txBody>
          <a:bodyPr/>
          <a:lstStyle/>
          <a:p>
            <a:fld id="{10611130-CE7A-47CD-8314-F4171317EB9D}" type="slidenum">
              <a:rPr lang="en-GB" smtClean="0"/>
              <a:t>10</a:t>
            </a:fld>
            <a:endParaRPr lang="en-GB"/>
          </a:p>
        </p:txBody>
      </p:sp>
    </p:spTree>
    <p:extLst>
      <p:ext uri="{BB962C8B-B14F-4D97-AF65-F5344CB8AC3E}">
        <p14:creationId xmlns:p14="http://schemas.microsoft.com/office/powerpoint/2010/main" val="360478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2605F1D-96F7-4A3F-BC14-682974E9270A}"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3EB0C-D0AE-4FD9-B5CB-DDC8606DA6A8}" type="slidenum">
              <a:rPr lang="en-GB" smtClean="0"/>
              <a:t>‹#›</a:t>
            </a:fld>
            <a:endParaRPr lang="en-GB"/>
          </a:p>
        </p:txBody>
      </p:sp>
    </p:spTree>
    <p:extLst>
      <p:ext uri="{BB962C8B-B14F-4D97-AF65-F5344CB8AC3E}">
        <p14:creationId xmlns:p14="http://schemas.microsoft.com/office/powerpoint/2010/main" val="31875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605F1D-96F7-4A3F-BC14-682974E9270A}"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3EB0C-D0AE-4FD9-B5CB-DDC8606DA6A8}" type="slidenum">
              <a:rPr lang="en-GB" smtClean="0"/>
              <a:t>‹#›</a:t>
            </a:fld>
            <a:endParaRPr lang="en-GB"/>
          </a:p>
        </p:txBody>
      </p:sp>
    </p:spTree>
    <p:extLst>
      <p:ext uri="{BB962C8B-B14F-4D97-AF65-F5344CB8AC3E}">
        <p14:creationId xmlns:p14="http://schemas.microsoft.com/office/powerpoint/2010/main" val="22443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605F1D-96F7-4A3F-BC14-682974E9270A}"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3EB0C-D0AE-4FD9-B5CB-DDC8606DA6A8}" type="slidenum">
              <a:rPr lang="en-GB" smtClean="0"/>
              <a:t>‹#›</a:t>
            </a:fld>
            <a:endParaRPr lang="en-GB"/>
          </a:p>
        </p:txBody>
      </p:sp>
    </p:spTree>
    <p:extLst>
      <p:ext uri="{BB962C8B-B14F-4D97-AF65-F5344CB8AC3E}">
        <p14:creationId xmlns:p14="http://schemas.microsoft.com/office/powerpoint/2010/main" val="147900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605F1D-96F7-4A3F-BC14-682974E9270A}"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3EB0C-D0AE-4FD9-B5CB-DDC8606DA6A8}" type="slidenum">
              <a:rPr lang="en-GB" smtClean="0"/>
              <a:t>‹#›</a:t>
            </a:fld>
            <a:endParaRPr lang="en-GB"/>
          </a:p>
        </p:txBody>
      </p:sp>
    </p:spTree>
    <p:extLst>
      <p:ext uri="{BB962C8B-B14F-4D97-AF65-F5344CB8AC3E}">
        <p14:creationId xmlns:p14="http://schemas.microsoft.com/office/powerpoint/2010/main" val="1833613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605F1D-96F7-4A3F-BC14-682974E9270A}"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53EB0C-D0AE-4FD9-B5CB-DDC8606DA6A8}" type="slidenum">
              <a:rPr lang="en-GB" smtClean="0"/>
              <a:t>‹#›</a:t>
            </a:fld>
            <a:endParaRPr lang="en-GB"/>
          </a:p>
        </p:txBody>
      </p:sp>
    </p:spTree>
    <p:extLst>
      <p:ext uri="{BB962C8B-B14F-4D97-AF65-F5344CB8AC3E}">
        <p14:creationId xmlns:p14="http://schemas.microsoft.com/office/powerpoint/2010/main" val="176544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2605F1D-96F7-4A3F-BC14-682974E9270A}" type="datetimeFigureOut">
              <a:rPr lang="en-GB" smtClean="0"/>
              <a:t>12/06/2018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53EB0C-D0AE-4FD9-B5CB-DDC8606DA6A8}" type="slidenum">
              <a:rPr lang="en-GB" smtClean="0"/>
              <a:t>‹#›</a:t>
            </a:fld>
            <a:endParaRPr lang="en-GB"/>
          </a:p>
        </p:txBody>
      </p:sp>
    </p:spTree>
    <p:extLst>
      <p:ext uri="{BB962C8B-B14F-4D97-AF65-F5344CB8AC3E}">
        <p14:creationId xmlns:p14="http://schemas.microsoft.com/office/powerpoint/2010/main" val="206080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2605F1D-96F7-4A3F-BC14-682974E9270A}" type="datetimeFigureOut">
              <a:rPr lang="en-GB" smtClean="0"/>
              <a:t>12/06/2018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53EB0C-D0AE-4FD9-B5CB-DDC8606DA6A8}" type="slidenum">
              <a:rPr lang="en-GB" smtClean="0"/>
              <a:t>‹#›</a:t>
            </a:fld>
            <a:endParaRPr lang="en-GB"/>
          </a:p>
        </p:txBody>
      </p:sp>
    </p:spTree>
    <p:extLst>
      <p:ext uri="{BB962C8B-B14F-4D97-AF65-F5344CB8AC3E}">
        <p14:creationId xmlns:p14="http://schemas.microsoft.com/office/powerpoint/2010/main" val="274225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2605F1D-96F7-4A3F-BC14-682974E9270A}" type="datetimeFigureOut">
              <a:rPr lang="en-GB" smtClean="0"/>
              <a:t>12/06/2018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53EB0C-D0AE-4FD9-B5CB-DDC8606DA6A8}" type="slidenum">
              <a:rPr lang="en-GB" smtClean="0"/>
              <a:t>‹#›</a:t>
            </a:fld>
            <a:endParaRPr lang="en-GB"/>
          </a:p>
        </p:txBody>
      </p:sp>
    </p:spTree>
    <p:extLst>
      <p:ext uri="{BB962C8B-B14F-4D97-AF65-F5344CB8AC3E}">
        <p14:creationId xmlns:p14="http://schemas.microsoft.com/office/powerpoint/2010/main" val="30541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05F1D-96F7-4A3F-BC14-682974E9270A}" type="datetimeFigureOut">
              <a:rPr lang="en-GB" smtClean="0"/>
              <a:t>12/06/2018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53EB0C-D0AE-4FD9-B5CB-DDC8606DA6A8}" type="slidenum">
              <a:rPr lang="en-GB" smtClean="0"/>
              <a:t>‹#›</a:t>
            </a:fld>
            <a:endParaRPr lang="en-GB"/>
          </a:p>
        </p:txBody>
      </p:sp>
    </p:spTree>
    <p:extLst>
      <p:ext uri="{BB962C8B-B14F-4D97-AF65-F5344CB8AC3E}">
        <p14:creationId xmlns:p14="http://schemas.microsoft.com/office/powerpoint/2010/main" val="759659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605F1D-96F7-4A3F-BC14-682974E9270A}" type="datetimeFigureOut">
              <a:rPr lang="en-GB" smtClean="0"/>
              <a:t>12/06/2018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53EB0C-D0AE-4FD9-B5CB-DDC8606DA6A8}" type="slidenum">
              <a:rPr lang="en-GB" smtClean="0"/>
              <a:t>‹#›</a:t>
            </a:fld>
            <a:endParaRPr lang="en-GB"/>
          </a:p>
        </p:txBody>
      </p:sp>
    </p:spTree>
    <p:extLst>
      <p:ext uri="{BB962C8B-B14F-4D97-AF65-F5344CB8AC3E}">
        <p14:creationId xmlns:p14="http://schemas.microsoft.com/office/powerpoint/2010/main" val="2552569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605F1D-96F7-4A3F-BC14-682974E9270A}" type="datetimeFigureOut">
              <a:rPr lang="en-GB" smtClean="0"/>
              <a:t>12/06/2018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53EB0C-D0AE-4FD9-B5CB-DDC8606DA6A8}" type="slidenum">
              <a:rPr lang="en-GB" smtClean="0"/>
              <a:t>‹#›</a:t>
            </a:fld>
            <a:endParaRPr lang="en-GB"/>
          </a:p>
        </p:txBody>
      </p:sp>
    </p:spTree>
    <p:extLst>
      <p:ext uri="{BB962C8B-B14F-4D97-AF65-F5344CB8AC3E}">
        <p14:creationId xmlns:p14="http://schemas.microsoft.com/office/powerpoint/2010/main" val="415474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4000"/>
            <a:lum/>
          </a:blip>
          <a:srcRect/>
          <a:stretch>
            <a:fillRect l="-16000" r="-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05F1D-96F7-4A3F-BC14-682974E9270A}" type="datetimeFigureOut">
              <a:rPr lang="en-GB" smtClean="0"/>
              <a:t>12/06/2018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3EB0C-D0AE-4FD9-B5CB-DDC8606DA6A8}" type="slidenum">
              <a:rPr lang="en-GB" smtClean="0"/>
              <a:t>‹#›</a:t>
            </a:fld>
            <a:endParaRPr lang="en-GB"/>
          </a:p>
        </p:txBody>
      </p:sp>
    </p:spTree>
    <p:extLst>
      <p:ext uri="{BB962C8B-B14F-4D97-AF65-F5344CB8AC3E}">
        <p14:creationId xmlns:p14="http://schemas.microsoft.com/office/powerpoint/2010/main" val="1956447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40768"/>
            <a:ext cx="9134629" cy="2376264"/>
          </a:xfrm>
        </p:spPr>
        <p:txBody>
          <a:bodyPr>
            <a:normAutofit/>
          </a:bodyPr>
          <a:lstStyle/>
          <a:p>
            <a:r>
              <a:rPr lang="en-US" sz="7000" b="1" dirty="0">
                <a:latin typeface="IrisUPC" panose="020B0604020202020204" pitchFamily="34" charset="-34"/>
                <a:cs typeface="IrisUPC" panose="020B0604020202020204" pitchFamily="34" charset="-34"/>
              </a:rPr>
              <a:t>Who makes Manchester? </a:t>
            </a:r>
            <a:r>
              <a:rPr lang="en-US" sz="5000" b="1" dirty="0" smtClean="0">
                <a:latin typeface="IrisUPC" panose="020B0604020202020204" pitchFamily="34" charset="-34"/>
                <a:cs typeface="IrisUPC" panose="020B0604020202020204" pitchFamily="34" charset="-34"/>
              </a:rPr>
              <a:t/>
            </a:r>
            <a:br>
              <a:rPr lang="en-US" sz="5000" b="1" dirty="0" smtClean="0">
                <a:latin typeface="IrisUPC" panose="020B0604020202020204" pitchFamily="34" charset="-34"/>
                <a:cs typeface="IrisUPC" panose="020B0604020202020204" pitchFamily="34" charset="-34"/>
              </a:rPr>
            </a:br>
            <a:r>
              <a:rPr lang="en-US" sz="5000" b="1" dirty="0" smtClean="0">
                <a:latin typeface="IrisUPC" panose="020B0604020202020204" pitchFamily="34" charset="-34"/>
                <a:cs typeface="IrisUPC" panose="020B0604020202020204" pitchFamily="34" charset="-34"/>
              </a:rPr>
              <a:t>- </a:t>
            </a:r>
            <a:r>
              <a:rPr lang="en-US" sz="4500" b="1" dirty="0" smtClean="0">
                <a:latin typeface="IrisUPC" panose="020B0604020202020204" pitchFamily="34" charset="-34"/>
                <a:cs typeface="IrisUPC" panose="020B0604020202020204" pitchFamily="34" charset="-34"/>
              </a:rPr>
              <a:t>Place &amp; </a:t>
            </a:r>
            <a:r>
              <a:rPr lang="en-US" sz="4500" b="1" dirty="0">
                <a:latin typeface="IrisUPC" panose="020B0604020202020204" pitchFamily="34" charset="-34"/>
                <a:cs typeface="IrisUPC" panose="020B0604020202020204" pitchFamily="34" charset="-34"/>
              </a:rPr>
              <a:t>‘the right to the city</a:t>
            </a:r>
            <a:r>
              <a:rPr lang="en-US" sz="4500" b="1" dirty="0" smtClean="0">
                <a:latin typeface="IrisUPC" panose="020B0604020202020204" pitchFamily="34" charset="-34"/>
                <a:cs typeface="IrisUPC" panose="020B0604020202020204" pitchFamily="34" charset="-34"/>
              </a:rPr>
              <a:t>’ -</a:t>
            </a:r>
            <a:endParaRPr lang="en-GB" sz="4500" b="1" dirty="0">
              <a:latin typeface="IrisUPC" panose="020B0604020202020204" pitchFamily="34" charset="-34"/>
              <a:cs typeface="IrisUPC" panose="020B0604020202020204" pitchFamily="34" charset="-34"/>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656184" cy="698703"/>
          </a:xfrm>
          <a:prstGeom prst="rect">
            <a:avLst/>
          </a:prstGeom>
        </p:spPr>
      </p:pic>
      <p:sp>
        <p:nvSpPr>
          <p:cNvPr id="5" name="TextBox 4"/>
          <p:cNvSpPr txBox="1"/>
          <p:nvPr/>
        </p:nvSpPr>
        <p:spPr>
          <a:xfrm>
            <a:off x="2195736" y="4653136"/>
            <a:ext cx="5112568" cy="630942"/>
          </a:xfrm>
          <a:prstGeom prst="rect">
            <a:avLst/>
          </a:prstGeom>
          <a:noFill/>
        </p:spPr>
        <p:txBody>
          <a:bodyPr wrap="square" rtlCol="0">
            <a:spAutoFit/>
          </a:bodyPr>
          <a:lstStyle/>
          <a:p>
            <a:pPr algn="ctr"/>
            <a:r>
              <a:rPr lang="en-GB" sz="3500" b="1" dirty="0">
                <a:latin typeface="IrisUPC" panose="020B0604020202020204" pitchFamily="34" charset="-34"/>
                <a:cs typeface="IrisUPC" panose="020B0604020202020204" pitchFamily="34" charset="-34"/>
              </a:rPr>
              <a:t>Alistair </a:t>
            </a:r>
            <a:r>
              <a:rPr lang="en-GB" sz="3500" b="1" dirty="0" err="1">
                <a:latin typeface="IrisUPC" panose="020B0604020202020204" pitchFamily="34" charset="-34"/>
                <a:cs typeface="IrisUPC" panose="020B0604020202020204" pitchFamily="34" charset="-34"/>
              </a:rPr>
              <a:t>Sheldrick</a:t>
            </a:r>
            <a:endParaRPr lang="en-GB" sz="3500" b="1" dirty="0">
              <a:latin typeface="IrisUPC" panose="020B0604020202020204" pitchFamily="34" charset="-34"/>
              <a:cs typeface="IrisUPC" panose="020B0604020202020204" pitchFamily="34" charset="-34"/>
            </a:endParaRPr>
          </a:p>
        </p:txBody>
      </p:sp>
    </p:spTree>
    <p:extLst>
      <p:ext uri="{BB962C8B-B14F-4D97-AF65-F5344CB8AC3E}">
        <p14:creationId xmlns:p14="http://schemas.microsoft.com/office/powerpoint/2010/main" val="13427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l="-16000" r="-1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46" y="-2914"/>
            <a:ext cx="5143500" cy="6858000"/>
          </a:xfrm>
          <a:prstGeom prst="rect">
            <a:avLst/>
          </a:prstGeom>
        </p:spPr>
      </p:pic>
    </p:spTree>
    <p:extLst>
      <p:ext uri="{BB962C8B-B14F-4D97-AF65-F5344CB8AC3E}">
        <p14:creationId xmlns:p14="http://schemas.microsoft.com/office/powerpoint/2010/main" val="1758062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l="-16000" r="-1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68760"/>
            <a:ext cx="5857875" cy="4000500"/>
          </a:xfrm>
          <a:prstGeom prst="rect">
            <a:avLst/>
          </a:prstGeom>
        </p:spPr>
      </p:pic>
    </p:spTree>
    <p:extLst>
      <p:ext uri="{BB962C8B-B14F-4D97-AF65-F5344CB8AC3E}">
        <p14:creationId xmlns:p14="http://schemas.microsoft.com/office/powerpoint/2010/main" val="1162331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l="-16000" r="-1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542"/>
          <a:stretch/>
        </p:blipFill>
        <p:spPr>
          <a:xfrm>
            <a:off x="4876252" y="188640"/>
            <a:ext cx="4267748" cy="6409346"/>
          </a:xfrm>
          <a:prstGeom prst="rect">
            <a:avLst/>
          </a:prstGeom>
        </p:spPr>
      </p:pic>
    </p:spTree>
    <p:extLst>
      <p:ext uri="{BB962C8B-B14F-4D97-AF65-F5344CB8AC3E}">
        <p14:creationId xmlns:p14="http://schemas.microsoft.com/office/powerpoint/2010/main" val="1544319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l="-16000" r="-1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631" r="4556" b="18922"/>
          <a:stretch/>
        </p:blipFill>
        <p:spPr>
          <a:xfrm>
            <a:off x="0" y="4077849"/>
            <a:ext cx="5067657" cy="278015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6420"/>
          <a:stretch/>
        </p:blipFill>
        <p:spPr>
          <a:xfrm>
            <a:off x="5068483" y="3965922"/>
            <a:ext cx="4075518" cy="2892078"/>
          </a:xfrm>
          <a:prstGeom prst="rect">
            <a:avLst/>
          </a:prstGeom>
        </p:spPr>
      </p:pic>
    </p:spTree>
    <p:extLst>
      <p:ext uri="{BB962C8B-B14F-4D97-AF65-F5344CB8AC3E}">
        <p14:creationId xmlns:p14="http://schemas.microsoft.com/office/powerpoint/2010/main" val="2444258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88" y="1052736"/>
            <a:ext cx="9134629" cy="2376264"/>
          </a:xfrm>
        </p:spPr>
        <p:txBody>
          <a:bodyPr>
            <a:normAutofit/>
          </a:bodyPr>
          <a:lstStyle/>
          <a:p>
            <a:r>
              <a:rPr lang="en-GB" sz="6500" b="1" dirty="0">
                <a:latin typeface="IrisUPC" panose="020B0604020202020204" pitchFamily="34" charset="-34"/>
                <a:cs typeface="IrisUPC" panose="020B0604020202020204" pitchFamily="34" charset="-34"/>
              </a:rPr>
              <a:t>Questions?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35696" cy="774434"/>
          </a:xfrm>
          <a:prstGeom prst="rect">
            <a:avLst/>
          </a:prstGeom>
        </p:spPr>
      </p:pic>
      <p:sp>
        <p:nvSpPr>
          <p:cNvPr id="5" name="TextBox 4"/>
          <p:cNvSpPr txBox="1"/>
          <p:nvPr/>
        </p:nvSpPr>
        <p:spPr>
          <a:xfrm>
            <a:off x="1979712" y="4765930"/>
            <a:ext cx="5112568" cy="492443"/>
          </a:xfrm>
          <a:prstGeom prst="rect">
            <a:avLst/>
          </a:prstGeom>
          <a:noFill/>
        </p:spPr>
        <p:txBody>
          <a:bodyPr wrap="square" rtlCol="0">
            <a:spAutoFit/>
          </a:bodyPr>
          <a:lstStyle/>
          <a:p>
            <a:pPr algn="ctr"/>
            <a:r>
              <a:rPr lang="en-GB" sz="2600" dirty="0">
                <a:latin typeface="Franklin Gothic Book" panose="020B0503020102020204" pitchFamily="34" charset="0"/>
              </a:rPr>
              <a:t>Alistair </a:t>
            </a:r>
            <a:r>
              <a:rPr lang="en-GB" sz="2600" dirty="0" err="1">
                <a:latin typeface="Franklin Gothic Book" panose="020B0503020102020204" pitchFamily="34" charset="0"/>
              </a:rPr>
              <a:t>Sheldrick</a:t>
            </a:r>
            <a:endParaRPr lang="en-GB" sz="2600" dirty="0">
              <a:latin typeface="Franklin Gothic Book" panose="020B0503020102020204" pitchFamily="34" charset="0"/>
            </a:endParaRPr>
          </a:p>
        </p:txBody>
      </p:sp>
    </p:spTree>
    <p:extLst>
      <p:ext uri="{BB962C8B-B14F-4D97-AF65-F5344CB8AC3E}">
        <p14:creationId xmlns:p14="http://schemas.microsoft.com/office/powerpoint/2010/main" val="197221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2000"/>
            <a:lum/>
          </a:blip>
          <a:srcRect/>
          <a:stretch>
            <a:fillRect l="-16000" r="-1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5" y="1"/>
            <a:ext cx="9144000" cy="1124744"/>
          </a:xfrm>
        </p:spPr>
        <p:txBody>
          <a:bodyPr>
            <a:normAutofit/>
          </a:bodyPr>
          <a:lstStyle/>
          <a:p>
            <a:pPr marL="0" indent="0" algn="ctr">
              <a:buNone/>
            </a:pPr>
            <a:r>
              <a:rPr lang="en-GB" sz="6500" dirty="0">
                <a:latin typeface="Franklin Gothic Book" panose="020B0503020102020204" pitchFamily="34" charset="0"/>
              </a:rPr>
              <a:t>  </a:t>
            </a:r>
            <a:endParaRPr lang="en-GB" dirty="0">
              <a:latin typeface="Franklin Gothic Book" panose="020B0503020102020204" pitchFamily="34" charset="0"/>
            </a:endParaRPr>
          </a:p>
        </p:txBody>
      </p:sp>
      <p:sp>
        <p:nvSpPr>
          <p:cNvPr id="4" name="Title 1"/>
          <p:cNvSpPr txBox="1">
            <a:spLocks/>
          </p:cNvSpPr>
          <p:nvPr/>
        </p:nvSpPr>
        <p:spPr>
          <a:xfrm>
            <a:off x="-15150" y="-72008"/>
            <a:ext cx="9134629" cy="90872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000" b="1" u="sng" dirty="0" smtClean="0">
                <a:latin typeface="IrisUPC" panose="020B0604020202020204" pitchFamily="34" charset="-34"/>
                <a:cs typeface="IrisUPC" panose="020B0604020202020204" pitchFamily="34" charset="-34"/>
              </a:rPr>
              <a:t>Today’s Lecture</a:t>
            </a:r>
            <a:endParaRPr lang="en-GB" sz="4500" b="1" u="sng" dirty="0">
              <a:latin typeface="IrisUPC" panose="020B0604020202020204" pitchFamily="34" charset="-34"/>
              <a:cs typeface="IrisUPC" panose="020B0604020202020204" pitchFamily="34" charset="-34"/>
            </a:endParaRPr>
          </a:p>
        </p:txBody>
      </p:sp>
      <p:sp>
        <p:nvSpPr>
          <p:cNvPr id="5" name="Title 1"/>
          <p:cNvSpPr txBox="1">
            <a:spLocks/>
          </p:cNvSpPr>
          <p:nvPr/>
        </p:nvSpPr>
        <p:spPr>
          <a:xfrm>
            <a:off x="0" y="1340768"/>
            <a:ext cx="9134629" cy="23762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500" b="1" dirty="0">
              <a:latin typeface="IrisUPC" panose="020B0604020202020204" pitchFamily="34" charset="-34"/>
              <a:cs typeface="IrisUPC" panose="020B0604020202020204" pitchFamily="34" charset="-34"/>
            </a:endParaRPr>
          </a:p>
        </p:txBody>
      </p:sp>
      <p:sp>
        <p:nvSpPr>
          <p:cNvPr id="7" name="TextBox 6">
            <a:extLst>
              <a:ext uri="{FF2B5EF4-FFF2-40B4-BE49-F238E27FC236}">
                <a16:creationId xmlns="" xmlns:a16="http://schemas.microsoft.com/office/drawing/2014/main" id="{A2ED5017-0801-4CEB-B4F8-8A456CDD827D}"/>
              </a:ext>
            </a:extLst>
          </p:cNvPr>
          <p:cNvSpPr txBox="1"/>
          <p:nvPr/>
        </p:nvSpPr>
        <p:spPr>
          <a:xfrm>
            <a:off x="-24084" y="836712"/>
            <a:ext cx="9204595" cy="5632311"/>
          </a:xfrm>
          <a:prstGeom prst="rect">
            <a:avLst/>
          </a:prstGeom>
          <a:noFill/>
        </p:spPr>
        <p:txBody>
          <a:bodyPr wrap="square" rtlCol="0">
            <a:spAutoFit/>
          </a:bodyPr>
          <a:lstStyle/>
          <a:p>
            <a:r>
              <a:rPr lang="en-GB" sz="3600" b="1" dirty="0" smtClean="0">
                <a:latin typeface="Bell MT" panose="02020503060305020303" pitchFamily="18" charset="0"/>
                <a:cs typeface="IrisUPC" panose="020B0604020202020204" pitchFamily="34" charset="-34"/>
              </a:rPr>
              <a:t>1</a:t>
            </a:r>
            <a:r>
              <a:rPr lang="en-GB" sz="3600" b="1" dirty="0" smtClean="0">
                <a:latin typeface="IrisUPC" panose="020B0604020202020204" pitchFamily="34" charset="-34"/>
                <a:cs typeface="IrisUPC" panose="020B0604020202020204" pitchFamily="34" charset="-34"/>
              </a:rPr>
              <a:t>. University Geography (</a:t>
            </a:r>
            <a:r>
              <a:rPr lang="en-GB" sz="3600" b="1" dirty="0" smtClean="0">
                <a:latin typeface="Bell MT" panose="02020503060305020303" pitchFamily="18" charset="0"/>
                <a:cs typeface="IrisUPC" panose="020B0604020202020204" pitchFamily="34" charset="-34"/>
              </a:rPr>
              <a:t>5</a:t>
            </a:r>
            <a:r>
              <a:rPr lang="en-GB" sz="3600" b="1" dirty="0" smtClean="0">
                <a:latin typeface="IrisUPC" panose="020B0604020202020204" pitchFamily="34" charset="-34"/>
                <a:cs typeface="IrisUPC" panose="020B0604020202020204" pitchFamily="34" charset="-34"/>
              </a:rPr>
              <a:t>mins)</a:t>
            </a:r>
          </a:p>
          <a:p>
            <a:pPr marL="571500" indent="-571500">
              <a:buFontTx/>
              <a:buChar char="-"/>
            </a:pPr>
            <a:r>
              <a:rPr lang="en-GB" sz="3600" dirty="0" smtClean="0">
                <a:latin typeface="IrisUPC" panose="020B0604020202020204" pitchFamily="34" charset="-34"/>
                <a:cs typeface="IrisUPC" panose="020B0604020202020204" pitchFamily="34" charset="-34"/>
              </a:rPr>
              <a:t>Teaching, facilities, skills, research.</a:t>
            </a:r>
          </a:p>
          <a:p>
            <a:r>
              <a:rPr lang="en-GB" sz="3600" b="1" dirty="0" smtClean="0">
                <a:latin typeface="Bell MT" panose="02020503060305020303" pitchFamily="18" charset="0"/>
                <a:cs typeface="IrisUPC" panose="020B0604020202020204" pitchFamily="34" charset="-34"/>
              </a:rPr>
              <a:t>2. </a:t>
            </a:r>
            <a:r>
              <a:rPr lang="en-GB" sz="3600" b="1" dirty="0" smtClean="0">
                <a:latin typeface="IrisUPC" panose="020B0604020202020204" pitchFamily="34" charset="-34"/>
                <a:cs typeface="IrisUPC" panose="020B0604020202020204" pitchFamily="34" charset="-34"/>
              </a:rPr>
              <a:t>The Place of Manchester (</a:t>
            </a:r>
            <a:r>
              <a:rPr lang="en-GB" sz="3600" b="1" dirty="0" smtClean="0">
                <a:latin typeface="Bell MT" panose="02020503060305020303" pitchFamily="18" charset="0"/>
                <a:cs typeface="IrisUPC" panose="020B0604020202020204" pitchFamily="34" charset="-34"/>
              </a:rPr>
              <a:t>5</a:t>
            </a:r>
            <a:r>
              <a:rPr lang="en-GB" sz="3600" b="1" dirty="0" smtClean="0">
                <a:latin typeface="IrisUPC" panose="020B0604020202020204" pitchFamily="34" charset="-34"/>
                <a:cs typeface="IrisUPC" panose="020B0604020202020204" pitchFamily="34" charset="-34"/>
              </a:rPr>
              <a:t>mins)</a:t>
            </a:r>
          </a:p>
          <a:p>
            <a:pPr marL="571500" indent="-571500">
              <a:buFontTx/>
              <a:buChar char="-"/>
            </a:pPr>
            <a:r>
              <a:rPr lang="en-GB" sz="3600" dirty="0" smtClean="0">
                <a:latin typeface="IrisUPC" panose="020B0604020202020204" pitchFamily="34" charset="-34"/>
                <a:cs typeface="IrisUPC" panose="020B0604020202020204" pitchFamily="34" charset="-34"/>
              </a:rPr>
              <a:t>‘Place’ as a Geographical concept, continuity and change</a:t>
            </a:r>
          </a:p>
          <a:p>
            <a:r>
              <a:rPr lang="en-GB" sz="3600" b="1" dirty="0" smtClean="0">
                <a:latin typeface="Bell MT" panose="02020503060305020303" pitchFamily="18" charset="0"/>
                <a:cs typeface="IrisUPC" panose="020B0604020202020204" pitchFamily="34" charset="-34"/>
              </a:rPr>
              <a:t>3.</a:t>
            </a:r>
            <a:r>
              <a:rPr lang="en-GB" sz="3600" b="1" dirty="0" smtClean="0">
                <a:latin typeface="IrisUPC" panose="020B0604020202020204" pitchFamily="34" charset="-34"/>
                <a:cs typeface="IrisUPC" panose="020B0604020202020204" pitchFamily="34" charset="-34"/>
              </a:rPr>
              <a:t> Place, relationships, &amp; connections (</a:t>
            </a:r>
            <a:r>
              <a:rPr lang="en-GB" sz="3600" b="1" dirty="0" smtClean="0">
                <a:latin typeface="Bell MT" panose="02020503060305020303" pitchFamily="18" charset="0"/>
                <a:cs typeface="IrisUPC" panose="020B0604020202020204" pitchFamily="34" charset="-34"/>
              </a:rPr>
              <a:t>10</a:t>
            </a:r>
            <a:r>
              <a:rPr lang="en-GB" sz="3600" b="1" dirty="0" smtClean="0">
                <a:latin typeface="IrisUPC" panose="020B0604020202020204" pitchFamily="34" charset="-34"/>
                <a:cs typeface="IrisUPC" panose="020B0604020202020204" pitchFamily="34" charset="-34"/>
              </a:rPr>
              <a:t>mins)</a:t>
            </a:r>
          </a:p>
          <a:p>
            <a:pPr marL="571500" indent="-571500">
              <a:buFontTx/>
              <a:buChar char="-"/>
            </a:pPr>
            <a:r>
              <a:rPr lang="en-GB" sz="3600" dirty="0" smtClean="0">
                <a:latin typeface="IrisUPC" panose="020B0604020202020204" pitchFamily="34" charset="-34"/>
                <a:cs typeface="IrisUPC" panose="020B0604020202020204" pitchFamily="34" charset="-34"/>
              </a:rPr>
              <a:t>Chinatown, Curry Mile, ‘ethnic enclaves’ through time</a:t>
            </a:r>
          </a:p>
          <a:p>
            <a:r>
              <a:rPr lang="en-GB" sz="3600" b="1" dirty="0">
                <a:latin typeface="IrisUPC" panose="020B0604020202020204" pitchFamily="34" charset="-34"/>
                <a:cs typeface="IrisUPC" panose="020B0604020202020204" pitchFamily="34" charset="-34"/>
              </a:rPr>
              <a:t> </a:t>
            </a:r>
            <a:r>
              <a:rPr lang="en-GB" sz="3600" b="1" dirty="0" smtClean="0">
                <a:latin typeface="IrisUPC" panose="020B0604020202020204" pitchFamily="34" charset="-34"/>
                <a:cs typeface="IrisUPC" panose="020B0604020202020204" pitchFamily="34" charset="-34"/>
              </a:rPr>
              <a:t>                                </a:t>
            </a:r>
            <a:r>
              <a:rPr lang="en-GB" sz="3200" b="1" dirty="0" smtClean="0">
                <a:latin typeface="IrisUPC" panose="020B0604020202020204" pitchFamily="34" charset="-34"/>
                <a:cs typeface="IrisUPC" panose="020B0604020202020204" pitchFamily="34" charset="-34"/>
              </a:rPr>
              <a:t>- </a:t>
            </a:r>
            <a:r>
              <a:rPr lang="en-GB" sz="3200" b="1" i="1" dirty="0" smtClean="0">
                <a:latin typeface="IrisUPC" panose="020B0604020202020204" pitchFamily="34" charset="-34"/>
                <a:cs typeface="IrisUPC" panose="020B0604020202020204" pitchFamily="34" charset="-34"/>
              </a:rPr>
              <a:t>Break </a:t>
            </a:r>
            <a:r>
              <a:rPr lang="en-GB" sz="3200" b="1" dirty="0">
                <a:latin typeface="IrisUPC" panose="020B0604020202020204" pitchFamily="34" charset="-34"/>
                <a:cs typeface="IrisUPC" panose="020B0604020202020204" pitchFamily="34" charset="-34"/>
              </a:rPr>
              <a:t>(</a:t>
            </a:r>
            <a:r>
              <a:rPr lang="en-GB" sz="3200" b="1" dirty="0">
                <a:latin typeface="Bell MT" panose="02020503060305020303" pitchFamily="18" charset="0"/>
                <a:cs typeface="IrisUPC" panose="020B0604020202020204" pitchFamily="34" charset="-34"/>
              </a:rPr>
              <a:t>5</a:t>
            </a:r>
            <a:r>
              <a:rPr lang="en-GB" sz="3200" b="1" dirty="0">
                <a:latin typeface="IrisUPC" panose="020B0604020202020204" pitchFamily="34" charset="-34"/>
                <a:cs typeface="IrisUPC" panose="020B0604020202020204" pitchFamily="34" charset="-34"/>
              </a:rPr>
              <a:t>mins</a:t>
            </a:r>
            <a:r>
              <a:rPr lang="en-GB" sz="3200" b="1" dirty="0" smtClean="0">
                <a:latin typeface="IrisUPC" panose="020B0604020202020204" pitchFamily="34" charset="-34"/>
                <a:cs typeface="IrisUPC" panose="020B0604020202020204" pitchFamily="34" charset="-34"/>
              </a:rPr>
              <a:t>)</a:t>
            </a:r>
            <a:r>
              <a:rPr lang="en-GB" sz="3200" b="1" i="1" dirty="0" smtClean="0">
                <a:latin typeface="IrisUPC" panose="020B0604020202020204" pitchFamily="34" charset="-34"/>
                <a:cs typeface="IrisUPC" panose="020B0604020202020204" pitchFamily="34" charset="-34"/>
              </a:rPr>
              <a:t>-</a:t>
            </a:r>
            <a:endParaRPr lang="en-GB" sz="3200" b="1" dirty="0" smtClean="0">
              <a:latin typeface="IrisUPC" panose="020B0604020202020204" pitchFamily="34" charset="-34"/>
              <a:cs typeface="IrisUPC" panose="020B0604020202020204" pitchFamily="34" charset="-34"/>
            </a:endParaRPr>
          </a:p>
          <a:p>
            <a:r>
              <a:rPr lang="en-GB" sz="3600" b="1" dirty="0" smtClean="0">
                <a:latin typeface="Bell MT" panose="02020503060305020303" pitchFamily="18" charset="0"/>
                <a:cs typeface="IrisUPC" panose="020B0604020202020204" pitchFamily="34" charset="-34"/>
              </a:rPr>
              <a:t>4. </a:t>
            </a:r>
            <a:r>
              <a:rPr lang="en-GB" sz="3600" b="1" dirty="0" smtClean="0">
                <a:latin typeface="IrisUPC" panose="020B0604020202020204" pitchFamily="34" charset="-34"/>
                <a:cs typeface="IrisUPC" panose="020B0604020202020204" pitchFamily="34" charset="-34"/>
              </a:rPr>
              <a:t>Representing Manchester &amp; ‘the right to the city</a:t>
            </a:r>
            <a:r>
              <a:rPr lang="en-GB" sz="3600" b="1" dirty="0">
                <a:latin typeface="IrisUPC" panose="020B0604020202020204" pitchFamily="34" charset="-34"/>
                <a:cs typeface="IrisUPC" panose="020B0604020202020204" pitchFamily="34" charset="-34"/>
              </a:rPr>
              <a:t>’ (</a:t>
            </a:r>
            <a:r>
              <a:rPr lang="en-GB" sz="3600" b="1" dirty="0">
                <a:latin typeface="Bell MT" panose="02020503060305020303" pitchFamily="18" charset="0"/>
                <a:cs typeface="IrisUPC" panose="020B0604020202020204" pitchFamily="34" charset="-34"/>
              </a:rPr>
              <a:t>10</a:t>
            </a:r>
            <a:r>
              <a:rPr lang="en-GB" sz="3600" b="1" dirty="0">
                <a:latin typeface="IrisUPC" panose="020B0604020202020204" pitchFamily="34" charset="-34"/>
                <a:cs typeface="IrisUPC" panose="020B0604020202020204" pitchFamily="34" charset="-34"/>
              </a:rPr>
              <a:t>mins</a:t>
            </a:r>
            <a:r>
              <a:rPr lang="en-GB" sz="3600" b="1" dirty="0" smtClean="0">
                <a:latin typeface="IrisUPC" panose="020B0604020202020204" pitchFamily="34" charset="-34"/>
                <a:cs typeface="IrisUPC" panose="020B0604020202020204" pitchFamily="34" charset="-34"/>
              </a:rPr>
              <a:t>)</a:t>
            </a:r>
          </a:p>
          <a:p>
            <a:pPr marL="571500" indent="-571500">
              <a:buFontTx/>
              <a:buChar char="-"/>
            </a:pPr>
            <a:r>
              <a:rPr lang="en-GB" sz="3600" dirty="0" smtClean="0">
                <a:latin typeface="IrisUPC" panose="020B0604020202020204" pitchFamily="34" charset="-34"/>
                <a:cs typeface="IrisUPC" panose="020B0604020202020204" pitchFamily="34" charset="-34"/>
              </a:rPr>
              <a:t>Meaning, representation, &amp; contestation in the </a:t>
            </a:r>
            <a:r>
              <a:rPr lang="en-GB" sz="3600" dirty="0">
                <a:latin typeface="IrisUPC" panose="020B0604020202020204" pitchFamily="34" charset="-34"/>
                <a:cs typeface="IrisUPC" panose="020B0604020202020204" pitchFamily="34" charset="-34"/>
              </a:rPr>
              <a:t>C</a:t>
            </a:r>
            <a:r>
              <a:rPr lang="en-GB" sz="3600" dirty="0" smtClean="0">
                <a:latin typeface="IrisUPC" panose="020B0604020202020204" pitchFamily="34" charset="-34"/>
                <a:cs typeface="IrisUPC" panose="020B0604020202020204" pitchFamily="34" charset="-34"/>
              </a:rPr>
              <a:t>ity Centre</a:t>
            </a:r>
          </a:p>
          <a:p>
            <a:r>
              <a:rPr lang="en-GB" sz="3600" b="1" dirty="0" smtClean="0">
                <a:latin typeface="Bell MT" panose="02020503060305020303" pitchFamily="18" charset="0"/>
                <a:cs typeface="IrisUPC" panose="020B0604020202020204" pitchFamily="34" charset="-34"/>
              </a:rPr>
              <a:t>5. </a:t>
            </a:r>
            <a:r>
              <a:rPr lang="en-GB" sz="3500" b="1" dirty="0" smtClean="0">
                <a:latin typeface="IrisUPC" panose="020B0604020202020204" pitchFamily="34" charset="-34"/>
                <a:cs typeface="IrisUPC" panose="020B0604020202020204" pitchFamily="34" charset="-34"/>
              </a:rPr>
              <a:t>Researching Place </a:t>
            </a:r>
            <a:r>
              <a:rPr lang="en-GB" sz="3400" dirty="0" smtClean="0">
                <a:latin typeface="IrisUPC" panose="020B0604020202020204" pitchFamily="34" charset="-34"/>
                <a:cs typeface="IrisUPC" panose="020B0604020202020204" pitchFamily="34" charset="-34"/>
              </a:rPr>
              <a:t>- </a:t>
            </a:r>
            <a:r>
              <a:rPr lang="en-GB" sz="3400" b="1" dirty="0" smtClean="0">
                <a:latin typeface="IrisUPC" panose="020B0604020202020204" pitchFamily="34" charset="-34"/>
                <a:cs typeface="IrisUPC" panose="020B0604020202020204" pitchFamily="34" charset="-34"/>
              </a:rPr>
              <a:t>Quantitative &amp; qualitative methods (</a:t>
            </a:r>
            <a:r>
              <a:rPr lang="en-GB" sz="3400" b="1" dirty="0" smtClean="0">
                <a:latin typeface="Bell MT" panose="02020503060305020303" pitchFamily="18" charset="0"/>
                <a:cs typeface="IrisUPC" panose="020B0604020202020204" pitchFamily="34" charset="-34"/>
              </a:rPr>
              <a:t>10</a:t>
            </a:r>
            <a:r>
              <a:rPr lang="en-GB" sz="3400" b="1" dirty="0" smtClean="0">
                <a:latin typeface="IrisUPC" panose="020B0604020202020204" pitchFamily="34" charset="-34"/>
                <a:cs typeface="IrisUPC" panose="020B0604020202020204" pitchFamily="34" charset="-34"/>
              </a:rPr>
              <a:t>mins)</a:t>
            </a:r>
            <a:endParaRPr lang="en-GB" sz="3400" b="1" dirty="0">
              <a:latin typeface="IrisUPC" panose="020B0604020202020204" pitchFamily="34" charset="-34"/>
              <a:cs typeface="IrisUPC" panose="020B0604020202020204" pitchFamily="34" charset="-34"/>
            </a:endParaRPr>
          </a:p>
        </p:txBody>
      </p:sp>
    </p:spTree>
    <p:extLst>
      <p:ext uri="{BB962C8B-B14F-4D97-AF65-F5344CB8AC3E}">
        <p14:creationId xmlns:p14="http://schemas.microsoft.com/office/powerpoint/2010/main" val="2925797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16000" r="-16000"/>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558F58E-93BA-44A3-BCDA-585AFF2E4F3F}"/>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Iceland March 08 051.jpg">
            <a:extLst>
              <a:ext uri="{FF2B5EF4-FFF2-40B4-BE49-F238E27FC236}">
                <a16:creationId xmlns="" xmlns:a16="http://schemas.microsoft.com/office/drawing/2014/main" id="{D3FB972D-493E-4BA5-B556-6DC0F1EDFACE}"/>
              </a:ext>
            </a:extLst>
          </p:cNvPr>
          <p:cNvPicPr>
            <a:picLocks noChangeAspect="1"/>
          </p:cNvPicPr>
          <p:nvPr/>
        </p:nvPicPr>
        <p:blipFill rotWithShape="1">
          <a:blip r:embed="rId4">
            <a:extLst>
              <a:ext uri="{28A0092B-C50C-407E-A947-70E740481C1C}">
                <a14:useLocalDpi xmlns:a14="http://schemas.microsoft.com/office/drawing/2010/main" val="0"/>
              </a:ext>
            </a:extLst>
          </a:blip>
          <a:srcRect l="24128" r="30036" b="-1"/>
          <a:stretch/>
        </p:blipFill>
        <p:spPr bwMode="auto">
          <a:xfrm>
            <a:off x="4434842" y="10"/>
            <a:ext cx="4709158"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 xmlns:a16="http://schemas.microsoft.com/office/drawing/2014/main" id="{BCD0BBC1-A7D4-445D-98AC-95A6A45D8EBB}"/>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3B7135EC-A2AC-4EBB-B833-6D7DCD469A24}"/>
              </a:ext>
            </a:extLst>
          </p:cNvPr>
          <p:cNvSpPr>
            <a:spLocks noGrp="1"/>
          </p:cNvSpPr>
          <p:nvPr>
            <p:ph type="title"/>
          </p:nvPr>
        </p:nvSpPr>
        <p:spPr>
          <a:xfrm>
            <a:off x="0" y="1"/>
            <a:ext cx="4716016" cy="3501008"/>
          </a:xfrm>
        </p:spPr>
        <p:txBody>
          <a:bodyPr vert="horz" lIns="91440" tIns="45720" rIns="91440" bIns="45720" rtlCol="0" anchor="t">
            <a:normAutofit/>
          </a:bodyPr>
          <a:lstStyle/>
          <a:p>
            <a:pPr algn="l">
              <a:lnSpc>
                <a:spcPct val="90000"/>
              </a:lnSpc>
            </a:pPr>
            <a:r>
              <a:rPr lang="en-US" sz="4800" u="sng" dirty="0" smtClean="0">
                <a:latin typeface="IrisUPC" panose="020B0604020202020204" pitchFamily="34" charset="-34"/>
                <a:cs typeface="IrisUPC" panose="020B0604020202020204" pitchFamily="34" charset="-34"/>
              </a:rPr>
              <a:t>University Geography</a:t>
            </a:r>
            <a:r>
              <a:rPr lang="en-US" sz="6000" dirty="0" smtClean="0">
                <a:latin typeface="IrisUPC" panose="020B0604020202020204" pitchFamily="34" charset="-34"/>
                <a:cs typeface="IrisUPC" panose="020B0604020202020204" pitchFamily="34" charset="-34"/>
              </a:rPr>
              <a:t/>
            </a:r>
            <a:br>
              <a:rPr lang="en-US" sz="6000" dirty="0" smtClean="0">
                <a:latin typeface="IrisUPC" panose="020B0604020202020204" pitchFamily="34" charset="-34"/>
                <a:cs typeface="IrisUPC" panose="020B0604020202020204" pitchFamily="34" charset="-34"/>
              </a:rPr>
            </a:br>
            <a:r>
              <a:rPr lang="en-US" sz="5000" dirty="0">
                <a:latin typeface="Bell MT" panose="02020503060305020303" pitchFamily="18" charset="0"/>
                <a:cs typeface="IrisUPC" panose="020B0604020202020204" pitchFamily="34" charset="-34"/>
              </a:rPr>
              <a:t>1</a:t>
            </a:r>
            <a:r>
              <a:rPr lang="en-US" sz="5000" dirty="0">
                <a:latin typeface="IrisUPC" panose="020B0604020202020204" pitchFamily="34" charset="-34"/>
                <a:cs typeface="IrisUPC" panose="020B0604020202020204" pitchFamily="34" charset="-34"/>
              </a:rPr>
              <a:t>.</a:t>
            </a:r>
            <a:r>
              <a:rPr lang="en-US" sz="5000" dirty="0" smtClean="0">
                <a:latin typeface="IrisUPC" panose="020B0604020202020204" pitchFamily="34" charset="-34"/>
                <a:cs typeface="IrisUPC" panose="020B0604020202020204" pitchFamily="34" charset="-34"/>
              </a:rPr>
              <a:t> </a:t>
            </a:r>
            <a:r>
              <a:rPr lang="en-US" sz="5200" b="1" dirty="0" smtClean="0">
                <a:latin typeface="IrisUPC" panose="020B0604020202020204" pitchFamily="34" charset="-34"/>
                <a:cs typeface="IrisUPC" panose="020B0604020202020204" pitchFamily="34" charset="-34"/>
              </a:rPr>
              <a:t>Physical </a:t>
            </a:r>
            <a:r>
              <a:rPr lang="en-US" sz="5200" b="1" dirty="0">
                <a:latin typeface="IrisUPC" panose="020B0604020202020204" pitchFamily="34" charset="-34"/>
                <a:cs typeface="IrisUPC" panose="020B0604020202020204" pitchFamily="34" charset="-34"/>
              </a:rPr>
              <a:t>Geography</a:t>
            </a:r>
          </a:p>
        </p:txBody>
      </p:sp>
      <p:pic>
        <p:nvPicPr>
          <p:cNvPr id="6" name="Picture 5" descr="A couple of people that are standing in the snow&#10;&#10;Description generated with high confidence">
            <a:extLst>
              <a:ext uri="{FF2B5EF4-FFF2-40B4-BE49-F238E27FC236}">
                <a16:creationId xmlns="" xmlns:a16="http://schemas.microsoft.com/office/drawing/2014/main" id="{A91953FC-4870-4DEE-89DF-A4B7815AB6D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367" r="20729"/>
          <a:stretch/>
        </p:blipFill>
        <p:spPr>
          <a:xfrm>
            <a:off x="107504" y="1988840"/>
            <a:ext cx="4398184" cy="4680520"/>
          </a:xfrm>
          <a:prstGeom prst="rect">
            <a:avLst/>
          </a:prstGeom>
        </p:spPr>
      </p:pic>
    </p:spTree>
    <p:extLst>
      <p:ext uri="{BB962C8B-B14F-4D97-AF65-F5344CB8AC3E}">
        <p14:creationId xmlns:p14="http://schemas.microsoft.com/office/powerpoint/2010/main" val="3637778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l="-16000" r="-16000"/>
          </a:stretch>
        </a:blipFill>
        <a:effectLst/>
      </p:bgPr>
    </p:bg>
    <p:spTree>
      <p:nvGrpSpPr>
        <p:cNvPr id="1" name=""/>
        <p:cNvGrpSpPr/>
        <p:nvPr/>
      </p:nvGrpSpPr>
      <p:grpSpPr>
        <a:xfrm>
          <a:off x="0" y="0"/>
          <a:ext cx="0" cy="0"/>
          <a:chOff x="0" y="0"/>
          <a:chExt cx="0" cy="0"/>
        </a:xfrm>
      </p:grpSpPr>
      <p:pic>
        <p:nvPicPr>
          <p:cNvPr id="5" name="Picture 3" descr="IMG_2815.JPG">
            <a:extLst>
              <a:ext uri="{FF2B5EF4-FFF2-40B4-BE49-F238E27FC236}">
                <a16:creationId xmlns="" xmlns:a16="http://schemas.microsoft.com/office/drawing/2014/main" id="{74061A2D-544C-4CFC-8AAE-23D5D1712A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 b="7801"/>
          <a:stretch/>
        </p:blipFill>
        <p:spPr bwMode="auto">
          <a:xfrm>
            <a:off x="241221" y="320511"/>
            <a:ext cx="2846070" cy="39309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Image result for flooding">
            <a:extLst>
              <a:ext uri="{FF2B5EF4-FFF2-40B4-BE49-F238E27FC236}">
                <a16:creationId xmlns="" xmlns:a16="http://schemas.microsoft.com/office/drawing/2014/main" id="{9007C8CA-898E-4CA0-9359-A5CC775AFE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19" r="53430" b="1"/>
          <a:stretch/>
        </p:blipFill>
        <p:spPr bwMode="auto">
          <a:xfrm>
            <a:off x="3148788" y="320511"/>
            <a:ext cx="2846070" cy="393097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wildfire">
            <a:extLst>
              <a:ext uri="{FF2B5EF4-FFF2-40B4-BE49-F238E27FC236}">
                <a16:creationId xmlns="" xmlns:a16="http://schemas.microsoft.com/office/drawing/2014/main" id="{B2EE6E03-DC36-487E-A173-D11CB7E2800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149" r="37524" b="2"/>
          <a:stretch/>
        </p:blipFill>
        <p:spPr bwMode="auto">
          <a:xfrm>
            <a:off x="6056356" y="320511"/>
            <a:ext cx="2846070" cy="39309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20810EF8-72C0-45D5-97EC-FEC3B64948E8}"/>
              </a:ext>
            </a:extLst>
          </p:cNvPr>
          <p:cNvSpPr>
            <a:spLocks noGrp="1"/>
          </p:cNvSpPr>
          <p:nvPr>
            <p:ph type="title"/>
          </p:nvPr>
        </p:nvSpPr>
        <p:spPr>
          <a:xfrm>
            <a:off x="482070" y="4581128"/>
            <a:ext cx="8179506" cy="1115415"/>
          </a:xfrm>
        </p:spPr>
        <p:txBody>
          <a:bodyPr vert="horz" lIns="91440" tIns="45720" rIns="91440" bIns="45720" rtlCol="0" anchor="b">
            <a:normAutofit/>
          </a:bodyPr>
          <a:lstStyle/>
          <a:p>
            <a:pPr>
              <a:lnSpc>
                <a:spcPct val="90000"/>
              </a:lnSpc>
            </a:pPr>
            <a:r>
              <a:rPr lang="en-US" sz="4500" kern="1200" smtClean="0">
                <a:solidFill>
                  <a:schemeClr val="tx1"/>
                </a:solidFill>
                <a:latin typeface="Bell MT" panose="02020503060305020303" pitchFamily="18" charset="0"/>
                <a:cs typeface="IrisUPC" panose="020B0604020202020204" pitchFamily="34" charset="-34"/>
              </a:rPr>
              <a:t>2. </a:t>
            </a:r>
            <a:r>
              <a:rPr lang="en-US" sz="6000" b="1" kern="1200" smtClean="0">
                <a:solidFill>
                  <a:schemeClr val="tx1"/>
                </a:solidFill>
                <a:latin typeface="IrisUPC" panose="020B0604020202020204" pitchFamily="34" charset="-34"/>
                <a:cs typeface="IrisUPC" panose="020B0604020202020204" pitchFamily="34" charset="-34"/>
              </a:rPr>
              <a:t>People and the Environment</a:t>
            </a:r>
            <a:endParaRPr lang="en-US" sz="6000" b="1" kern="1200" dirty="0">
              <a:solidFill>
                <a:schemeClr val="tx1"/>
              </a:solidFill>
              <a:latin typeface="IrisUPC" panose="020B0604020202020204" pitchFamily="34" charset="-34"/>
              <a:cs typeface="IrisUPC" panose="020B0604020202020204" pitchFamily="34" charset="-34"/>
            </a:endParaRPr>
          </a:p>
        </p:txBody>
      </p:sp>
    </p:spTree>
    <p:extLst>
      <p:ext uri="{BB962C8B-B14F-4D97-AF65-F5344CB8AC3E}">
        <p14:creationId xmlns:p14="http://schemas.microsoft.com/office/powerpoint/2010/main" val="1826278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Rectangle 76">
            <a:extLst>
              <a:ext uri="{FF2B5EF4-FFF2-40B4-BE49-F238E27FC236}">
                <a16:creationId xmlns="" xmlns:a16="http://schemas.microsoft.com/office/drawing/2014/main" id="{7383B190-6BFB-422F-B667-06B7B25F096A}"/>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531267" y="3509963"/>
            <a:ext cx="5319162" cy="2967839"/>
          </a:xfrm>
          <a:prstGeom prst="rect">
            <a:avLst/>
          </a:prstGeom>
          <a:solidFill>
            <a:schemeClr val="bg1">
              <a:lumMod val="9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9" name="Straight Connector 78">
            <a:extLst>
              <a:ext uri="{FF2B5EF4-FFF2-40B4-BE49-F238E27FC236}">
                <a16:creationId xmlns="" xmlns:a16="http://schemas.microsoft.com/office/drawing/2014/main" id="{ED28E597-4AF8-4D69-A9AB-A1EDC6156B04}"/>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853715" y="5443086"/>
            <a:ext cx="48006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148" name="Picture 4" descr="Image result for border wall">
            <a:extLst>
              <a:ext uri="{FF2B5EF4-FFF2-40B4-BE49-F238E27FC236}">
                <a16:creationId xmlns="" xmlns:a16="http://schemas.microsoft.com/office/drawing/2014/main" id="{A9DA2D75-015D-4521-B01A-854A6B388C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7" r="30506"/>
          <a:stretch/>
        </p:blipFill>
        <p:spPr bwMode="auto">
          <a:xfrm>
            <a:off x="238226" y="3509433"/>
            <a:ext cx="3120339" cy="302683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dubai">
            <a:extLst>
              <a:ext uri="{FF2B5EF4-FFF2-40B4-BE49-F238E27FC236}">
                <a16:creationId xmlns="" xmlns:a16="http://schemas.microsoft.com/office/drawing/2014/main" id="{A0EC8B7D-7134-49C1-A8FD-D479E0A7F3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080"/>
          <a:stretch/>
        </p:blipFill>
        <p:spPr bwMode="auto">
          <a:xfrm>
            <a:off x="3490722" y="299363"/>
            <a:ext cx="5412813" cy="300818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maasai people">
            <a:extLst>
              <a:ext uri="{FF2B5EF4-FFF2-40B4-BE49-F238E27FC236}">
                <a16:creationId xmlns="" xmlns:a16="http://schemas.microsoft.com/office/drawing/2014/main" id="{875CD754-7F03-4320-AC79-104FBD71EC9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812" r="17648"/>
          <a:stretch/>
        </p:blipFill>
        <p:spPr bwMode="auto">
          <a:xfrm>
            <a:off x="238226" y="299363"/>
            <a:ext cx="3120339" cy="30492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1FD0B3AB-0F63-490F-8ED6-8B16441A64AF}"/>
              </a:ext>
            </a:extLst>
          </p:cNvPr>
          <p:cNvSpPr>
            <a:spLocks noGrp="1"/>
          </p:cNvSpPr>
          <p:nvPr>
            <p:ph type="title"/>
          </p:nvPr>
        </p:nvSpPr>
        <p:spPr>
          <a:xfrm>
            <a:off x="3766365" y="3812954"/>
            <a:ext cx="4848966" cy="1516014"/>
          </a:xfrm>
        </p:spPr>
        <p:txBody>
          <a:bodyPr vert="horz" lIns="91440" tIns="45720" rIns="91440" bIns="45720" rtlCol="0" anchor="b">
            <a:normAutofit/>
          </a:bodyPr>
          <a:lstStyle/>
          <a:p>
            <a:pPr algn="l">
              <a:lnSpc>
                <a:spcPct val="90000"/>
              </a:lnSpc>
            </a:pPr>
            <a:r>
              <a:rPr lang="en-US" sz="4200" b="1" kern="1200" dirty="0">
                <a:latin typeface="Bell MT" panose="02020503060305020303" pitchFamily="18" charset="0"/>
                <a:cs typeface="IrisUPC" panose="020B0604020202020204" pitchFamily="34" charset="-34"/>
              </a:rPr>
              <a:t>3</a:t>
            </a:r>
            <a:r>
              <a:rPr lang="en-US" sz="5500" b="1" kern="1200" dirty="0">
                <a:latin typeface="IrisUPC" panose="020B0604020202020204" pitchFamily="34" charset="-34"/>
                <a:cs typeface="IrisUPC" panose="020B0604020202020204" pitchFamily="34" charset="-34"/>
              </a:rPr>
              <a:t>. Human Geography</a:t>
            </a:r>
          </a:p>
        </p:txBody>
      </p:sp>
    </p:spTree>
    <p:extLst>
      <p:ext uri="{BB962C8B-B14F-4D97-AF65-F5344CB8AC3E}">
        <p14:creationId xmlns:p14="http://schemas.microsoft.com/office/powerpoint/2010/main" val="2553876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l="-16000" r="-16000"/>
          </a:stretch>
        </a:blip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descr="A group of people in a room&#10;&#10;Description generated with very high confidence">
            <a:extLst>
              <a:ext uri="{FF2B5EF4-FFF2-40B4-BE49-F238E27FC236}">
                <a16:creationId xmlns="" xmlns:a16="http://schemas.microsoft.com/office/drawing/2014/main" id="{5D3A9D86-16EF-4CA4-8B08-564DEFD35AB8}"/>
              </a:ext>
            </a:extLst>
          </p:cNvPr>
          <p:cNvPicPr>
            <a:picLocks noChangeAspect="1"/>
          </p:cNvPicPr>
          <p:nvPr/>
        </p:nvPicPr>
        <p:blipFill rotWithShape="1">
          <a:blip r:embed="rId4">
            <a:extLst>
              <a:ext uri="{28A0092B-C50C-407E-A947-70E740481C1C}">
                <a14:useLocalDpi xmlns:a14="http://schemas.microsoft.com/office/drawing/2010/main" val="0"/>
              </a:ext>
            </a:extLst>
          </a:blip>
          <a:srcRect l="21129" r="32785" b="-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3" name="Content Placeholder 2">
            <a:extLst>
              <a:ext uri="{FF2B5EF4-FFF2-40B4-BE49-F238E27FC236}">
                <a16:creationId xmlns="" xmlns:a16="http://schemas.microsoft.com/office/drawing/2014/main" id="{1A22C916-F72C-409E-9DB0-622A322864EB}"/>
              </a:ext>
            </a:extLst>
          </p:cNvPr>
          <p:cNvSpPr>
            <a:spLocks noGrp="1"/>
          </p:cNvSpPr>
          <p:nvPr>
            <p:ph idx="1"/>
          </p:nvPr>
        </p:nvSpPr>
        <p:spPr>
          <a:xfrm>
            <a:off x="35496" y="116632"/>
            <a:ext cx="4464496" cy="5112568"/>
          </a:xfrm>
        </p:spPr>
        <p:txBody>
          <a:bodyPr>
            <a:normAutofit/>
          </a:bodyPr>
          <a:lstStyle/>
          <a:p>
            <a:pPr marL="0" indent="0">
              <a:buNone/>
            </a:pPr>
            <a:r>
              <a:rPr lang="en-GB" sz="2400" b="1" dirty="0"/>
              <a:t>How you learn…</a:t>
            </a:r>
            <a:endParaRPr lang="en-GB" sz="2400" dirty="0"/>
          </a:p>
          <a:p>
            <a:pPr marL="0" indent="0">
              <a:buNone/>
            </a:pPr>
            <a:r>
              <a:rPr lang="en-GB" sz="2400" dirty="0" smtClean="0"/>
              <a:t>Lectures </a:t>
            </a:r>
            <a:r>
              <a:rPr lang="en-GB" sz="2400" dirty="0" smtClean="0">
                <a:sym typeface="Wingdings"/>
              </a:rPr>
              <a:t></a:t>
            </a:r>
            <a:r>
              <a:rPr lang="en-GB" sz="2400" dirty="0" smtClean="0"/>
              <a:t> seminars</a:t>
            </a:r>
            <a:r>
              <a:rPr lang="en-GB" sz="2400" dirty="0">
                <a:sym typeface="Wingdings"/>
              </a:rPr>
              <a:t> </a:t>
            </a:r>
            <a:r>
              <a:rPr lang="en-GB" sz="2400" dirty="0" smtClean="0"/>
              <a:t> </a:t>
            </a:r>
            <a:r>
              <a:rPr lang="en-GB" sz="2400" dirty="0"/>
              <a:t>tutorials, </a:t>
            </a:r>
            <a:r>
              <a:rPr lang="en-GB" sz="2400" dirty="0" smtClean="0"/>
              <a:t>online</a:t>
            </a:r>
            <a:r>
              <a:rPr lang="en-GB" sz="2400" dirty="0">
                <a:sym typeface="Wingdings"/>
              </a:rPr>
              <a:t> </a:t>
            </a:r>
            <a:r>
              <a:rPr lang="en-GB" sz="2400" dirty="0" smtClean="0"/>
              <a:t> film, media &amp; Art</a:t>
            </a:r>
            <a:r>
              <a:rPr lang="en-GB" sz="2400" dirty="0" smtClean="0">
                <a:sym typeface="Wingdings"/>
              </a:rPr>
              <a:t> </a:t>
            </a:r>
            <a:r>
              <a:rPr lang="en-GB" sz="2400" dirty="0">
                <a:sym typeface="Wingdings"/>
              </a:rPr>
              <a:t></a:t>
            </a:r>
            <a:r>
              <a:rPr lang="en-GB" sz="2400" dirty="0" smtClean="0"/>
              <a:t> </a:t>
            </a:r>
            <a:r>
              <a:rPr lang="en-GB" sz="2400" dirty="0"/>
              <a:t>lab </a:t>
            </a:r>
            <a:r>
              <a:rPr lang="en-GB" sz="2400" dirty="0" smtClean="0"/>
              <a:t>work</a:t>
            </a:r>
            <a:r>
              <a:rPr lang="en-GB" sz="2400" dirty="0">
                <a:sym typeface="Wingdings"/>
              </a:rPr>
              <a:t> </a:t>
            </a:r>
            <a:r>
              <a:rPr lang="en-GB" sz="2400" dirty="0" smtClean="0"/>
              <a:t> </a:t>
            </a:r>
            <a:r>
              <a:rPr lang="en-GB" sz="2400" dirty="0"/>
              <a:t>field </a:t>
            </a:r>
            <a:r>
              <a:rPr lang="en-GB" sz="2400" dirty="0" smtClean="0"/>
              <a:t>work</a:t>
            </a:r>
            <a:r>
              <a:rPr lang="en-GB" sz="2400" dirty="0">
                <a:sym typeface="Wingdings"/>
              </a:rPr>
              <a:t> </a:t>
            </a:r>
            <a:r>
              <a:rPr lang="en-GB" sz="2400" dirty="0" smtClean="0"/>
              <a:t> </a:t>
            </a:r>
            <a:r>
              <a:rPr lang="en-GB" sz="2400" dirty="0"/>
              <a:t>independent reading</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2400" dirty="0"/>
          </a:p>
          <a:p>
            <a:pPr marL="0" indent="0">
              <a:buNone/>
            </a:pPr>
            <a:endParaRPr lang="en-GB" sz="2400" b="1" dirty="0"/>
          </a:p>
          <a:p>
            <a:pPr marL="0" indent="0">
              <a:buNone/>
            </a:pPr>
            <a:endParaRPr lang="en-GB" sz="2400" b="1" dirty="0"/>
          </a:p>
          <a:p>
            <a:pPr marL="0" indent="0">
              <a:buNone/>
            </a:pPr>
            <a:endParaRPr lang="en-GB" sz="2400" b="1" dirty="0"/>
          </a:p>
          <a:p>
            <a:endParaRPr lang="en-GB" sz="1600" dirty="0"/>
          </a:p>
        </p:txBody>
      </p:sp>
      <p:pic>
        <p:nvPicPr>
          <p:cNvPr id="7" name="Picture 6" descr="A person wearing a hat and glasses&#10;&#10;Description generated with high confidence">
            <a:extLst>
              <a:ext uri="{FF2B5EF4-FFF2-40B4-BE49-F238E27FC236}">
                <a16:creationId xmlns="" xmlns:a16="http://schemas.microsoft.com/office/drawing/2014/main" id="{A5BF410E-EB41-40DE-9505-2E68CD2875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113" y="2351969"/>
            <a:ext cx="3216414" cy="3216414"/>
          </a:xfrm>
          <a:prstGeom prst="rect">
            <a:avLst/>
          </a:prstGeom>
        </p:spPr>
      </p:pic>
      <p:sp>
        <p:nvSpPr>
          <p:cNvPr id="8" name="TextBox 7">
            <a:extLst>
              <a:ext uri="{FF2B5EF4-FFF2-40B4-BE49-F238E27FC236}">
                <a16:creationId xmlns="" xmlns:a16="http://schemas.microsoft.com/office/drawing/2014/main" id="{7C4DF472-0943-4C8D-B3F2-CADC92FDE68B}"/>
              </a:ext>
            </a:extLst>
          </p:cNvPr>
          <p:cNvSpPr txBox="1"/>
          <p:nvPr/>
        </p:nvSpPr>
        <p:spPr>
          <a:xfrm>
            <a:off x="0" y="5608673"/>
            <a:ext cx="6660232" cy="1477328"/>
          </a:xfrm>
          <a:prstGeom prst="rect">
            <a:avLst/>
          </a:prstGeom>
          <a:noFill/>
        </p:spPr>
        <p:txBody>
          <a:bodyPr wrap="square" rtlCol="0">
            <a:spAutoFit/>
          </a:bodyPr>
          <a:lstStyle/>
          <a:p>
            <a:r>
              <a:rPr lang="en-GB" sz="2400" b="1" dirty="0"/>
              <a:t>How you’re assessed…</a:t>
            </a:r>
          </a:p>
          <a:p>
            <a:r>
              <a:rPr lang="en-GB" sz="2400" dirty="0"/>
              <a:t>Group </a:t>
            </a:r>
            <a:r>
              <a:rPr lang="en-GB" sz="2400" dirty="0" smtClean="0"/>
              <a:t>work</a:t>
            </a:r>
            <a:r>
              <a:rPr lang="en-GB" sz="2400" dirty="0">
                <a:sym typeface="Wingdings"/>
              </a:rPr>
              <a:t> </a:t>
            </a:r>
            <a:r>
              <a:rPr lang="en-GB" sz="2400" dirty="0" smtClean="0"/>
              <a:t> presentations</a:t>
            </a:r>
            <a:r>
              <a:rPr lang="en-GB" sz="2400" dirty="0">
                <a:sym typeface="Wingdings"/>
              </a:rPr>
              <a:t> </a:t>
            </a:r>
            <a:r>
              <a:rPr lang="en-GB" sz="2400" dirty="0" smtClean="0"/>
              <a:t> </a:t>
            </a:r>
            <a:r>
              <a:rPr lang="en-GB" sz="2400" dirty="0"/>
              <a:t>research </a:t>
            </a:r>
            <a:r>
              <a:rPr lang="en-GB" sz="2400" dirty="0" smtClean="0"/>
              <a:t>projects </a:t>
            </a:r>
            <a:r>
              <a:rPr lang="en-GB" sz="2400" dirty="0">
                <a:sym typeface="Wingdings"/>
              </a:rPr>
              <a:t> </a:t>
            </a:r>
            <a:r>
              <a:rPr lang="en-GB" sz="2400" dirty="0" smtClean="0"/>
              <a:t>exams</a:t>
            </a:r>
            <a:r>
              <a:rPr lang="en-GB" sz="2400" dirty="0">
                <a:sym typeface="Wingdings"/>
              </a:rPr>
              <a:t>  </a:t>
            </a:r>
            <a:r>
              <a:rPr lang="en-GB" sz="2400" dirty="0" smtClean="0"/>
              <a:t>coursework</a:t>
            </a:r>
            <a:r>
              <a:rPr lang="en-GB" sz="2400" dirty="0">
                <a:sym typeface="Wingdings"/>
              </a:rPr>
              <a:t>  </a:t>
            </a:r>
            <a:r>
              <a:rPr lang="en-GB" sz="2400" dirty="0" err="1" smtClean="0"/>
              <a:t>practicals</a:t>
            </a:r>
            <a:r>
              <a:rPr lang="en-GB" sz="2400" dirty="0" smtClean="0"/>
              <a:t> (labs, IT, fieldwork)</a:t>
            </a:r>
            <a:endParaRPr lang="en-GB" sz="2400" dirty="0"/>
          </a:p>
          <a:p>
            <a:endParaRPr lang="en-GB" dirty="0"/>
          </a:p>
        </p:txBody>
      </p:sp>
    </p:spTree>
    <p:extLst>
      <p:ext uri="{BB962C8B-B14F-4D97-AF65-F5344CB8AC3E}">
        <p14:creationId xmlns:p14="http://schemas.microsoft.com/office/powerpoint/2010/main" val="3959865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443"/>
            <a:ext cx="8229600" cy="1143000"/>
          </a:xfrm>
        </p:spPr>
        <p:txBody>
          <a:bodyPr>
            <a:normAutofit/>
          </a:bodyPr>
          <a:lstStyle/>
          <a:p>
            <a:r>
              <a:rPr lang="en-GB" sz="6000" b="1" dirty="0" smtClean="0">
                <a:latin typeface="IrisUPC" panose="020B0604020202020204" pitchFamily="34" charset="-34"/>
                <a:cs typeface="IrisUPC" panose="020B0604020202020204" pitchFamily="34" charset="-34"/>
              </a:rPr>
              <a:t>Skills, Impact, &amp; Research</a:t>
            </a:r>
            <a:endParaRPr lang="en-GB" sz="6000" b="1" dirty="0">
              <a:latin typeface="IrisUPC" panose="020B0604020202020204" pitchFamily="34" charset="-34"/>
              <a:cs typeface="IrisUPC" panose="020B0604020202020204" pitchFamily="34" charset="-34"/>
            </a:endParaRPr>
          </a:p>
        </p:txBody>
      </p:sp>
      <p:sp>
        <p:nvSpPr>
          <p:cNvPr id="3" name="Content Placeholder 2"/>
          <p:cNvSpPr>
            <a:spLocks noGrp="1"/>
          </p:cNvSpPr>
          <p:nvPr>
            <p:ph idx="1"/>
          </p:nvPr>
        </p:nvSpPr>
        <p:spPr>
          <a:xfrm>
            <a:off x="251520" y="1052736"/>
            <a:ext cx="8640960" cy="3312368"/>
          </a:xfrm>
        </p:spPr>
        <p:txBody>
          <a:bodyPr>
            <a:normAutofit/>
          </a:bodyPr>
          <a:lstStyle/>
          <a:p>
            <a:r>
              <a:rPr lang="en-GB" sz="4000" dirty="0" smtClean="0">
                <a:latin typeface="IrisUPC" panose="020B0604020202020204" pitchFamily="34" charset="-34"/>
                <a:cs typeface="IrisUPC" panose="020B0604020202020204" pitchFamily="34" charset="-34"/>
              </a:rPr>
              <a:t>Analytical and technical skills</a:t>
            </a:r>
          </a:p>
          <a:p>
            <a:r>
              <a:rPr lang="en-GB" sz="4000" dirty="0" smtClean="0">
                <a:latin typeface="IrisUPC" panose="020B0604020202020204" pitchFamily="34" charset="-34"/>
                <a:cs typeface="IrisUPC" panose="020B0604020202020204" pitchFamily="34" charset="-34"/>
              </a:rPr>
              <a:t>Real-world application and impact</a:t>
            </a:r>
          </a:p>
          <a:p>
            <a:r>
              <a:rPr lang="en-GB" sz="4000" dirty="0" smtClean="0">
                <a:latin typeface="IrisUPC" panose="020B0604020202020204" pitchFamily="34" charset="-34"/>
                <a:cs typeface="IrisUPC" panose="020B0604020202020204" pitchFamily="34" charset="-34"/>
              </a:rPr>
              <a:t>‘Producing’ Geographical knowledge through research.</a:t>
            </a:r>
          </a:p>
          <a:p>
            <a:r>
              <a:rPr lang="en-GB" sz="4000" dirty="0" smtClean="0">
                <a:latin typeface="IrisUPC" panose="020B0604020202020204" pitchFamily="34" charset="-34"/>
                <a:cs typeface="IrisUPC" panose="020B0604020202020204" pitchFamily="34" charset="-34"/>
              </a:rPr>
              <a:t>Expanding &amp; challenging current understanding</a:t>
            </a:r>
          </a:p>
          <a:p>
            <a:endParaRPr lang="en-GB" sz="4000" dirty="0">
              <a:latin typeface="IrisUPC" panose="020B0604020202020204" pitchFamily="34" charset="-34"/>
              <a:cs typeface="IrisUPC" panose="020B0604020202020204" pitchFamily="34" charset="-34"/>
            </a:endParaRPr>
          </a:p>
          <a:p>
            <a:endParaRPr lang="en-GB" sz="4000" dirty="0" smtClean="0">
              <a:latin typeface="IrisUPC" panose="020B0604020202020204" pitchFamily="34" charset="-34"/>
              <a:cs typeface="IrisUPC" panose="020B0604020202020204" pitchFamily="34" charset="-34"/>
            </a:endParaRPr>
          </a:p>
          <a:p>
            <a:endParaRPr lang="en-GB" dirty="0">
              <a:latin typeface="IrisUPC" panose="020B0604020202020204" pitchFamily="34" charset="-34"/>
              <a:cs typeface="IrisUPC" panose="020B0604020202020204" pitchFamily="34" charset="-34"/>
            </a:endParaRPr>
          </a:p>
        </p:txBody>
      </p:sp>
      <p:pic>
        <p:nvPicPr>
          <p:cNvPr id="7" name="Picture 6" descr="A picture containing hydrogen bomb&#10;&#10;Description generated with high confidence">
            <a:extLst>
              <a:ext uri="{FF2B5EF4-FFF2-40B4-BE49-F238E27FC236}">
                <a16:creationId xmlns="" xmlns:a16="http://schemas.microsoft.com/office/drawing/2014/main" id="{5B80E7EA-FD7A-475C-909F-DF513320A8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70777"/>
            <a:ext cx="4427984" cy="2070525"/>
          </a:xfrm>
          <a:prstGeom prst="rect">
            <a:avLst/>
          </a:prstGeom>
        </p:spPr>
      </p:pic>
      <p:pic>
        <p:nvPicPr>
          <p:cNvPr id="10248" name="Picture 8" descr="Image result for refugee crisis">
            <a:extLst>
              <a:ext uri="{FF2B5EF4-FFF2-40B4-BE49-F238E27FC236}">
                <a16:creationId xmlns="" xmlns:a16="http://schemas.microsoft.com/office/drawing/2014/main" id="{0BBF1564-0974-415F-B6D3-7B0D0BD784A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576" b="5680"/>
          <a:stretch/>
        </p:blipFill>
        <p:spPr bwMode="auto">
          <a:xfrm>
            <a:off x="4645152" y="4770777"/>
            <a:ext cx="4498848" cy="207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987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1268760"/>
            <a:ext cx="8229600" cy="1143000"/>
          </a:xfrm>
        </p:spPr>
        <p:txBody>
          <a:bodyPr/>
          <a:lstStyle/>
          <a:p>
            <a:r>
              <a:rPr lang="en-GB" sz="5500" b="1" dirty="0">
                <a:latin typeface="Bell MT" panose="02020503060305020303" pitchFamily="18" charset="0"/>
                <a:cs typeface="IrisUPC" panose="020B0604020202020204" pitchFamily="34" charset="-34"/>
              </a:rPr>
              <a:t>2</a:t>
            </a:r>
            <a:r>
              <a:rPr lang="en-GB" sz="6500" b="1" dirty="0">
                <a:latin typeface="Bell MT" panose="02020503060305020303" pitchFamily="18" charset="0"/>
                <a:cs typeface="IrisUPC" panose="020B0604020202020204" pitchFamily="34" charset="-34"/>
              </a:rPr>
              <a:t>. </a:t>
            </a:r>
            <a:r>
              <a:rPr lang="en-GB" sz="6500" b="1" dirty="0">
                <a:latin typeface="IrisUPC" panose="020B0604020202020204" pitchFamily="34" charset="-34"/>
                <a:cs typeface="IrisUPC" panose="020B0604020202020204" pitchFamily="34" charset="-34"/>
              </a:rPr>
              <a:t>The Place of Manchester </a:t>
            </a:r>
            <a:r>
              <a:rPr lang="en-US" dirty="0"/>
              <a:t>	</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71800"/>
            <a:ext cx="9144000" cy="3886200"/>
          </a:xfrm>
          <a:prstGeom prst="rect">
            <a:avLst/>
          </a:prstGeom>
        </p:spPr>
      </p:pic>
    </p:spTree>
    <p:extLst>
      <p:ext uri="{BB962C8B-B14F-4D97-AF65-F5344CB8AC3E}">
        <p14:creationId xmlns:p14="http://schemas.microsoft.com/office/powerpoint/2010/main" val="1947664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l="-16000" r="-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9761B8-BC2E-4FBE-B2D6-A088CFD8E286}"/>
              </a:ext>
            </a:extLst>
          </p:cNvPr>
          <p:cNvSpPr>
            <a:spLocks noGrp="1"/>
          </p:cNvSpPr>
          <p:nvPr>
            <p:ph type="title"/>
          </p:nvPr>
        </p:nvSpPr>
        <p:spPr>
          <a:xfrm>
            <a:off x="467544" y="-99392"/>
            <a:ext cx="8229600" cy="1143000"/>
          </a:xfrm>
        </p:spPr>
        <p:txBody>
          <a:bodyPr>
            <a:normAutofit/>
          </a:bodyPr>
          <a:lstStyle/>
          <a:p>
            <a:r>
              <a:rPr lang="en-GB" sz="5500" b="1" dirty="0" smtClean="0">
                <a:latin typeface="IrisUPC" panose="020B0604020202020204" pitchFamily="34" charset="-34"/>
                <a:cs typeface="IrisUPC" panose="020B0604020202020204" pitchFamily="34" charset="-34"/>
              </a:rPr>
              <a:t>Manchester – continuity and change</a:t>
            </a:r>
            <a:endParaRPr lang="en-GB" sz="5500" b="1" dirty="0">
              <a:latin typeface="IrisUPC" panose="020B0604020202020204" pitchFamily="34" charset="-34"/>
              <a:cs typeface="IrisUPC" panose="020B0604020202020204" pitchFamily="34" charset="-34"/>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08720"/>
            <a:ext cx="4685370" cy="302433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4796" y="2279340"/>
            <a:ext cx="4961148" cy="330743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5624" y="3206433"/>
            <a:ext cx="4908376" cy="3681282"/>
          </a:xfrm>
          <a:prstGeom prst="rect">
            <a:avLst/>
          </a:prstGeom>
        </p:spPr>
      </p:pic>
    </p:spTree>
    <p:extLst>
      <p:ext uri="{BB962C8B-B14F-4D97-AF65-F5344CB8AC3E}">
        <p14:creationId xmlns:p14="http://schemas.microsoft.com/office/powerpoint/2010/main" val="3297856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10654</TotalTime>
  <Words>944</Words>
  <Application>Microsoft Office PowerPoint</Application>
  <PresentationFormat>On-screen Show (4:3)</PresentationFormat>
  <Paragraphs>90</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Who makes Manchester?  - Place &amp; ‘the right to the city’ -</vt:lpstr>
      <vt:lpstr>PowerPoint Presentation</vt:lpstr>
      <vt:lpstr>University Geography 1. Physical Geography</vt:lpstr>
      <vt:lpstr>2. People and the Environment</vt:lpstr>
      <vt:lpstr>3. Human Geography</vt:lpstr>
      <vt:lpstr>PowerPoint Presentation</vt:lpstr>
      <vt:lpstr>Skills, Impact, &amp; Research</vt:lpstr>
      <vt:lpstr>2. The Place of Manchester  </vt:lpstr>
      <vt:lpstr>Manchester – continuity and change</vt:lpstr>
      <vt:lpstr>PowerPoint Presentation</vt:lpstr>
      <vt:lpstr>PowerPoint Presentation</vt:lpstr>
      <vt:lpstr>PowerPoint Presentation</vt:lpstr>
      <vt:lpstr>PowerPoint Presentation</vt:lpstr>
      <vt:lpstr>Questions?</vt:lpstr>
    </vt:vector>
  </TitlesOfParts>
  <Company>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Alistair Sheldrick</dc:creator>
  <cp:lastModifiedBy>Dominic Claeys-Jackson</cp:lastModifiedBy>
  <cp:revision>90</cp:revision>
  <dcterms:created xsi:type="dcterms:W3CDTF">2017-10-25T10:14:01Z</dcterms:created>
  <dcterms:modified xsi:type="dcterms:W3CDTF">2018-06-12T09:22:23Z</dcterms:modified>
</cp:coreProperties>
</file>