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68" r:id="rId2"/>
  </p:sldMasterIdLst>
  <p:notesMasterIdLst>
    <p:notesMasterId r:id="rId26"/>
  </p:notesMasterIdLst>
  <p:handoutMasterIdLst>
    <p:handoutMasterId r:id="rId27"/>
  </p:handoutMasterIdLst>
  <p:sldIdLst>
    <p:sldId id="725" r:id="rId3"/>
    <p:sldId id="499" r:id="rId4"/>
    <p:sldId id="700" r:id="rId5"/>
    <p:sldId id="716" r:id="rId6"/>
    <p:sldId id="634" r:id="rId7"/>
    <p:sldId id="608" r:id="rId8"/>
    <p:sldId id="516" r:id="rId9"/>
    <p:sldId id="662" r:id="rId10"/>
    <p:sldId id="736" r:id="rId11"/>
    <p:sldId id="673" r:id="rId12"/>
    <p:sldId id="701" r:id="rId13"/>
    <p:sldId id="678" r:id="rId14"/>
    <p:sldId id="734" r:id="rId15"/>
    <p:sldId id="697" r:id="rId16"/>
    <p:sldId id="732" r:id="rId17"/>
    <p:sldId id="735" r:id="rId18"/>
    <p:sldId id="726" r:id="rId19"/>
    <p:sldId id="731" r:id="rId20"/>
    <p:sldId id="733" r:id="rId21"/>
    <p:sldId id="710" r:id="rId22"/>
    <p:sldId id="711" r:id="rId23"/>
    <p:sldId id="712" r:id="rId24"/>
    <p:sldId id="694" r:id="rId25"/>
  </p:sldIdLst>
  <p:sldSz cx="9144000" cy="6858000" type="overhead"/>
  <p:notesSz cx="6669088" cy="9775825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Desdemona" pitchFamily="82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Desdemona" pitchFamily="82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Desdemona" pitchFamily="82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Desdemona" pitchFamily="82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Desdemona" pitchFamily="8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Desdemona" pitchFamily="8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Desdemona" pitchFamily="8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Desdemona" pitchFamily="8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Desdemona" pitchFamily="82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009D"/>
    <a:srgbClr val="D9D9D9"/>
    <a:srgbClr val="003399"/>
    <a:srgbClr val="00A2AE"/>
    <a:srgbClr val="808080"/>
    <a:srgbClr val="959597"/>
    <a:srgbClr val="5368E0"/>
    <a:srgbClr val="34BE52"/>
    <a:srgbClr val="D22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3" autoAdjust="0"/>
    <p:restoredTop sz="91205" autoAdjust="0"/>
  </p:normalViewPr>
  <p:slideViewPr>
    <p:cSldViewPr snapToGrid="0">
      <p:cViewPr>
        <p:scale>
          <a:sx n="80" d="100"/>
          <a:sy n="80" d="100"/>
        </p:scale>
        <p:origin x="-88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4667"/>
    </p:cViewPr>
  </p:sorterViewPr>
  <p:notesViewPr>
    <p:cSldViewPr snapToGrid="0">
      <p:cViewPr varScale="1">
        <p:scale>
          <a:sx n="74" d="100"/>
          <a:sy n="74" d="100"/>
        </p:scale>
        <p:origin x="-1824" y="-66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23486808070358E-2"/>
          <c:y val="3.3927056827820185E-2"/>
          <c:w val="0.89808587687532337"/>
          <c:h val="0.810008481764206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Poorest</c:v>
                </c:pt>
              </c:strCache>
            </c:strRef>
          </c:tx>
          <c:spPr>
            <a:ln w="30290">
              <a:solidFill>
                <a:srgbClr val="008080"/>
              </a:solidFill>
              <a:prstDash val="solid"/>
            </a:ln>
          </c:spPr>
          <c:marker>
            <c:symbol val="none"/>
          </c:marker>
          <c:cat>
            <c:numRef>
              <c:f>Sheet1!$B$1:$AO$1</c:f>
              <c:numCache>
                <c:formatCode>General</c:formatCode>
                <c:ptCount val="40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</c:numCache>
            </c:numRef>
          </c:cat>
          <c:val>
            <c:numRef>
              <c:f>Sheet1!$B$2:$AO$2</c:f>
              <c:numCache>
                <c:formatCode>General</c:formatCode>
                <c:ptCount val="40"/>
                <c:pt idx="0">
                  <c:v>2.5876600000000001</c:v>
                </c:pt>
                <c:pt idx="1">
                  <c:v>2.5331299999999999</c:v>
                </c:pt>
                <c:pt idx="2">
                  <c:v>2.48366</c:v>
                </c:pt>
                <c:pt idx="3">
                  <c:v>2.4246599999999998</c:v>
                </c:pt>
                <c:pt idx="4">
                  <c:v>2.3774700000000002</c:v>
                </c:pt>
                <c:pt idx="5">
                  <c:v>2.33778</c:v>
                </c:pt>
                <c:pt idx="6">
                  <c:v>2.2989799999999998</c:v>
                </c:pt>
                <c:pt idx="7">
                  <c:v>2.2587799999999998</c:v>
                </c:pt>
                <c:pt idx="8">
                  <c:v>2.22627</c:v>
                </c:pt>
                <c:pt idx="9">
                  <c:v>2.1924000000000001</c:v>
                </c:pt>
                <c:pt idx="10">
                  <c:v>2.16452</c:v>
                </c:pt>
                <c:pt idx="11">
                  <c:v>2.1388099999999999</c:v>
                </c:pt>
                <c:pt idx="12">
                  <c:v>2.1151399999999998</c:v>
                </c:pt>
                <c:pt idx="13">
                  <c:v>2.0955400000000002</c:v>
                </c:pt>
                <c:pt idx="14">
                  <c:v>2.0781499999999999</c:v>
                </c:pt>
                <c:pt idx="15">
                  <c:v>2.06365</c:v>
                </c:pt>
                <c:pt idx="16">
                  <c:v>2.0516000000000001</c:v>
                </c:pt>
                <c:pt idx="17">
                  <c:v>2.0428299999999999</c:v>
                </c:pt>
                <c:pt idx="18">
                  <c:v>2.0355099999999999</c:v>
                </c:pt>
                <c:pt idx="19">
                  <c:v>2.0338099999999999</c:v>
                </c:pt>
                <c:pt idx="20">
                  <c:v>2.0334099999999999</c:v>
                </c:pt>
                <c:pt idx="21">
                  <c:v>2.0381</c:v>
                </c:pt>
                <c:pt idx="22">
                  <c:v>2.04264</c:v>
                </c:pt>
                <c:pt idx="23">
                  <c:v>2.0502199999999999</c:v>
                </c:pt>
                <c:pt idx="24">
                  <c:v>2.0632999999999999</c:v>
                </c:pt>
                <c:pt idx="25">
                  <c:v>2.0792099999999998</c:v>
                </c:pt>
                <c:pt idx="26">
                  <c:v>2.10243</c:v>
                </c:pt>
                <c:pt idx="27">
                  <c:v>2.11659</c:v>
                </c:pt>
                <c:pt idx="28">
                  <c:v>2.1443599999999998</c:v>
                </c:pt>
                <c:pt idx="29">
                  <c:v>2.1709700000000001</c:v>
                </c:pt>
                <c:pt idx="30">
                  <c:v>2.2036699999999998</c:v>
                </c:pt>
                <c:pt idx="31">
                  <c:v>2.2365400000000002</c:v>
                </c:pt>
                <c:pt idx="32">
                  <c:v>2.2737799999999999</c:v>
                </c:pt>
                <c:pt idx="33">
                  <c:v>2.3096800000000002</c:v>
                </c:pt>
                <c:pt idx="34">
                  <c:v>2.35432</c:v>
                </c:pt>
                <c:pt idx="35">
                  <c:v>2.3918300000000001</c:v>
                </c:pt>
                <c:pt idx="36">
                  <c:v>2.4459599999999999</c:v>
                </c:pt>
                <c:pt idx="37">
                  <c:v>2.49295</c:v>
                </c:pt>
                <c:pt idx="38">
                  <c:v>2.5417000000000001</c:v>
                </c:pt>
                <c:pt idx="39">
                  <c:v>2.6066699999999998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ln w="3029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Sheet1!$B$1:$AO$1</c:f>
              <c:numCache>
                <c:formatCode>General</c:formatCode>
                <c:ptCount val="40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</c:numCache>
            </c:numRef>
          </c:cat>
          <c:val>
            <c:numRef>
              <c:f>Sheet1!$B$3:$AO$3</c:f>
              <c:numCache>
                <c:formatCode>General</c:formatCode>
                <c:ptCount val="40"/>
                <c:pt idx="0">
                  <c:v>1.93859</c:v>
                </c:pt>
                <c:pt idx="1">
                  <c:v>1.88906</c:v>
                </c:pt>
                <c:pt idx="2">
                  <c:v>1.85348</c:v>
                </c:pt>
                <c:pt idx="3">
                  <c:v>1.8164100000000001</c:v>
                </c:pt>
                <c:pt idx="4">
                  <c:v>1.7844500000000001</c:v>
                </c:pt>
                <c:pt idx="5">
                  <c:v>1.7543200000000001</c:v>
                </c:pt>
                <c:pt idx="6">
                  <c:v>1.7296400000000001</c:v>
                </c:pt>
                <c:pt idx="7">
                  <c:v>1.702</c:v>
                </c:pt>
                <c:pt idx="8">
                  <c:v>1.68293</c:v>
                </c:pt>
                <c:pt idx="9">
                  <c:v>1.6620999999999999</c:v>
                </c:pt>
                <c:pt idx="10">
                  <c:v>1.6474500000000001</c:v>
                </c:pt>
                <c:pt idx="11">
                  <c:v>1.63411</c:v>
                </c:pt>
                <c:pt idx="12">
                  <c:v>1.62544</c:v>
                </c:pt>
                <c:pt idx="13">
                  <c:v>1.61816</c:v>
                </c:pt>
                <c:pt idx="14">
                  <c:v>1.61456</c:v>
                </c:pt>
                <c:pt idx="15">
                  <c:v>1.6134599999999999</c:v>
                </c:pt>
                <c:pt idx="16">
                  <c:v>1.6148199999999999</c:v>
                </c:pt>
                <c:pt idx="17">
                  <c:v>1.6192</c:v>
                </c:pt>
                <c:pt idx="18">
                  <c:v>1.6277699999999999</c:v>
                </c:pt>
                <c:pt idx="19">
                  <c:v>1.6362000000000001</c:v>
                </c:pt>
                <c:pt idx="20">
                  <c:v>1.65097</c:v>
                </c:pt>
                <c:pt idx="21">
                  <c:v>1.66584</c:v>
                </c:pt>
                <c:pt idx="22">
                  <c:v>1.6848799999999999</c:v>
                </c:pt>
                <c:pt idx="23">
                  <c:v>1.7080599999999999</c:v>
                </c:pt>
                <c:pt idx="24">
                  <c:v>1.73458</c:v>
                </c:pt>
                <c:pt idx="25">
                  <c:v>1.7610600000000001</c:v>
                </c:pt>
                <c:pt idx="26">
                  <c:v>1.79169</c:v>
                </c:pt>
                <c:pt idx="27">
                  <c:v>1.83047</c:v>
                </c:pt>
                <c:pt idx="28">
                  <c:v>1.86463</c:v>
                </c:pt>
                <c:pt idx="29">
                  <c:v>1.9021999999999999</c:v>
                </c:pt>
                <c:pt idx="30">
                  <c:v>1.9459</c:v>
                </c:pt>
                <c:pt idx="31">
                  <c:v>1.99116</c:v>
                </c:pt>
                <c:pt idx="32">
                  <c:v>2.0466000000000002</c:v>
                </c:pt>
                <c:pt idx="33">
                  <c:v>2.08521</c:v>
                </c:pt>
                <c:pt idx="34">
                  <c:v>2.1536300000000002</c:v>
                </c:pt>
                <c:pt idx="35">
                  <c:v>2.2056900000000002</c:v>
                </c:pt>
                <c:pt idx="36">
                  <c:v>2.2746400000000002</c:v>
                </c:pt>
                <c:pt idx="37">
                  <c:v>2.33039</c:v>
                </c:pt>
                <c:pt idx="38">
                  <c:v>2.4008099999999999</c:v>
                </c:pt>
                <c:pt idx="39">
                  <c:v>2.4637199999999999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ln w="3029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Sheet1!$B$1:$AO$1</c:f>
              <c:numCache>
                <c:formatCode>General</c:formatCode>
                <c:ptCount val="40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</c:numCache>
            </c:numRef>
          </c:cat>
          <c:val>
            <c:numRef>
              <c:f>Sheet1!$B$4:$AO$4</c:f>
              <c:numCache>
                <c:formatCode>General</c:formatCode>
                <c:ptCount val="40"/>
                <c:pt idx="0">
                  <c:v>1.65815</c:v>
                </c:pt>
                <c:pt idx="1">
                  <c:v>1.6245000000000001</c:v>
                </c:pt>
                <c:pt idx="2">
                  <c:v>1.59209</c:v>
                </c:pt>
                <c:pt idx="3">
                  <c:v>1.5491299999999999</c:v>
                </c:pt>
                <c:pt idx="4">
                  <c:v>1.52172</c:v>
                </c:pt>
                <c:pt idx="5">
                  <c:v>1.49492</c:v>
                </c:pt>
                <c:pt idx="6">
                  <c:v>1.4689300000000001</c:v>
                </c:pt>
                <c:pt idx="7">
                  <c:v>1.44896</c:v>
                </c:pt>
                <c:pt idx="8">
                  <c:v>1.4314</c:v>
                </c:pt>
                <c:pt idx="9">
                  <c:v>1.4169</c:v>
                </c:pt>
                <c:pt idx="10">
                  <c:v>1.4033100000000001</c:v>
                </c:pt>
                <c:pt idx="11">
                  <c:v>1.3953899999999999</c:v>
                </c:pt>
                <c:pt idx="12">
                  <c:v>1.3893599999999999</c:v>
                </c:pt>
                <c:pt idx="13">
                  <c:v>1.3849</c:v>
                </c:pt>
                <c:pt idx="14">
                  <c:v>1.3846000000000001</c:v>
                </c:pt>
                <c:pt idx="15">
                  <c:v>1.38625</c:v>
                </c:pt>
                <c:pt idx="16">
                  <c:v>1.3914</c:v>
                </c:pt>
                <c:pt idx="17">
                  <c:v>1.3993500000000001</c:v>
                </c:pt>
                <c:pt idx="18">
                  <c:v>1.41046</c:v>
                </c:pt>
                <c:pt idx="19">
                  <c:v>1.42378</c:v>
                </c:pt>
                <c:pt idx="20">
                  <c:v>1.4406099999999999</c:v>
                </c:pt>
                <c:pt idx="21">
                  <c:v>1.46017</c:v>
                </c:pt>
                <c:pt idx="22">
                  <c:v>1.4816100000000001</c:v>
                </c:pt>
                <c:pt idx="23">
                  <c:v>1.5082100000000001</c:v>
                </c:pt>
                <c:pt idx="24">
                  <c:v>1.53657</c:v>
                </c:pt>
                <c:pt idx="25">
                  <c:v>1.56555</c:v>
                </c:pt>
                <c:pt idx="26">
                  <c:v>1.6006499999999999</c:v>
                </c:pt>
                <c:pt idx="27">
                  <c:v>1.6366700000000001</c:v>
                </c:pt>
                <c:pt idx="28">
                  <c:v>1.6758999999999999</c:v>
                </c:pt>
                <c:pt idx="29">
                  <c:v>1.7243900000000001</c:v>
                </c:pt>
                <c:pt idx="30">
                  <c:v>1.7642599999999999</c:v>
                </c:pt>
                <c:pt idx="31">
                  <c:v>1.8185500000000001</c:v>
                </c:pt>
                <c:pt idx="32">
                  <c:v>1.8707</c:v>
                </c:pt>
                <c:pt idx="33">
                  <c:v>1.9294500000000001</c:v>
                </c:pt>
                <c:pt idx="34">
                  <c:v>1.98176</c:v>
                </c:pt>
                <c:pt idx="35">
                  <c:v>2.04555</c:v>
                </c:pt>
                <c:pt idx="36">
                  <c:v>2.10866</c:v>
                </c:pt>
                <c:pt idx="37">
                  <c:v>2.1720000000000002</c:v>
                </c:pt>
                <c:pt idx="38">
                  <c:v>2.24708</c:v>
                </c:pt>
                <c:pt idx="39">
                  <c:v>2.3119200000000002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</c:v>
                </c:pt>
              </c:strCache>
            </c:strRef>
          </c:tx>
          <c:spPr>
            <a:ln w="30290">
              <a:solidFill>
                <a:srgbClr val="808000"/>
              </a:solidFill>
              <a:prstDash val="solid"/>
            </a:ln>
          </c:spPr>
          <c:marker>
            <c:symbol val="none"/>
          </c:marker>
          <c:cat>
            <c:numRef>
              <c:f>Sheet1!$B$1:$AO$1</c:f>
              <c:numCache>
                <c:formatCode>General</c:formatCode>
                <c:ptCount val="40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</c:numCache>
            </c:numRef>
          </c:cat>
          <c:val>
            <c:numRef>
              <c:f>Sheet1!$B$5:$AO$5</c:f>
              <c:numCache>
                <c:formatCode>General</c:formatCode>
                <c:ptCount val="40"/>
                <c:pt idx="0">
                  <c:v>1.4459900000000001</c:v>
                </c:pt>
                <c:pt idx="1">
                  <c:v>1.39811</c:v>
                </c:pt>
                <c:pt idx="2">
                  <c:v>1.3686199999999999</c:v>
                </c:pt>
                <c:pt idx="3">
                  <c:v>1.33487</c:v>
                </c:pt>
                <c:pt idx="4">
                  <c:v>1.3046899999999999</c:v>
                </c:pt>
                <c:pt idx="5">
                  <c:v>1.2784800000000001</c:v>
                </c:pt>
                <c:pt idx="6">
                  <c:v>1.2592000000000001</c:v>
                </c:pt>
                <c:pt idx="7">
                  <c:v>1.23326</c:v>
                </c:pt>
                <c:pt idx="8">
                  <c:v>1.2174199999999999</c:v>
                </c:pt>
                <c:pt idx="9">
                  <c:v>1.20594</c:v>
                </c:pt>
                <c:pt idx="10">
                  <c:v>1.1929099999999999</c:v>
                </c:pt>
                <c:pt idx="11">
                  <c:v>1.1844699999999999</c:v>
                </c:pt>
                <c:pt idx="12">
                  <c:v>1.179</c:v>
                </c:pt>
                <c:pt idx="13">
                  <c:v>1.1757500000000001</c:v>
                </c:pt>
                <c:pt idx="14">
                  <c:v>1.1762999999999999</c:v>
                </c:pt>
                <c:pt idx="15">
                  <c:v>1.1792199999999999</c:v>
                </c:pt>
                <c:pt idx="16">
                  <c:v>1.1851499999999999</c:v>
                </c:pt>
                <c:pt idx="17">
                  <c:v>1.194</c:v>
                </c:pt>
                <c:pt idx="18">
                  <c:v>1.20557</c:v>
                </c:pt>
                <c:pt idx="19">
                  <c:v>1.2211399999999999</c:v>
                </c:pt>
                <c:pt idx="20">
                  <c:v>1.2368300000000001</c:v>
                </c:pt>
                <c:pt idx="21">
                  <c:v>1.2583800000000001</c:v>
                </c:pt>
                <c:pt idx="22">
                  <c:v>1.28278</c:v>
                </c:pt>
                <c:pt idx="23">
                  <c:v>1.3059099999999999</c:v>
                </c:pt>
                <c:pt idx="24">
                  <c:v>1.3365899999999999</c:v>
                </c:pt>
                <c:pt idx="25">
                  <c:v>1.36991</c:v>
                </c:pt>
                <c:pt idx="26">
                  <c:v>1.4049799999999999</c:v>
                </c:pt>
                <c:pt idx="27">
                  <c:v>1.4404399999999999</c:v>
                </c:pt>
                <c:pt idx="28">
                  <c:v>1.48481</c:v>
                </c:pt>
                <c:pt idx="29">
                  <c:v>1.52858</c:v>
                </c:pt>
                <c:pt idx="30">
                  <c:v>1.5746599999999999</c:v>
                </c:pt>
                <c:pt idx="31">
                  <c:v>1.6243300000000001</c:v>
                </c:pt>
                <c:pt idx="32">
                  <c:v>1.6723399999999999</c:v>
                </c:pt>
                <c:pt idx="33">
                  <c:v>1.72946</c:v>
                </c:pt>
                <c:pt idx="34">
                  <c:v>1.7852399999999999</c:v>
                </c:pt>
                <c:pt idx="35">
                  <c:v>1.85192</c:v>
                </c:pt>
                <c:pt idx="36">
                  <c:v>1.9101999999999999</c:v>
                </c:pt>
                <c:pt idx="37">
                  <c:v>1.9762200000000001</c:v>
                </c:pt>
                <c:pt idx="38">
                  <c:v>2.0623900000000002</c:v>
                </c:pt>
                <c:pt idx="39">
                  <c:v>2.1086100000000001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Richest</c:v>
                </c:pt>
              </c:strCache>
            </c:strRef>
          </c:tx>
          <c:spPr>
            <a:ln w="3029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Sheet1!$B$1:$AO$1</c:f>
              <c:numCache>
                <c:formatCode>General</c:formatCode>
                <c:ptCount val="40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</c:numCache>
            </c:numRef>
          </c:cat>
          <c:val>
            <c:numRef>
              <c:f>Sheet1!$B$6:$AO$6</c:f>
              <c:numCache>
                <c:formatCode>General</c:formatCode>
                <c:ptCount val="40"/>
                <c:pt idx="0">
                  <c:v>1.2444999999999999</c:v>
                </c:pt>
                <c:pt idx="1">
                  <c:v>1.2142599999999999</c:v>
                </c:pt>
                <c:pt idx="2">
                  <c:v>1.1849499999999999</c:v>
                </c:pt>
                <c:pt idx="3">
                  <c:v>1.14994</c:v>
                </c:pt>
                <c:pt idx="4">
                  <c:v>1.1268899999999999</c:v>
                </c:pt>
                <c:pt idx="5">
                  <c:v>1.0993900000000001</c:v>
                </c:pt>
                <c:pt idx="6">
                  <c:v>1.08155</c:v>
                </c:pt>
                <c:pt idx="7">
                  <c:v>1.06342</c:v>
                </c:pt>
                <c:pt idx="8">
                  <c:v>1.0500499999999999</c:v>
                </c:pt>
                <c:pt idx="9">
                  <c:v>1.0379100000000001</c:v>
                </c:pt>
                <c:pt idx="10">
                  <c:v>1.0300199999999999</c:v>
                </c:pt>
                <c:pt idx="11">
                  <c:v>1.02501</c:v>
                </c:pt>
                <c:pt idx="12">
                  <c:v>1.02214</c:v>
                </c:pt>
                <c:pt idx="13">
                  <c:v>1.0221</c:v>
                </c:pt>
                <c:pt idx="14">
                  <c:v>1.0255399999999999</c:v>
                </c:pt>
                <c:pt idx="15">
                  <c:v>1.0316399999999999</c:v>
                </c:pt>
                <c:pt idx="16">
                  <c:v>1.0408200000000001</c:v>
                </c:pt>
                <c:pt idx="17">
                  <c:v>1.05298</c:v>
                </c:pt>
                <c:pt idx="18">
                  <c:v>1.0674399999999999</c:v>
                </c:pt>
                <c:pt idx="19">
                  <c:v>1.0852200000000001</c:v>
                </c:pt>
                <c:pt idx="20">
                  <c:v>1.1055699999999999</c:v>
                </c:pt>
                <c:pt idx="21">
                  <c:v>1.1291100000000001</c:v>
                </c:pt>
                <c:pt idx="22">
                  <c:v>1.1551199999999999</c:v>
                </c:pt>
                <c:pt idx="23">
                  <c:v>1.1845300000000001</c:v>
                </c:pt>
                <c:pt idx="24">
                  <c:v>1.2176400000000001</c:v>
                </c:pt>
                <c:pt idx="25">
                  <c:v>1.2504900000000001</c:v>
                </c:pt>
                <c:pt idx="26">
                  <c:v>1.2873600000000001</c:v>
                </c:pt>
                <c:pt idx="27">
                  <c:v>1.3252299999999999</c:v>
                </c:pt>
                <c:pt idx="28">
                  <c:v>1.3692200000000001</c:v>
                </c:pt>
                <c:pt idx="29">
                  <c:v>1.4169799999999999</c:v>
                </c:pt>
                <c:pt idx="30">
                  <c:v>1.4681900000000001</c:v>
                </c:pt>
                <c:pt idx="31">
                  <c:v>1.51738</c:v>
                </c:pt>
                <c:pt idx="32">
                  <c:v>1.57806</c:v>
                </c:pt>
                <c:pt idx="33">
                  <c:v>1.6366499999999999</c:v>
                </c:pt>
                <c:pt idx="34">
                  <c:v>1.7001999999999999</c:v>
                </c:pt>
                <c:pt idx="35">
                  <c:v>1.75936</c:v>
                </c:pt>
                <c:pt idx="36">
                  <c:v>1.8364499999999999</c:v>
                </c:pt>
                <c:pt idx="37">
                  <c:v>1.8917999999999999</c:v>
                </c:pt>
                <c:pt idx="38">
                  <c:v>1.97373</c:v>
                </c:pt>
                <c:pt idx="39">
                  <c:v>2.0507300000000002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914176"/>
        <c:axId val="152920448"/>
      </c:lineChart>
      <c:catAx>
        <c:axId val="152914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1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Age</a:t>
                </a:r>
              </a:p>
            </c:rich>
          </c:tx>
          <c:layout>
            <c:manualLayout>
              <c:xMode val="edge"/>
              <c:yMode val="edge"/>
              <c:x val="0.51836523538541124"/>
              <c:y val="0.92196776929601354"/>
            </c:manualLayout>
          </c:layout>
          <c:overlay val="0"/>
          <c:spPr>
            <a:noFill/>
            <a:ln w="20193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2019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1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920448"/>
        <c:crossesAt val="0"/>
        <c:auto val="1"/>
        <c:lblAlgn val="ctr"/>
        <c:lblOffset val="0"/>
        <c:tickLblSkip val="5"/>
        <c:tickMarkSkip val="5"/>
        <c:noMultiLvlLbl val="0"/>
      </c:catAx>
      <c:valAx>
        <c:axId val="152920448"/>
        <c:scaling>
          <c:orientation val="minMax"/>
          <c:min val="0.5"/>
        </c:scaling>
        <c:delete val="0"/>
        <c:axPos val="l"/>
        <c:majorGridlines>
          <c:spPr>
            <a:ln w="2524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5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Predicted score</a:t>
                </a:r>
              </a:p>
            </c:rich>
          </c:tx>
          <c:layout>
            <c:manualLayout>
              <c:xMode val="edge"/>
              <c:yMode val="edge"/>
              <c:x val="0"/>
              <c:y val="0.3138252756573367"/>
            </c:manualLayout>
          </c:layout>
          <c:overlay val="0"/>
          <c:spPr>
            <a:noFill/>
            <a:ln w="20193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1009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1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914176"/>
        <c:crosses val="autoZero"/>
        <c:crossBetween val="between"/>
      </c:valAx>
      <c:spPr>
        <a:noFill/>
        <a:ln w="1009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778065183652354"/>
          <c:y val="8.0576759966072942E-2"/>
          <c:w val="0.46042421107087428"/>
          <c:h val="5.5131467345207803E-2"/>
        </c:manualLayout>
      </c:layout>
      <c:overlay val="0"/>
      <c:spPr>
        <a:solidFill>
          <a:schemeClr val="bg1"/>
        </a:solidFill>
        <a:ln w="2524">
          <a:solidFill>
            <a:schemeClr val="tx1"/>
          </a:solidFill>
          <a:prstDash val="solid"/>
        </a:ln>
      </c:spPr>
      <c:txPr>
        <a:bodyPr/>
        <a:lstStyle/>
        <a:p>
          <a:pPr>
            <a:defRPr sz="120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23486808070358E-2"/>
          <c:y val="3.3927056827820185E-2"/>
          <c:w val="0.89808587687532337"/>
          <c:h val="0.810008481764206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Poorest</c:v>
                </c:pt>
              </c:strCache>
            </c:strRef>
          </c:tx>
          <c:spPr>
            <a:ln w="30290">
              <a:solidFill>
                <a:srgbClr val="008080"/>
              </a:solidFill>
              <a:prstDash val="solid"/>
            </a:ln>
          </c:spPr>
          <c:marker>
            <c:symbol val="none"/>
          </c:marker>
          <c:cat>
            <c:numRef>
              <c:f>Sheet1!$B$1:$AO$1</c:f>
              <c:numCache>
                <c:formatCode>General</c:formatCode>
                <c:ptCount val="40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</c:numCache>
            </c:numRef>
          </c:cat>
          <c:val>
            <c:numRef>
              <c:f>Sheet1!$B$2:$AO$2</c:f>
              <c:numCache>
                <c:formatCode>General</c:formatCode>
                <c:ptCount val="40"/>
                <c:pt idx="0">
                  <c:v>2.5876600000000001</c:v>
                </c:pt>
                <c:pt idx="1">
                  <c:v>2.5331299999999999</c:v>
                </c:pt>
                <c:pt idx="2">
                  <c:v>2.48366</c:v>
                </c:pt>
                <c:pt idx="3">
                  <c:v>2.4246599999999998</c:v>
                </c:pt>
                <c:pt idx="4">
                  <c:v>2.3774700000000002</c:v>
                </c:pt>
                <c:pt idx="5">
                  <c:v>2.33778</c:v>
                </c:pt>
                <c:pt idx="6">
                  <c:v>2.2989799999999998</c:v>
                </c:pt>
                <c:pt idx="7">
                  <c:v>2.2587799999999998</c:v>
                </c:pt>
                <c:pt idx="8">
                  <c:v>2.22627</c:v>
                </c:pt>
                <c:pt idx="9">
                  <c:v>2.1924000000000001</c:v>
                </c:pt>
                <c:pt idx="10">
                  <c:v>2.16452</c:v>
                </c:pt>
                <c:pt idx="11">
                  <c:v>2.1388099999999999</c:v>
                </c:pt>
                <c:pt idx="12">
                  <c:v>2.1151399999999998</c:v>
                </c:pt>
                <c:pt idx="13">
                  <c:v>2.0955400000000002</c:v>
                </c:pt>
                <c:pt idx="14">
                  <c:v>2.0781499999999999</c:v>
                </c:pt>
                <c:pt idx="15">
                  <c:v>2.06365</c:v>
                </c:pt>
                <c:pt idx="16">
                  <c:v>2.0516000000000001</c:v>
                </c:pt>
                <c:pt idx="17">
                  <c:v>2.0428299999999999</c:v>
                </c:pt>
                <c:pt idx="18">
                  <c:v>2.0355099999999999</c:v>
                </c:pt>
                <c:pt idx="19">
                  <c:v>2.0338099999999999</c:v>
                </c:pt>
                <c:pt idx="20">
                  <c:v>2.0334099999999999</c:v>
                </c:pt>
                <c:pt idx="21">
                  <c:v>2.0381</c:v>
                </c:pt>
                <c:pt idx="22">
                  <c:v>2.04264</c:v>
                </c:pt>
                <c:pt idx="23">
                  <c:v>2.0502199999999999</c:v>
                </c:pt>
                <c:pt idx="24">
                  <c:v>2.0632999999999999</c:v>
                </c:pt>
                <c:pt idx="25">
                  <c:v>2.0792099999999998</c:v>
                </c:pt>
                <c:pt idx="26">
                  <c:v>2.10243</c:v>
                </c:pt>
                <c:pt idx="27">
                  <c:v>2.11659</c:v>
                </c:pt>
                <c:pt idx="28">
                  <c:v>2.1443599999999998</c:v>
                </c:pt>
                <c:pt idx="29">
                  <c:v>2.1709700000000001</c:v>
                </c:pt>
                <c:pt idx="30">
                  <c:v>2.2036699999999998</c:v>
                </c:pt>
                <c:pt idx="31">
                  <c:v>2.2365400000000002</c:v>
                </c:pt>
                <c:pt idx="32">
                  <c:v>2.2737799999999999</c:v>
                </c:pt>
                <c:pt idx="33">
                  <c:v>2.3096800000000002</c:v>
                </c:pt>
                <c:pt idx="34">
                  <c:v>2.35432</c:v>
                </c:pt>
                <c:pt idx="35">
                  <c:v>2.3918300000000001</c:v>
                </c:pt>
                <c:pt idx="36">
                  <c:v>2.4459599999999999</c:v>
                </c:pt>
                <c:pt idx="37">
                  <c:v>2.49295</c:v>
                </c:pt>
                <c:pt idx="38">
                  <c:v>2.5417000000000001</c:v>
                </c:pt>
                <c:pt idx="39">
                  <c:v>2.6066699999999998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Sheet1!$A$6</c:f>
              <c:strCache>
                <c:ptCount val="1"/>
                <c:pt idx="0">
                  <c:v>Richest</c:v>
                </c:pt>
              </c:strCache>
            </c:strRef>
          </c:tx>
          <c:spPr>
            <a:ln w="3029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Sheet1!$B$1:$AO$1</c:f>
              <c:numCache>
                <c:formatCode>General</c:formatCode>
                <c:ptCount val="40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</c:numCache>
            </c:numRef>
          </c:cat>
          <c:val>
            <c:numRef>
              <c:f>Sheet1!$B$6:$AO$6</c:f>
              <c:numCache>
                <c:formatCode>General</c:formatCode>
                <c:ptCount val="40"/>
                <c:pt idx="0">
                  <c:v>1.2444999999999999</c:v>
                </c:pt>
                <c:pt idx="1">
                  <c:v>1.2142599999999999</c:v>
                </c:pt>
                <c:pt idx="2">
                  <c:v>1.1849499999999999</c:v>
                </c:pt>
                <c:pt idx="3">
                  <c:v>1.14994</c:v>
                </c:pt>
                <c:pt idx="4">
                  <c:v>1.1268899999999999</c:v>
                </c:pt>
                <c:pt idx="5">
                  <c:v>1.0993900000000001</c:v>
                </c:pt>
                <c:pt idx="6">
                  <c:v>1.08155</c:v>
                </c:pt>
                <c:pt idx="7">
                  <c:v>1.06342</c:v>
                </c:pt>
                <c:pt idx="8">
                  <c:v>1.0500499999999999</c:v>
                </c:pt>
                <c:pt idx="9">
                  <c:v>1.0379100000000001</c:v>
                </c:pt>
                <c:pt idx="10">
                  <c:v>1.0300199999999999</c:v>
                </c:pt>
                <c:pt idx="11">
                  <c:v>1.02501</c:v>
                </c:pt>
                <c:pt idx="12">
                  <c:v>1.02214</c:v>
                </c:pt>
                <c:pt idx="13">
                  <c:v>1.0221</c:v>
                </c:pt>
                <c:pt idx="14">
                  <c:v>1.0255399999999999</c:v>
                </c:pt>
                <c:pt idx="15">
                  <c:v>1.0316399999999999</c:v>
                </c:pt>
                <c:pt idx="16">
                  <c:v>1.0408200000000001</c:v>
                </c:pt>
                <c:pt idx="17">
                  <c:v>1.05298</c:v>
                </c:pt>
                <c:pt idx="18">
                  <c:v>1.0674399999999999</c:v>
                </c:pt>
                <c:pt idx="19">
                  <c:v>1.0852200000000001</c:v>
                </c:pt>
                <c:pt idx="20">
                  <c:v>1.1055699999999999</c:v>
                </c:pt>
                <c:pt idx="21">
                  <c:v>1.1291100000000001</c:v>
                </c:pt>
                <c:pt idx="22">
                  <c:v>1.1551199999999999</c:v>
                </c:pt>
                <c:pt idx="23">
                  <c:v>1.1845300000000001</c:v>
                </c:pt>
                <c:pt idx="24">
                  <c:v>1.2176400000000001</c:v>
                </c:pt>
                <c:pt idx="25">
                  <c:v>1.2504900000000001</c:v>
                </c:pt>
                <c:pt idx="26">
                  <c:v>1.2873600000000001</c:v>
                </c:pt>
                <c:pt idx="27">
                  <c:v>1.3252299999999999</c:v>
                </c:pt>
                <c:pt idx="28">
                  <c:v>1.3692200000000001</c:v>
                </c:pt>
                <c:pt idx="29">
                  <c:v>1.4169799999999999</c:v>
                </c:pt>
                <c:pt idx="30">
                  <c:v>1.4681900000000001</c:v>
                </c:pt>
                <c:pt idx="31">
                  <c:v>1.51738</c:v>
                </c:pt>
                <c:pt idx="32">
                  <c:v>1.57806</c:v>
                </c:pt>
                <c:pt idx="33">
                  <c:v>1.6366499999999999</c:v>
                </c:pt>
                <c:pt idx="34">
                  <c:v>1.7001999999999999</c:v>
                </c:pt>
                <c:pt idx="35">
                  <c:v>1.75936</c:v>
                </c:pt>
                <c:pt idx="36">
                  <c:v>1.8364499999999999</c:v>
                </c:pt>
                <c:pt idx="37">
                  <c:v>1.8917999999999999</c:v>
                </c:pt>
                <c:pt idx="38">
                  <c:v>1.97373</c:v>
                </c:pt>
                <c:pt idx="39">
                  <c:v>2.0507300000000002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870720"/>
        <c:axId val="153873408"/>
      </c:lineChart>
      <c:catAx>
        <c:axId val="153870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1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Age</a:t>
                </a:r>
              </a:p>
            </c:rich>
          </c:tx>
          <c:layout>
            <c:manualLayout>
              <c:xMode val="edge"/>
              <c:yMode val="edge"/>
              <c:x val="0.51836523538541124"/>
              <c:y val="0.92196776929601354"/>
            </c:manualLayout>
          </c:layout>
          <c:overlay val="0"/>
          <c:spPr>
            <a:noFill/>
            <a:ln w="20193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2019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1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3873408"/>
        <c:crossesAt val="0"/>
        <c:auto val="1"/>
        <c:lblAlgn val="ctr"/>
        <c:lblOffset val="0"/>
        <c:tickLblSkip val="5"/>
        <c:tickMarkSkip val="5"/>
        <c:noMultiLvlLbl val="0"/>
      </c:catAx>
      <c:valAx>
        <c:axId val="153873408"/>
        <c:scaling>
          <c:orientation val="minMax"/>
          <c:min val="0.5"/>
        </c:scaling>
        <c:delete val="0"/>
        <c:axPos val="l"/>
        <c:majorGridlines>
          <c:spPr>
            <a:ln w="2524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5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Predicted score</a:t>
                </a:r>
              </a:p>
            </c:rich>
          </c:tx>
          <c:layout>
            <c:manualLayout>
              <c:xMode val="edge"/>
              <c:yMode val="edge"/>
              <c:x val="0"/>
              <c:y val="0.3138252756573367"/>
            </c:manualLayout>
          </c:layout>
          <c:overlay val="0"/>
          <c:spPr>
            <a:noFill/>
            <a:ln w="20193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1009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1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3870720"/>
        <c:crosses val="autoZero"/>
        <c:crossBetween val="between"/>
      </c:valAx>
      <c:spPr>
        <a:noFill/>
        <a:ln w="1009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778065183652354"/>
          <c:y val="8.0576759966072942E-2"/>
          <c:w val="0.46042421107087428"/>
          <c:h val="5.5131467345207803E-2"/>
        </c:manualLayout>
      </c:layout>
      <c:overlay val="0"/>
      <c:spPr>
        <a:solidFill>
          <a:schemeClr val="bg1"/>
        </a:solidFill>
        <a:ln w="2524">
          <a:solidFill>
            <a:schemeClr val="tx1"/>
          </a:solidFill>
          <a:prstDash val="solid"/>
        </a:ln>
      </c:spPr>
      <c:txPr>
        <a:bodyPr/>
        <a:lstStyle/>
        <a:p>
          <a:pPr>
            <a:defRPr sz="120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20479137464844E-2"/>
          <c:y val="3.4693140044106938E-2"/>
          <c:w val="0.88371169118035409"/>
          <c:h val="0.8745033084252495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Sheet1!$A$3</c:f>
              <c:strCache>
                <c:ptCount val="1"/>
                <c:pt idx="0">
                  <c:v>Odds ratio</c:v>
                </c:pt>
              </c:strCache>
            </c:strRef>
          </c:tx>
          <c:spPr>
            <a:solidFill>
              <a:srgbClr val="008080"/>
            </a:solidFill>
            <a:ln w="14219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90000"/>
                </a:schemeClr>
              </a:solidFill>
              <a:ln w="1421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1"/>
                <c:pt idx="0">
                  <c:v>Depression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0.26500000000000001</c:v>
                </c:pt>
                <c:pt idx="1">
                  <c:v>-0.23400000000000001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877120"/>
        <c:axId val="154419584"/>
      </c:barChart>
      <c:lineChart>
        <c:grouping val="standard"/>
        <c:varyColors val="0"/>
        <c:ser>
          <c:idx val="0"/>
          <c:order val="1"/>
          <c:tx>
            <c:strRef>
              <c:f>Sheet1!$A$4</c:f>
              <c:strCache>
                <c:ptCount val="1"/>
                <c:pt idx="0">
                  <c:v>Lower</c:v>
                </c:pt>
              </c:strCache>
            </c:strRef>
          </c:tx>
          <c:spPr>
            <a:ln w="31993">
              <a:noFill/>
            </a:ln>
          </c:spPr>
          <c:marker>
            <c:symbol val="dash"/>
            <c:size val="8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Sheet1!$B$1:$C$1</c:f>
              <c:strCache>
                <c:ptCount val="1"/>
                <c:pt idx="0">
                  <c:v>Depression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0.42899999999999999</c:v>
                </c:pt>
                <c:pt idx="1">
                  <c:v>-4.9000000000000002E-2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Sheet1!$A$5</c:f>
              <c:strCache>
                <c:ptCount val="1"/>
                <c:pt idx="0">
                  <c:v>Upper</c:v>
                </c:pt>
              </c:strCache>
            </c:strRef>
          </c:tx>
          <c:spPr>
            <a:ln w="31993">
              <a:noFill/>
            </a:ln>
          </c:spPr>
          <c:marker>
            <c:symbol val="dash"/>
            <c:size val="8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Sheet1!$B$1:$C$1</c:f>
              <c:strCache>
                <c:ptCount val="1"/>
                <c:pt idx="0">
                  <c:v>Depression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0.10100000000000001</c:v>
                </c:pt>
                <c:pt idx="1">
                  <c:v>-0.41899999999999998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Odds ratio</c:v>
                </c:pt>
              </c:strCache>
            </c:strRef>
          </c:tx>
          <c:spPr>
            <a:ln w="31993">
              <a:noFill/>
            </a:ln>
          </c:spPr>
          <c:marker>
            <c:symbol val="none"/>
          </c:marker>
          <c:cat>
            <c:strRef>
              <c:f>Sheet1!$B$1:$C$1</c:f>
              <c:strCache>
                <c:ptCount val="1"/>
                <c:pt idx="0">
                  <c:v>Depression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0.26500000000000001</c:v>
                </c:pt>
                <c:pt idx="1">
                  <c:v>-0.23400000000000001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4219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54421120"/>
        <c:axId val="154422656"/>
      </c:lineChart>
      <c:catAx>
        <c:axId val="1538771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 w="284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6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419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419584"/>
        <c:scaling>
          <c:orientation val="minMax"/>
          <c:max val="0.5"/>
          <c:min val="-0.5"/>
        </c:scaling>
        <c:delete val="0"/>
        <c:axPos val="l"/>
        <c:majorGridlines>
          <c:spPr>
            <a:ln w="355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5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3877120"/>
        <c:crosses val="autoZero"/>
        <c:crossBetween val="between"/>
        <c:majorUnit val="0.25"/>
      </c:valAx>
      <c:catAx>
        <c:axId val="154421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4422656"/>
        <c:crosses val="autoZero"/>
        <c:auto val="1"/>
        <c:lblAlgn val="ctr"/>
        <c:lblOffset val="100"/>
        <c:noMultiLvlLbl val="0"/>
      </c:catAx>
      <c:valAx>
        <c:axId val="154422656"/>
        <c:scaling>
          <c:orientation val="minMax"/>
          <c:max val="0.5"/>
          <c:min val="-0.5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 w="3555">
            <a:solidFill>
              <a:schemeClr val="tx1"/>
            </a:solidFill>
            <a:prstDash val="solid"/>
          </a:ln>
        </c:spPr>
        <c:crossAx val="154421120"/>
        <c:crosses val="max"/>
        <c:crossBetween val="between"/>
        <c:majorUnit val="0.2"/>
      </c:valAx>
      <c:spPr>
        <a:noFill/>
        <a:ln w="28439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20479137464844E-2"/>
          <c:y val="3.4693140044106931E-2"/>
          <c:w val="0.89163624364528482"/>
          <c:h val="0.8745033084252495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Sheet1!$A$3</c:f>
              <c:strCache>
                <c:ptCount val="1"/>
                <c:pt idx="0">
                  <c:v>Odds ratio</c:v>
                </c:pt>
              </c:strCache>
            </c:strRef>
          </c:tx>
          <c:spPr>
            <a:solidFill>
              <a:srgbClr val="008080"/>
            </a:solidFill>
            <a:ln w="14219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90000"/>
                </a:schemeClr>
              </a:solidFill>
              <a:ln w="1421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1"/>
                <c:pt idx="0">
                  <c:v>Life satisfaction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0.45200000000000001</c:v>
                </c:pt>
                <c:pt idx="1">
                  <c:v>-0.83700000000000041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463232"/>
        <c:axId val="154469120"/>
      </c:barChart>
      <c:lineChart>
        <c:grouping val="standard"/>
        <c:varyColors val="0"/>
        <c:ser>
          <c:idx val="0"/>
          <c:order val="1"/>
          <c:tx>
            <c:strRef>
              <c:f>Sheet1!$A$4</c:f>
              <c:strCache>
                <c:ptCount val="1"/>
                <c:pt idx="0">
                  <c:v>Lower</c:v>
                </c:pt>
              </c:strCache>
            </c:strRef>
          </c:tx>
          <c:spPr>
            <a:ln w="31993">
              <a:noFill/>
            </a:ln>
          </c:spPr>
          <c:marker>
            <c:symbol val="dash"/>
            <c:size val="8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Sheet1!$B$1:$C$1</c:f>
              <c:strCache>
                <c:ptCount val="1"/>
                <c:pt idx="0">
                  <c:v>Life satisfaction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-0.41900000000000021</c:v>
                </c:pt>
                <c:pt idx="1">
                  <c:v>-1.825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Sheet1!$A$5</c:f>
              <c:strCache>
                <c:ptCount val="1"/>
                <c:pt idx="0">
                  <c:v>Upper</c:v>
                </c:pt>
              </c:strCache>
            </c:strRef>
          </c:tx>
          <c:spPr>
            <a:ln w="31993">
              <a:noFill/>
            </a:ln>
          </c:spPr>
          <c:marker>
            <c:symbol val="dash"/>
            <c:size val="8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Sheet1!$B$1:$C$1</c:f>
              <c:strCache>
                <c:ptCount val="1"/>
                <c:pt idx="0">
                  <c:v>Life satisfaction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1.323</c:v>
                </c:pt>
                <c:pt idx="1">
                  <c:v>-1.4E-2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Odds ratio</c:v>
                </c:pt>
              </c:strCache>
            </c:strRef>
          </c:tx>
          <c:spPr>
            <a:ln w="31993">
              <a:noFill/>
            </a:ln>
          </c:spPr>
          <c:marker>
            <c:symbol val="none"/>
          </c:marker>
          <c:cat>
            <c:strRef>
              <c:f>Sheet1!$B$1:$C$1</c:f>
              <c:strCache>
                <c:ptCount val="1"/>
                <c:pt idx="0">
                  <c:v>Life satisfaction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0.45200000000000001</c:v>
                </c:pt>
                <c:pt idx="1">
                  <c:v>-0.83700000000000041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4219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54470656"/>
        <c:axId val="154484736"/>
      </c:lineChart>
      <c:catAx>
        <c:axId val="15446323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 w="284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6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469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469120"/>
        <c:scaling>
          <c:orientation val="minMax"/>
          <c:max val="1.5"/>
          <c:min val="-2"/>
        </c:scaling>
        <c:delete val="0"/>
        <c:axPos val="l"/>
        <c:majorGridlines>
          <c:spPr>
            <a:ln w="355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5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463232"/>
        <c:crosses val="autoZero"/>
        <c:crossBetween val="between"/>
        <c:majorUnit val="0.5"/>
      </c:valAx>
      <c:catAx>
        <c:axId val="154470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4484736"/>
        <c:crosses val="autoZero"/>
        <c:auto val="1"/>
        <c:lblAlgn val="ctr"/>
        <c:lblOffset val="100"/>
        <c:noMultiLvlLbl val="0"/>
      </c:catAx>
      <c:valAx>
        <c:axId val="154484736"/>
        <c:scaling>
          <c:orientation val="minMax"/>
          <c:max val="1.5"/>
          <c:min val="-2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 w="3555">
            <a:solidFill>
              <a:schemeClr val="tx1"/>
            </a:solidFill>
            <a:prstDash val="solid"/>
          </a:ln>
        </c:spPr>
        <c:crossAx val="154470656"/>
        <c:crosses val="max"/>
        <c:crossBetween val="between"/>
      </c:valAx>
      <c:spPr>
        <a:noFill/>
        <a:ln w="28439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20479137464844E-2"/>
          <c:y val="3.4693140044106931E-2"/>
          <c:w val="0.89163624364528482"/>
          <c:h val="0.8745033084252495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Sheet1!$A$3</c:f>
              <c:strCache>
                <c:ptCount val="1"/>
                <c:pt idx="0">
                  <c:v>Odds ratio</c:v>
                </c:pt>
              </c:strCache>
            </c:strRef>
          </c:tx>
          <c:spPr>
            <a:solidFill>
              <a:srgbClr val="008080"/>
            </a:solidFill>
            <a:ln w="14219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90000"/>
                </a:schemeClr>
              </a:solidFill>
              <a:ln w="1421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Sheet1!$B$2:$C$2</c:f>
              <c:strCache>
                <c:ptCount val="2"/>
                <c:pt idx="0">
                  <c:v>Voluntary</c:v>
                </c:pt>
                <c:pt idx="1">
                  <c:v>Involuntary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0.21400000000000011</c:v>
                </c:pt>
                <c:pt idx="1">
                  <c:v>-0.19700000000000001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512768"/>
        <c:axId val="154518656"/>
      </c:barChart>
      <c:lineChart>
        <c:grouping val="standard"/>
        <c:varyColors val="0"/>
        <c:ser>
          <c:idx val="0"/>
          <c:order val="1"/>
          <c:tx>
            <c:strRef>
              <c:f>Sheet1!$A$4</c:f>
              <c:strCache>
                <c:ptCount val="1"/>
                <c:pt idx="0">
                  <c:v>Lower</c:v>
                </c:pt>
              </c:strCache>
            </c:strRef>
          </c:tx>
          <c:spPr>
            <a:ln w="31993">
              <a:noFill/>
            </a:ln>
          </c:spPr>
          <c:marker>
            <c:symbol val="dash"/>
            <c:size val="8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Sheet1!$B$2:$C$2</c:f>
              <c:strCache>
                <c:ptCount val="2"/>
                <c:pt idx="0">
                  <c:v>Voluntary</c:v>
                </c:pt>
                <c:pt idx="1">
                  <c:v>Involuntary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-8.3000000000000046E-2</c:v>
                </c:pt>
                <c:pt idx="1">
                  <c:v>-0.36600000000000027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Sheet1!$A$5</c:f>
              <c:strCache>
                <c:ptCount val="1"/>
                <c:pt idx="0">
                  <c:v>Upper</c:v>
                </c:pt>
              </c:strCache>
            </c:strRef>
          </c:tx>
          <c:spPr>
            <a:ln w="31993">
              <a:noFill/>
            </a:ln>
          </c:spPr>
          <c:marker>
            <c:symbol val="dash"/>
            <c:size val="8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Sheet1!$B$2:$C$2</c:f>
              <c:strCache>
                <c:ptCount val="2"/>
                <c:pt idx="0">
                  <c:v>Voluntary</c:v>
                </c:pt>
                <c:pt idx="1">
                  <c:v>Involuntary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0.65800000000000058</c:v>
                </c:pt>
                <c:pt idx="1">
                  <c:v>-2.8000000000000001E-2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Odds ratio</c:v>
                </c:pt>
              </c:strCache>
            </c:strRef>
          </c:tx>
          <c:spPr>
            <a:ln w="31993">
              <a:noFill/>
            </a:ln>
          </c:spPr>
          <c:marker>
            <c:symbol val="none"/>
          </c:marker>
          <c:cat>
            <c:strRef>
              <c:f>Sheet1!$B$2:$C$2</c:f>
              <c:strCache>
                <c:ptCount val="2"/>
                <c:pt idx="0">
                  <c:v>Voluntary</c:v>
                </c:pt>
                <c:pt idx="1">
                  <c:v>Involuntary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0.21400000000000011</c:v>
                </c:pt>
                <c:pt idx="1">
                  <c:v>-0.19700000000000001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4219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54520192"/>
        <c:axId val="154542464"/>
      </c:lineChart>
      <c:catAx>
        <c:axId val="1545127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 w="284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6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518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518656"/>
        <c:scaling>
          <c:orientation val="minMax"/>
          <c:max val="0.8"/>
          <c:min val="-0.4"/>
        </c:scaling>
        <c:delete val="0"/>
        <c:axPos val="l"/>
        <c:majorGridlines>
          <c:spPr>
            <a:ln w="355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5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512768"/>
        <c:crosses val="autoZero"/>
        <c:crossBetween val="between"/>
        <c:majorUnit val="0.2"/>
      </c:valAx>
      <c:catAx>
        <c:axId val="154520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4542464"/>
        <c:crosses val="autoZero"/>
        <c:auto val="1"/>
        <c:lblAlgn val="ctr"/>
        <c:lblOffset val="100"/>
        <c:noMultiLvlLbl val="0"/>
      </c:catAx>
      <c:valAx>
        <c:axId val="154542464"/>
        <c:scaling>
          <c:orientation val="minMax"/>
          <c:max val="0.8"/>
          <c:min val="-0.4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 w="3555">
            <a:solidFill>
              <a:schemeClr val="tx1"/>
            </a:solidFill>
            <a:prstDash val="solid"/>
          </a:ln>
        </c:spPr>
        <c:crossAx val="154520192"/>
        <c:crosses val="max"/>
        <c:crossBetween val="between"/>
      </c:valAx>
      <c:spPr>
        <a:noFill/>
        <a:ln w="28439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20479137464844E-2"/>
          <c:y val="3.4693140044106931E-2"/>
          <c:w val="0.89163624364528482"/>
          <c:h val="0.8745033084252495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Sheet1!$A$3</c:f>
              <c:strCache>
                <c:ptCount val="1"/>
                <c:pt idx="0">
                  <c:v>Odds ratio</c:v>
                </c:pt>
              </c:strCache>
            </c:strRef>
          </c:tx>
          <c:spPr>
            <a:solidFill>
              <a:srgbClr val="008080"/>
            </a:solidFill>
            <a:ln w="14219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90000"/>
                </a:schemeClr>
              </a:solidFill>
              <a:ln w="1421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1"/>
                <c:pt idx="0">
                  <c:v>Quality of life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1.468</c:v>
                </c:pt>
                <c:pt idx="1">
                  <c:v>-1.462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286400"/>
        <c:axId val="157287936"/>
      </c:barChart>
      <c:lineChart>
        <c:grouping val="standard"/>
        <c:varyColors val="0"/>
        <c:ser>
          <c:idx val="0"/>
          <c:order val="1"/>
          <c:tx>
            <c:strRef>
              <c:f>Sheet1!$A$4</c:f>
              <c:strCache>
                <c:ptCount val="1"/>
                <c:pt idx="0">
                  <c:v>Lower</c:v>
                </c:pt>
              </c:strCache>
            </c:strRef>
          </c:tx>
          <c:spPr>
            <a:ln w="31993">
              <a:noFill/>
            </a:ln>
          </c:spPr>
          <c:marker>
            <c:symbol val="dash"/>
            <c:size val="8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Sheet1!$B$1:$C$1</c:f>
              <c:strCache>
                <c:ptCount val="1"/>
                <c:pt idx="0">
                  <c:v>Quality of life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0.81699999999999995</c:v>
                </c:pt>
                <c:pt idx="1">
                  <c:v>-2.2029999999999998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Sheet1!$A$5</c:f>
              <c:strCache>
                <c:ptCount val="1"/>
                <c:pt idx="0">
                  <c:v>Upper</c:v>
                </c:pt>
              </c:strCache>
            </c:strRef>
          </c:tx>
          <c:spPr>
            <a:ln w="31993">
              <a:noFill/>
            </a:ln>
          </c:spPr>
          <c:marker>
            <c:symbol val="dash"/>
            <c:size val="8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Sheet1!$B$1:$C$1</c:f>
              <c:strCache>
                <c:ptCount val="1"/>
                <c:pt idx="0">
                  <c:v>Quality of life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2.1189999999999998</c:v>
                </c:pt>
                <c:pt idx="1">
                  <c:v>-0.72100000000000042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Odds ratio</c:v>
                </c:pt>
              </c:strCache>
            </c:strRef>
          </c:tx>
          <c:spPr>
            <a:ln w="31993">
              <a:noFill/>
            </a:ln>
          </c:spPr>
          <c:marker>
            <c:symbol val="none"/>
          </c:marker>
          <c:cat>
            <c:strRef>
              <c:f>Sheet1!$B$1:$C$1</c:f>
              <c:strCache>
                <c:ptCount val="1"/>
                <c:pt idx="0">
                  <c:v>Quality of life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1.468</c:v>
                </c:pt>
                <c:pt idx="1">
                  <c:v>-1.462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4219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57289472"/>
        <c:axId val="157291264"/>
      </c:lineChart>
      <c:catAx>
        <c:axId val="1572864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 w="284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6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7287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7287936"/>
        <c:scaling>
          <c:orientation val="minMax"/>
          <c:max val="2.5"/>
          <c:min val="-2.5"/>
        </c:scaling>
        <c:delete val="0"/>
        <c:axPos val="l"/>
        <c:majorGridlines>
          <c:spPr>
            <a:ln w="355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5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7286400"/>
        <c:crosses val="autoZero"/>
        <c:crossBetween val="between"/>
        <c:majorUnit val="1"/>
        <c:minorUnit val="0.5"/>
      </c:valAx>
      <c:catAx>
        <c:axId val="157289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7291264"/>
        <c:crosses val="autoZero"/>
        <c:auto val="1"/>
        <c:lblAlgn val="ctr"/>
        <c:lblOffset val="100"/>
        <c:noMultiLvlLbl val="0"/>
      </c:catAx>
      <c:valAx>
        <c:axId val="157291264"/>
        <c:scaling>
          <c:orientation val="minMax"/>
          <c:max val="2.5"/>
          <c:min val="-2.5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 w="3555">
            <a:solidFill>
              <a:schemeClr val="tx1"/>
            </a:solidFill>
            <a:prstDash val="solid"/>
          </a:ln>
        </c:spPr>
        <c:crossAx val="157289472"/>
        <c:crosses val="max"/>
        <c:crossBetween val="between"/>
      </c:valAx>
      <c:spPr>
        <a:noFill/>
        <a:ln w="28439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90570719602979E-2"/>
          <c:y val="0.12620363600756562"/>
          <c:w val="0.92928039702233256"/>
          <c:h val="0.7808970200732839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rgbClr val="008080"/>
            </a:solidFill>
            <a:ln w="14107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C0C0"/>
              </a:solidFill>
              <a:ln w="14107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4107">
                <a:solidFill>
                  <a:schemeClr val="tx1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C0C0C0"/>
              </a:solidFill>
              <a:ln w="14107">
                <a:solidFill>
                  <a:schemeClr val="tx1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4107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Depression </c:v>
                </c:pt>
                <c:pt idx="1">
                  <c:v>Self-rated health</c:v>
                </c:pt>
                <c:pt idx="2">
                  <c:v>Cognitive function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-0.52</c:v>
                </c:pt>
                <c:pt idx="1">
                  <c:v>-0.26100000000000001</c:v>
                </c:pt>
                <c:pt idx="2">
                  <c:v>0.70799999999999996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758976"/>
        <c:axId val="137838592"/>
      </c:barChart>
      <c:stockChart>
        <c:ser>
          <c:idx val="0"/>
          <c:order val="1"/>
          <c:tx>
            <c:strRef>
              <c:f>Sheet1!$A$3</c:f>
              <c:strCache>
                <c:ptCount val="1"/>
                <c:pt idx="0">
                  <c:v>lower</c:v>
                </c:pt>
              </c:strCache>
            </c:strRef>
          </c:tx>
          <c:spPr>
            <a:ln w="31741">
              <a:noFill/>
            </a:ln>
          </c:spPr>
          <c:marker>
            <c:symbol val="dash"/>
            <c:size val="8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Depression </c:v>
                </c:pt>
                <c:pt idx="1">
                  <c:v>Self-rated health</c:v>
                </c:pt>
                <c:pt idx="2">
                  <c:v>Cognitive function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-0.99431999999999998</c:v>
                </c:pt>
                <c:pt idx="1">
                  <c:v>-0.49228</c:v>
                </c:pt>
                <c:pt idx="2">
                  <c:v>-0.87960000000000005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upper</c:v>
                </c:pt>
              </c:strCache>
            </c:strRef>
          </c:tx>
          <c:spPr>
            <a:ln w="31741">
              <a:noFill/>
            </a:ln>
          </c:spPr>
          <c:marker>
            <c:symbol val="dash"/>
            <c:size val="8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Depression </c:v>
                </c:pt>
                <c:pt idx="1">
                  <c:v>Self-rated health</c:v>
                </c:pt>
                <c:pt idx="2">
                  <c:v>Cognitive function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-4.5679999999999998E-2</c:v>
                </c:pt>
                <c:pt idx="1">
                  <c:v>-2.972E-2</c:v>
                </c:pt>
                <c:pt idx="2">
                  <c:v>2.2955999999999999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rr</c:v>
                </c:pt>
              </c:strCache>
            </c:strRef>
          </c:tx>
          <c:spPr>
            <a:ln w="31741">
              <a:noFill/>
            </a:ln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Depression </c:v>
                </c:pt>
                <c:pt idx="1">
                  <c:v>Self-rated health</c:v>
                </c:pt>
                <c:pt idx="2">
                  <c:v>Cognitive function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-0.52</c:v>
                </c:pt>
                <c:pt idx="1">
                  <c:v>-0.26100000000000001</c:v>
                </c:pt>
                <c:pt idx="2">
                  <c:v>0.70799999999999996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8214">
              <a:solidFill>
                <a:schemeClr val="tx1"/>
              </a:solidFill>
              <a:prstDash val="solid"/>
            </a:ln>
          </c:spPr>
        </c:hiLowLines>
        <c:axId val="137840512"/>
        <c:axId val="137842048"/>
      </c:stockChart>
      <c:catAx>
        <c:axId val="1377589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 w="2821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83859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7838592"/>
        <c:scaling>
          <c:orientation val="minMax"/>
          <c:max val="2"/>
          <c:min val="-1"/>
        </c:scaling>
        <c:delete val="0"/>
        <c:axPos val="l"/>
        <c:majorGridlines>
          <c:spPr>
            <a:ln w="352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low"/>
        <c:spPr>
          <a:ln w="35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758976"/>
        <c:crosses val="autoZero"/>
        <c:crossBetween val="between"/>
        <c:majorUnit val="0.5"/>
      </c:valAx>
      <c:catAx>
        <c:axId val="137840512"/>
        <c:scaling>
          <c:orientation val="minMax"/>
        </c:scaling>
        <c:delete val="1"/>
        <c:axPos val="b"/>
        <c:majorTickMark val="out"/>
        <c:minorTickMark val="none"/>
        <c:tickLblPos val="nextTo"/>
        <c:crossAx val="137842048"/>
        <c:crossesAt val="0"/>
        <c:auto val="1"/>
        <c:lblAlgn val="ctr"/>
        <c:lblOffset val="100"/>
        <c:noMultiLvlLbl val="0"/>
      </c:catAx>
      <c:valAx>
        <c:axId val="137842048"/>
        <c:scaling>
          <c:orientation val="minMax"/>
          <c:max val="2"/>
          <c:min val="-1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 w="3527">
            <a:solidFill>
              <a:schemeClr val="tx1"/>
            </a:solidFill>
            <a:prstDash val="solid"/>
          </a:ln>
        </c:spPr>
        <c:crossAx val="137840512"/>
        <c:crosses val="max"/>
        <c:crossBetween val="between"/>
        <c:majorUnit val="0.5"/>
      </c:valAx>
      <c:spPr>
        <a:noFill/>
        <a:ln w="352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2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GB" sz="1200"/>
              <a:t>Change in wellbeing: volunteers compared with non-volunteers</a:t>
            </a:r>
          </a:p>
        </c:rich>
      </c:tx>
      <c:layout>
        <c:manualLayout>
          <c:xMode val="edge"/>
          <c:yMode val="edge"/>
          <c:x val="0.14840361445783132"/>
          <c:y val="3.1057906896791356E-2"/>
        </c:manualLayout>
      </c:layout>
      <c:overlay val="0"/>
      <c:spPr>
        <a:noFill/>
        <a:ln w="2835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600037947063852E-2"/>
          <c:y val="0.13396371645761337"/>
          <c:w val="0.86877597002181972"/>
          <c:h val="0.7593986341449895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rgbClr val="008080"/>
            </a:solidFill>
            <a:ln w="14178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4178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C0C0C0"/>
              </a:solidFill>
              <a:ln w="141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Depression symptoms</c:v>
                </c:pt>
                <c:pt idx="1">
                  <c:v>Quality of life</c:v>
                </c:pt>
                <c:pt idx="2">
                  <c:v>Life satisfaction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0.21</c:v>
                </c:pt>
                <c:pt idx="1">
                  <c:v>0.66</c:v>
                </c:pt>
                <c:pt idx="2">
                  <c:v>0.69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321088"/>
        <c:axId val="157322624"/>
      </c:barChart>
      <c:stockChart>
        <c:ser>
          <c:idx val="0"/>
          <c:order val="1"/>
          <c:tx>
            <c:strRef>
              <c:f>Sheet1!$A$3</c:f>
              <c:strCache>
                <c:ptCount val="1"/>
                <c:pt idx="0">
                  <c:v>lower</c:v>
                </c:pt>
              </c:strCache>
            </c:strRef>
          </c:tx>
          <c:spPr>
            <a:ln w="31901">
              <a:noFill/>
            </a:ln>
          </c:spPr>
          <c:marker>
            <c:symbol val="dash"/>
            <c:size val="8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Depression symptoms</c:v>
                </c:pt>
                <c:pt idx="1">
                  <c:v>Quality of life</c:v>
                </c:pt>
                <c:pt idx="2">
                  <c:v>Life satisfaction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8.652E-2</c:v>
                </c:pt>
                <c:pt idx="1">
                  <c:v>0.18959999999999999</c:v>
                </c:pt>
                <c:pt idx="2">
                  <c:v>0.33328000000000002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upper</c:v>
                </c:pt>
              </c:strCache>
            </c:strRef>
          </c:tx>
          <c:spPr>
            <a:ln w="31901">
              <a:noFill/>
            </a:ln>
          </c:spPr>
          <c:marker>
            <c:symbol val="dash"/>
            <c:size val="8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Depression symptoms</c:v>
                </c:pt>
                <c:pt idx="1">
                  <c:v>Quality of life</c:v>
                </c:pt>
                <c:pt idx="2">
                  <c:v>Life satisfaction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0.33348</c:v>
                </c:pt>
                <c:pt idx="1">
                  <c:v>1.1304000000000001</c:v>
                </c:pt>
                <c:pt idx="2">
                  <c:v>1.0467200000000001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rr</c:v>
                </c:pt>
              </c:strCache>
            </c:strRef>
          </c:tx>
          <c:spPr>
            <a:ln w="31901">
              <a:noFill/>
            </a:ln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Depression symptoms</c:v>
                </c:pt>
                <c:pt idx="1">
                  <c:v>Quality of life</c:v>
                </c:pt>
                <c:pt idx="2">
                  <c:v>Life satisfaction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0.21</c:v>
                </c:pt>
                <c:pt idx="1">
                  <c:v>0.66</c:v>
                </c:pt>
                <c:pt idx="2">
                  <c:v>0.69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8357">
              <a:solidFill>
                <a:schemeClr val="tx1"/>
              </a:solidFill>
              <a:prstDash val="solid"/>
            </a:ln>
          </c:spPr>
        </c:hiLowLines>
        <c:axId val="154629248"/>
        <c:axId val="154630784"/>
      </c:stockChart>
      <c:catAx>
        <c:axId val="1573210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 w="283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732262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57322624"/>
        <c:scaling>
          <c:orientation val="minMax"/>
          <c:max val="1.8"/>
          <c:min val="0"/>
        </c:scaling>
        <c:delete val="0"/>
        <c:axPos val="l"/>
        <c:majorGridlines>
          <c:spPr>
            <a:ln w="354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low"/>
        <c:spPr>
          <a:ln w="35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7321088"/>
        <c:crosses val="autoZero"/>
        <c:crossBetween val="between"/>
      </c:valAx>
      <c:catAx>
        <c:axId val="154629248"/>
        <c:scaling>
          <c:orientation val="minMax"/>
        </c:scaling>
        <c:delete val="1"/>
        <c:axPos val="b"/>
        <c:majorTickMark val="out"/>
        <c:minorTickMark val="none"/>
        <c:tickLblPos val="nextTo"/>
        <c:crossAx val="154630784"/>
        <c:crossesAt val="0"/>
        <c:auto val="1"/>
        <c:lblAlgn val="ctr"/>
        <c:lblOffset val="100"/>
        <c:noMultiLvlLbl val="0"/>
      </c:catAx>
      <c:valAx>
        <c:axId val="154630784"/>
        <c:scaling>
          <c:orientation val="minMax"/>
          <c:max val="1.8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 w="3545">
            <a:solidFill>
              <a:schemeClr val="tx1"/>
            </a:solidFill>
            <a:prstDash val="solid"/>
          </a:ln>
        </c:spPr>
        <c:crossAx val="154629248"/>
        <c:crosses val="max"/>
        <c:crossBetween val="between"/>
        <c:majorUnit val="0.2"/>
        <c:minorUnit val="0.01"/>
      </c:valAx>
      <c:spPr>
        <a:noFill/>
        <a:ln w="9525">
          <a:solidFill>
            <a:srgbClr val="000000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3716814159292E-2"/>
          <c:y val="0.13616868952402258"/>
          <c:w val="0.84099689837413405"/>
          <c:h val="0.74932744865738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 paid work</c:v>
                </c:pt>
              </c:strCache>
            </c:strRef>
          </c:tx>
          <c:spPr>
            <a:solidFill>
              <a:srgbClr val="008080"/>
            </a:solidFill>
            <a:ln w="991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Poorest</c:v>
                </c:pt>
                <c:pt idx="1">
                  <c:v>Second</c:v>
                </c:pt>
                <c:pt idx="2">
                  <c:v>Middle</c:v>
                </c:pt>
                <c:pt idx="3">
                  <c:v>Fourth</c:v>
                </c:pt>
                <c:pt idx="4">
                  <c:v>Richest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0.13200000000000001</c:v>
                </c:pt>
                <c:pt idx="1">
                  <c:v>0.19500000000000001</c:v>
                </c:pt>
                <c:pt idx="2">
                  <c:v>0.246</c:v>
                </c:pt>
                <c:pt idx="3">
                  <c:v>0.28699999999999998</c:v>
                </c:pt>
                <c:pt idx="4">
                  <c:v>0.42499999999999999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Wealth</c:v>
                </c:pt>
              </c:strCache>
            </c:strRef>
          </c:tx>
          <c:spPr>
            <a:solidFill>
              <a:srgbClr val="333399"/>
            </a:solidFill>
            <a:ln w="991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Poorest</c:v>
                </c:pt>
                <c:pt idx="1">
                  <c:v>Second</c:v>
                </c:pt>
                <c:pt idx="2">
                  <c:v>Middle</c:v>
                </c:pt>
                <c:pt idx="3">
                  <c:v>Fourth</c:v>
                </c:pt>
                <c:pt idx="4">
                  <c:v>Richest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4729472"/>
        <c:axId val="154739456"/>
      </c:barChart>
      <c:catAx>
        <c:axId val="15472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91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739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739456"/>
        <c:scaling>
          <c:orientation val="minMax"/>
        </c:scaling>
        <c:delete val="0"/>
        <c:axPos val="l"/>
        <c:majorGridlines>
          <c:spPr>
            <a:ln w="2480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991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729472"/>
        <c:crosses val="autoZero"/>
        <c:crossBetween val="between"/>
        <c:majorUnit val="0.05"/>
        <c:minorUnit val="0.02"/>
      </c:valAx>
      <c:spPr>
        <a:noFill/>
        <a:ln w="9918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Impact"/>
          <a:ea typeface="Impact"/>
          <a:cs typeface="Impact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0.15229</cdr:x>
      <cdr:y>0.00452</cdr:y>
    </cdr:from>
    <cdr:to>
      <cdr:x>0.8412</cdr:x>
      <cdr:y>0.10339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9420" y="22061"/>
          <a:ext cx="5878410" cy="482626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Those in high quality work compared with </a:t>
          </a:r>
          <a:r>
            <a:rPr lang="en-GB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those in low quality </a:t>
          </a:r>
          <a:r>
            <a:rPr lang="en-GB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work</a:t>
          </a:r>
        </a:p>
        <a:p xmlns:a="http://schemas.openxmlformats.org/drawingml/2006/main">
          <a:pPr algn="ctr" rtl="0">
            <a:defRPr sz="1000"/>
          </a:pPr>
          <a:r>
            <a:rPr lang="en-GB" sz="1400" b="1" dirty="0" smtClean="0">
              <a:solidFill>
                <a:srgbClr val="000000"/>
              </a:solidFill>
              <a:latin typeface="Arial"/>
              <a:cs typeface="Arial"/>
            </a:rPr>
            <a:t>(Propensity score matching)</a:t>
          </a:r>
          <a:endParaRPr lang="en-GB" sz="1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0.27167</cdr:x>
      <cdr:y>0.05074</cdr:y>
    </cdr:from>
    <cdr:to>
      <cdr:x>0.80011</cdr:x>
      <cdr:y>0.12707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36618" y="249452"/>
          <a:ext cx="2210937" cy="375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200" b="1" dirty="0" smtClean="0"/>
            <a:t>Proportion who volunteer</a:t>
          </a:r>
          <a:endParaRPr lang="en-GB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890665" cy="48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8" tIns="45604" rIns="91208" bIns="4560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James Nazroo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9" y="2"/>
            <a:ext cx="2890665" cy="48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8" tIns="45604" rIns="91208" bIns="4560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dirty="0" smtClean="0"/>
              <a:t>June 2017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003"/>
            <a:ext cx="2890665" cy="48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8" tIns="45604" rIns="91208" bIns="4560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9" y="9285003"/>
            <a:ext cx="2890665" cy="48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8" tIns="45604" rIns="91208" bIns="4560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5F41B5D7-624A-4FD4-B412-8D9E3E6AB5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061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890665" cy="48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8" tIns="45604" rIns="91208" bIns="4560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9" y="2"/>
            <a:ext cx="2890665" cy="48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8" tIns="45604" rIns="91208" bIns="4560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94EFEE39-435D-4838-8250-FED8E6E2425A}" type="datetime1">
              <a:rPr lang="en-GB"/>
              <a:pPr>
                <a:defRPr/>
              </a:pPr>
              <a:t>11/07/2017</a:t>
            </a:fld>
            <a:endParaRPr lang="en-GB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9" y="4644067"/>
            <a:ext cx="5335893" cy="439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8" tIns="45604" rIns="91208" bIns="456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003"/>
            <a:ext cx="2890665" cy="48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8" tIns="45604" rIns="91208" bIns="4560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9" y="9285003"/>
            <a:ext cx="2890665" cy="48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08" tIns="45604" rIns="91208" bIns="4560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094F4CFF-4F3D-405B-AC8A-DBF4801D0C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67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444E52-F38D-4D0F-AAFA-5AEA80108BB9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373063"/>
            <a:ext cx="3754438" cy="28146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8" y="3389104"/>
            <a:ext cx="5599111" cy="5725715"/>
          </a:xfrm>
          <a:noFill/>
          <a:ln/>
        </p:spPr>
        <p:txBody>
          <a:bodyPr lIns="93539" tIns="46769" rIns="93539" bIns="46769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737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5909D-C361-48C6-883A-DD3493F17CA4}" type="slidenum">
              <a:rPr lang="en-GB"/>
              <a:pPr/>
              <a:t>12</a:t>
            </a:fld>
            <a:endParaRPr lang="en-GB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49689" y="9234525"/>
            <a:ext cx="2946400" cy="48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1" tIns="45755" rIns="91511" bIns="45755" anchor="b"/>
          <a:lstStyle/>
          <a:p>
            <a:pPr algn="r">
              <a:spcBef>
                <a:spcPct val="0"/>
              </a:spcBef>
            </a:pPr>
            <a:fld id="{118586F7-6286-46A5-BF34-9EA3AF52677C}" type="slidenum">
              <a:rPr lang="en-GB" sz="1200">
                <a:latin typeface="Arial" charset="0"/>
              </a:rPr>
              <a:pPr algn="r">
                <a:spcBef>
                  <a:spcPct val="0"/>
                </a:spcBef>
              </a:pPr>
              <a:t>12</a:t>
            </a:fld>
            <a:endParaRPr lang="en-GB" sz="1200" dirty="0">
              <a:latin typeface="Arial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2425" y="374650"/>
            <a:ext cx="3752850" cy="2814638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4" y="3389102"/>
            <a:ext cx="5599112" cy="5725716"/>
          </a:xfrm>
          <a:noFill/>
          <a:ln/>
        </p:spPr>
        <p:txBody>
          <a:bodyPr lIns="94171" tIns="47085" rIns="94171" bIns="47085"/>
          <a:lstStyle/>
          <a:p>
            <a:endParaRPr lang="en-US" smtClean="0"/>
          </a:p>
        </p:txBody>
      </p:sp>
      <p:sp>
        <p:nvSpPr>
          <p:cNvPr id="48134" name="Slide Number Placeholder 3"/>
          <p:cNvSpPr txBox="1">
            <a:spLocks noGrp="1"/>
          </p:cNvSpPr>
          <p:nvPr/>
        </p:nvSpPr>
        <p:spPr bwMode="auto">
          <a:xfrm>
            <a:off x="3849689" y="9234525"/>
            <a:ext cx="2946400" cy="48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1" tIns="45755" rIns="91511" bIns="45755" anchor="b"/>
          <a:lstStyle/>
          <a:p>
            <a:pPr algn="r">
              <a:spcBef>
                <a:spcPct val="0"/>
              </a:spcBef>
            </a:pPr>
            <a:fld id="{E23F6A30-0ED4-4C5B-AB14-9D8D5E75ADB0}" type="slidenum">
              <a:rPr lang="en-GB" sz="1200">
                <a:latin typeface="Arial" charset="0"/>
              </a:rPr>
              <a:pPr algn="r">
                <a:spcBef>
                  <a:spcPct val="0"/>
                </a:spcBef>
              </a:pPr>
              <a:t>12</a:t>
            </a:fld>
            <a:endParaRPr lang="en-GB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778426" y="9285003"/>
            <a:ext cx="2889107" cy="48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47" tIns="45473" rIns="90947" bIns="45473" anchor="b"/>
          <a:lstStyle/>
          <a:p>
            <a:pPr algn="r" defTabSz="908119"/>
            <a:fld id="{81230B2A-E14C-498E-8397-4585A012434E}" type="slidenum">
              <a:rPr lang="en-GB" sz="1200"/>
              <a:pPr algn="r" defTabSz="908119"/>
              <a:t>14</a:t>
            </a:fld>
            <a:endParaRPr lang="en-GB" sz="1200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9400" y="376238"/>
            <a:ext cx="3768725" cy="28273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213" y="3406065"/>
            <a:ext cx="5567956" cy="576013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strongest difference in trajectories are by wealth.</a:t>
            </a:r>
          </a:p>
          <a:p>
            <a:endParaRPr lang="en-GB" dirty="0" smtClean="0"/>
          </a:p>
          <a:p>
            <a:r>
              <a:rPr lang="en-GB" dirty="0" smtClean="0"/>
              <a:t>Much higher levels of frailty among the least affluent older people.</a:t>
            </a:r>
          </a:p>
          <a:p>
            <a:r>
              <a:rPr lang="en-GB" dirty="0" smtClean="0"/>
              <a:t>No real evidence of change in frailty</a:t>
            </a:r>
            <a:r>
              <a:rPr lang="en-GB" baseline="0" dirty="0" smtClean="0"/>
              <a:t> across cohorts for the least </a:t>
            </a:r>
            <a:r>
              <a:rPr lang="en-GB" baseline="0" dirty="0" err="1" smtClean="0"/>
              <a:t>afflunet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Improvement between each cohort for the most affluent.</a:t>
            </a:r>
          </a:p>
          <a:p>
            <a:r>
              <a:rPr lang="en-GB" baseline="0" dirty="0" smtClean="0"/>
              <a:t>What would the effect of this cohort change be. It would widen inequalities in frailty </a:t>
            </a:r>
          </a:p>
          <a:p>
            <a:r>
              <a:rPr lang="en-GB" baseline="0" dirty="0" smtClean="0"/>
              <a:t>Reduced care costs for the rich. Increased care costs for the poor as they are living longer with higher levels of frailty.</a:t>
            </a:r>
          </a:p>
          <a:p>
            <a:r>
              <a:rPr lang="en-GB" baseline="0" dirty="0" smtClean="0"/>
              <a:t>Economic and a moral reason to tackle health inequality at the older ages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3408-8A20-4572-BFF0-F899FB73236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55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23C03-8269-42D2-84B6-4A981F25C50B}" type="slidenum">
              <a:rPr lang="en-GB"/>
              <a:pPr/>
              <a:t>16</a:t>
            </a:fld>
            <a:endParaRPr lang="en-GB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776867" y="9285002"/>
            <a:ext cx="2890665" cy="48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0" tIns="45760" rIns="91520" bIns="45760" anchor="b"/>
          <a:lstStyle/>
          <a:p>
            <a:pPr algn="r">
              <a:spcBef>
                <a:spcPct val="0"/>
              </a:spcBef>
            </a:pPr>
            <a:fld id="{A1F4684F-27ED-464E-8785-B0AAA097A045}" type="slidenum">
              <a:rPr lang="en-GB" sz="1200">
                <a:latin typeface="Arial" charset="0"/>
              </a:rPr>
              <a:pPr algn="r">
                <a:spcBef>
                  <a:spcPct val="0"/>
                </a:spcBef>
              </a:pPr>
              <a:t>16</a:t>
            </a:fld>
            <a:endParaRPr lang="en-GB" sz="1200">
              <a:latin typeface="Arial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4638" y="376238"/>
            <a:ext cx="3775075" cy="2830512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972" y="3407628"/>
            <a:ext cx="5493197" cy="5757014"/>
          </a:xfrm>
          <a:noFill/>
          <a:ln/>
        </p:spPr>
        <p:txBody>
          <a:bodyPr lIns="94180" tIns="47090" rIns="94180" bIns="47090"/>
          <a:lstStyle/>
          <a:p>
            <a:endParaRPr lang="en-US" smtClean="0"/>
          </a:p>
        </p:txBody>
      </p:sp>
      <p:sp>
        <p:nvSpPr>
          <p:cNvPr id="48134" name="Slide Number Placeholder 3"/>
          <p:cNvSpPr txBox="1">
            <a:spLocks noGrp="1"/>
          </p:cNvSpPr>
          <p:nvPr/>
        </p:nvSpPr>
        <p:spPr bwMode="auto">
          <a:xfrm>
            <a:off x="3776867" y="9285002"/>
            <a:ext cx="2890665" cy="48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0" tIns="45760" rIns="91520" bIns="45760" anchor="b"/>
          <a:lstStyle/>
          <a:p>
            <a:pPr algn="r">
              <a:spcBef>
                <a:spcPct val="0"/>
              </a:spcBef>
            </a:pPr>
            <a:fld id="{E1CE67FD-D95B-44F9-BD24-31196969F9BE}" type="slidenum">
              <a:rPr lang="en-GB" sz="1200">
                <a:latin typeface="Arial" charset="0"/>
              </a:rPr>
              <a:pPr algn="r">
                <a:spcBef>
                  <a:spcPct val="0"/>
                </a:spcBef>
              </a:pPr>
              <a:t>16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Improvement in frailty between the ages of 60 and 70. Convergence</a:t>
            </a:r>
            <a:r>
              <a:rPr lang="en-GB" baseline="0" dirty="0" smtClean="0"/>
              <a:t> in trajectories elsewhere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3408-8A20-4572-BFF0-F899FB73236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188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strongest difference in trajectories are by wealth.</a:t>
            </a:r>
          </a:p>
          <a:p>
            <a:endParaRPr lang="en-GB" dirty="0" smtClean="0"/>
          </a:p>
          <a:p>
            <a:r>
              <a:rPr lang="en-GB" dirty="0" smtClean="0"/>
              <a:t>Much higher levels of frailty among the least affluent older people.</a:t>
            </a:r>
          </a:p>
          <a:p>
            <a:r>
              <a:rPr lang="en-GB" dirty="0" smtClean="0"/>
              <a:t>No real evidence of change in frailty</a:t>
            </a:r>
            <a:r>
              <a:rPr lang="en-GB" baseline="0" dirty="0" smtClean="0"/>
              <a:t> across cohorts for the least </a:t>
            </a:r>
            <a:r>
              <a:rPr lang="en-GB" baseline="0" dirty="0" err="1" smtClean="0"/>
              <a:t>afflunet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Improvement between each cohort for the most affluent.</a:t>
            </a:r>
          </a:p>
          <a:p>
            <a:r>
              <a:rPr lang="en-GB" baseline="0" dirty="0" smtClean="0"/>
              <a:t>What would the effect of this cohort change be. It would widen inequalities in frailty </a:t>
            </a:r>
          </a:p>
          <a:p>
            <a:r>
              <a:rPr lang="en-GB" baseline="0" dirty="0" smtClean="0"/>
              <a:t>Reduced care costs for the rich. Increased care costs for the poor as they are living longer with higher levels of frailty.</a:t>
            </a:r>
          </a:p>
          <a:p>
            <a:r>
              <a:rPr lang="en-GB" baseline="0" dirty="0" smtClean="0"/>
              <a:t>Economic and a moral reason to tackle health inequality at the older ages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3408-8A20-4572-BFF0-F899FB73236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83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51ADC05-2911-4A0E-86DF-6D00CD3DEAD6}" type="datetime1">
              <a:rPr lang="en-US" smtClean="0"/>
              <a:pPr>
                <a:defRPr/>
              </a:pPr>
              <a:t>7/11/2017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EE30D64-DDF2-4D2D-93D5-B76B1F0764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710461C-15D8-4E12-B07B-9C877FBF816F}" type="datetime1">
              <a:rPr lang="en-US" smtClean="0"/>
              <a:pPr>
                <a:defRPr/>
              </a:pPr>
              <a:t>7/11/2017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68B6234-94CA-4118-882A-0F76424A19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792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792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5111A22-2E78-47D3-9F4B-E229048521C5}" type="datetime1">
              <a:rPr lang="en-US" smtClean="0"/>
              <a:pPr>
                <a:defRPr/>
              </a:pPr>
              <a:t>7/11/2017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F9BFA20-4D0C-4477-8C9D-4F8DD057E3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484313"/>
            <a:ext cx="8229600" cy="45688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EF8E4C7-7D44-40A9-BF3C-B24982ADF242}" type="datetime1">
              <a:rPr lang="en-US" smtClean="0"/>
              <a:pPr>
                <a:defRPr/>
              </a:pPr>
              <a:t>7/11/2017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B50CA9-860A-45CF-B1B3-BC7D1DC5DE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260350"/>
            <a:ext cx="8229600" cy="579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4EFAF2B-89BD-4414-AF46-E6C5AC2128E3}" type="datetime1">
              <a:rPr lang="en-US" smtClean="0"/>
              <a:pPr>
                <a:defRPr/>
              </a:pPr>
              <a:t>7/11/2017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20BD38-05B8-4706-823F-DA014AE2EC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51ADC05-2911-4A0E-86DF-6D00CD3DEAD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7/11/2017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EE30D64-DDF2-4D2D-93D5-B76B1F0764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30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C3F78BC-E313-4B73-A99A-A948CE1CD37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7/11/2017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E0D8DDA-C211-4FC3-97C1-BE8585D05C9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20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1469BF1-06E5-433D-8888-3F1F50D9483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7/11/2017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9D86B5A-4C15-448E-92C0-6DCB68E60E5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94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484313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9E0D016-F637-4A93-8069-6BFF32D1768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7/11/2017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2537043-4E84-45C7-AF96-396EF2BD779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61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0E694E8-7B15-4288-8509-63205BBCA04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7/11/2017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27D8C61-EB11-4BAE-8B49-9F82668FCAB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76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525C01D-FA8A-431F-AF03-88D933D91F2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7/11/2017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87DBBC-9681-42F0-8A6C-A5CE5A12DB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6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C3F78BC-E313-4B73-A99A-A948CE1CD37A}" type="datetime1">
              <a:rPr lang="en-US" smtClean="0"/>
              <a:pPr>
                <a:defRPr/>
              </a:pPr>
              <a:t>7/11/2017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E0D8DDA-C211-4FC3-97C1-BE8585D05C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45F4C51-5445-4935-9059-0C542301D52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7/11/2017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00113C1-59EE-4F4A-B750-29902EE8CD3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81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B6950F8-A8F0-458B-B5C7-D32F23ADA46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7/11/2017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72D5FE5-1549-490C-9B97-7907FCA36D8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61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5A5707-E360-4D41-A71C-2C0186F8F13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7/11/2017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2B2C55C-7B32-4DE8-A7F8-A3F234BEEF0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01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710461C-15D8-4E12-B07B-9C877FBF816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7/11/2017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68B6234-94CA-4118-882A-0F76424A19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00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792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792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5111A22-2E78-47D3-9F4B-E229048521C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7/11/2017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F9BFA20-4D0C-4477-8C9D-4F8DD057E33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51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484313"/>
            <a:ext cx="8229600" cy="45688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EF8E4C7-7D44-40A9-BF3C-B24982ADF24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7/11/2017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B50CA9-860A-45CF-B1B3-BC7D1DC5DE4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52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260350"/>
            <a:ext cx="8229600" cy="579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4EFAF2B-89BD-4414-AF46-E6C5AC2128E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7/11/2017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20BD38-05B8-4706-823F-DA014AE2ECF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4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1469BF1-06E5-433D-8888-3F1F50D94833}" type="datetime1">
              <a:rPr lang="en-US" smtClean="0"/>
              <a:pPr>
                <a:defRPr/>
              </a:pPr>
              <a:t>7/11/2017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9D86B5A-4C15-448E-92C0-6DCB68E60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484313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9E0D016-F637-4A93-8069-6BFF32D17687}" type="datetime1">
              <a:rPr lang="en-US" smtClean="0"/>
              <a:pPr>
                <a:defRPr/>
              </a:pPr>
              <a:t>7/11/2017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2537043-4E84-45C7-AF96-396EF2BD77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0E694E8-7B15-4288-8509-63205BBCA04C}" type="datetime1">
              <a:rPr lang="en-US" smtClean="0"/>
              <a:pPr>
                <a:defRPr/>
              </a:pPr>
              <a:t>7/11/2017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27D8C61-EB11-4BAE-8B49-9F82668FCA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525C01D-FA8A-431F-AF03-88D933D91F23}" type="datetime1">
              <a:rPr lang="en-US" smtClean="0"/>
              <a:pPr>
                <a:defRPr/>
              </a:pPr>
              <a:t>7/11/2017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87DBBC-9681-42F0-8A6C-A5CE5A12D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45F4C51-5445-4935-9059-0C542301D521}" type="datetime1">
              <a:rPr lang="en-US" smtClean="0"/>
              <a:pPr>
                <a:defRPr/>
              </a:pPr>
              <a:t>7/11/2017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00113C1-59EE-4F4A-B750-29902EE8CD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B6950F8-A8F0-458B-B5C7-D32F23ADA461}" type="datetime1">
              <a:rPr lang="en-US" smtClean="0"/>
              <a:pPr>
                <a:defRPr/>
              </a:pPr>
              <a:t>7/11/2017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72D5FE5-1549-490C-9B97-7907FCA36D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5A5707-E360-4D41-A71C-2C0186F8F13C}" type="datetime1">
              <a:rPr lang="en-US" smtClean="0"/>
              <a:pPr>
                <a:defRPr/>
              </a:pPr>
              <a:t>7/11/2017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2B2C55C-7B32-4DE8-A7F8-A3F234BEE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1"/>
            <a:ext cx="8229600" cy="61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71575"/>
            <a:ext cx="8229600" cy="488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 flipV="1">
            <a:off x="250825" y="1017588"/>
            <a:ext cx="8642350" cy="0"/>
          </a:xfrm>
          <a:prstGeom prst="line">
            <a:avLst/>
          </a:prstGeom>
          <a:noFill/>
          <a:ln w="76200">
            <a:solidFill>
              <a:srgbClr val="00A2AE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GB">
              <a:cs typeface="+mn-cs"/>
            </a:endParaRPr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 flipV="1">
            <a:off x="0" y="0"/>
            <a:ext cx="9144000" cy="0"/>
          </a:xfrm>
          <a:prstGeom prst="line">
            <a:avLst/>
          </a:prstGeom>
          <a:noFill/>
          <a:ln w="228600">
            <a:solidFill>
              <a:srgbClr val="00A2AE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GB">
              <a:cs typeface="+mn-cs"/>
            </a:endParaRPr>
          </a:p>
        </p:txBody>
      </p:sp>
      <p:pic>
        <p:nvPicPr>
          <p:cNvPr id="6" name="2daf58ef-eef4-4b1f-b429-fe88cc9c4f39" descr="image00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0977" y="6168344"/>
            <a:ext cx="786692" cy="64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1"/>
            <a:ext cx="8229600" cy="61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71575"/>
            <a:ext cx="8229600" cy="488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 flipV="1">
            <a:off x="250825" y="1017588"/>
            <a:ext cx="8642350" cy="0"/>
          </a:xfrm>
          <a:prstGeom prst="line">
            <a:avLst/>
          </a:prstGeom>
          <a:noFill/>
          <a:ln w="76200">
            <a:solidFill>
              <a:srgbClr val="00A2AE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 flipV="1">
            <a:off x="0" y="0"/>
            <a:ext cx="9144000" cy="0"/>
          </a:xfrm>
          <a:prstGeom prst="line">
            <a:avLst/>
          </a:prstGeom>
          <a:noFill/>
          <a:ln w="228600">
            <a:solidFill>
              <a:srgbClr val="00A2AE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pic>
        <p:nvPicPr>
          <p:cNvPr id="17416" name="Picture 21" descr="elsa_blue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89825" y="6346825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2daf58ef-eef4-4b1f-b429-fe88cc9c4f39" descr="image00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0977" y="6168344"/>
            <a:ext cx="786692" cy="64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128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28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A2A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538" y="1844547"/>
            <a:ext cx="8183303" cy="14700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Golden Generation?</a:t>
            </a:r>
          </a:p>
        </p:txBody>
      </p:sp>
      <p:sp>
        <p:nvSpPr>
          <p:cNvPr id="31748" name="Rectangle 3"/>
          <p:cNvSpPr txBox="1">
            <a:spLocks noChangeArrowheads="1"/>
          </p:cNvSpPr>
          <p:nvPr/>
        </p:nvSpPr>
        <p:spPr bwMode="auto">
          <a:xfrm>
            <a:off x="171450" y="4401842"/>
            <a:ext cx="8820150" cy="168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ts val="0"/>
              </a:spcAft>
            </a:pPr>
            <a:r>
              <a:rPr lang="en-GB" sz="2600" b="1" dirty="0" smtClean="0">
                <a:solidFill>
                  <a:srgbClr val="000000"/>
                </a:solidFill>
                <a:latin typeface="Arial" charset="0"/>
              </a:rPr>
              <a:t>James Nazroo</a:t>
            </a: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GB" sz="2200" b="1" dirty="0" smtClean="0">
                <a:solidFill>
                  <a:srgbClr val="000000"/>
                </a:solidFill>
                <a:latin typeface="Arial" charset="0"/>
              </a:rPr>
              <a:t>with Rebecca Bromley and Jim Pendrill</a:t>
            </a:r>
          </a:p>
          <a:p>
            <a:pPr eaLnBrk="0" hangingPunct="0">
              <a:lnSpc>
                <a:spcPct val="0"/>
              </a:lnSpc>
              <a:spcBef>
                <a:spcPct val="20000"/>
              </a:spcBef>
              <a:spcAft>
                <a:spcPct val="20000"/>
              </a:spcAft>
            </a:pP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GB" sz="2200" b="1" dirty="0" smtClean="0">
                <a:solidFill>
                  <a:srgbClr val="000000"/>
                </a:solidFill>
                <a:latin typeface="Arial" charset="0"/>
              </a:rPr>
              <a:t>Sociology and MICRA</a:t>
            </a:r>
          </a:p>
          <a:p>
            <a:pPr eaLnBrk="0" hangingPunct="0">
              <a:lnSpc>
                <a:spcPct val="0"/>
              </a:lnSpc>
              <a:spcBef>
                <a:spcPct val="20000"/>
              </a:spcBef>
              <a:spcAft>
                <a:spcPct val="20000"/>
              </a:spcAft>
            </a:pP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ct val="20000"/>
              </a:spcBef>
              <a:spcAft>
                <a:spcPct val="20000"/>
              </a:spcAft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james.nazroo@manchester.ac.uk</a:t>
            </a:r>
            <a:endParaRPr lang="en-GB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1749" name="Picture 21" descr="elsa_blu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6346825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rcuk.ac.uk/publishingimages/lifelonghealthwellbei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100" y="38100"/>
            <a:ext cx="1656286" cy="775142"/>
          </a:xfrm>
          <a:prstGeom prst="rect">
            <a:avLst/>
          </a:prstGeom>
          <a:noFill/>
        </p:spPr>
      </p:pic>
      <p:pic>
        <p:nvPicPr>
          <p:cNvPr id="31750" name="Picture 6" descr="C:\Users\James\Documents\Current\Manchester banner colo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250" y="80328"/>
            <a:ext cx="1652588" cy="55721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" y="1159596"/>
            <a:ext cx="8991600" cy="30674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96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1"/>
            <a:ext cx="9143999" cy="615949"/>
          </a:xfrm>
        </p:spPr>
        <p:txBody>
          <a:bodyPr/>
          <a:lstStyle/>
          <a:p>
            <a:r>
              <a:rPr lang="en-GB" sz="3200" dirty="0" smtClean="0"/>
              <a:t>How does retirement and paid work influence wellbeing?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790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83127" y="188914"/>
            <a:ext cx="8965870" cy="754061"/>
          </a:xfrm>
          <a:noFill/>
        </p:spPr>
        <p:txBody>
          <a:bodyPr anchorCtr="1"/>
          <a:lstStyle/>
          <a:p>
            <a:pPr eaLnBrk="1" hangingPunct="1"/>
            <a:r>
              <a:rPr lang="en-GB" sz="3200" dirty="0" smtClean="0"/>
              <a:t>Wellbeing and type of retirement transition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766624246"/>
              </p:ext>
            </p:extLst>
          </p:nvPr>
        </p:nvGraphicFramePr>
        <p:xfrm>
          <a:off x="89065" y="1099939"/>
          <a:ext cx="4398949" cy="245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785064"/>
              </p:ext>
            </p:extLst>
          </p:nvPr>
        </p:nvGraphicFramePr>
        <p:xfrm>
          <a:off x="4642606" y="1103889"/>
          <a:ext cx="4279106" cy="245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414883"/>
              </p:ext>
            </p:extLst>
          </p:nvPr>
        </p:nvGraphicFramePr>
        <p:xfrm>
          <a:off x="4663414" y="3536350"/>
          <a:ext cx="4279106" cy="245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863116"/>
              </p:ext>
            </p:extLst>
          </p:nvPr>
        </p:nvGraphicFramePr>
        <p:xfrm>
          <a:off x="206180" y="3546246"/>
          <a:ext cx="4279106" cy="245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92784" y="1320833"/>
            <a:ext cx="1758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+mn-lt"/>
              </a:rPr>
              <a:t>Reduced depression</a:t>
            </a:r>
            <a:endParaRPr lang="en-GB" sz="12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8358" y="1324783"/>
            <a:ext cx="17587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+mn-lt"/>
              </a:rPr>
              <a:t>Life satisfaction</a:t>
            </a:r>
            <a:endParaRPr lang="en-GB" sz="12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0322" y="3689399"/>
            <a:ext cx="17587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+mn-lt"/>
              </a:rPr>
              <a:t>Quality of life</a:t>
            </a:r>
            <a:endParaRPr lang="en-GB" sz="1200" b="1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2794" y="3687462"/>
            <a:ext cx="1758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+mn-lt"/>
              </a:rPr>
              <a:t>Social participation</a:t>
            </a:r>
            <a:endParaRPr lang="en-GB" sz="1200" b="1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0506" y="5959096"/>
            <a:ext cx="4542123" cy="277015"/>
            <a:chOff x="2539714" y="6380962"/>
            <a:chExt cx="4542123" cy="277015"/>
          </a:xfrm>
        </p:grpSpPr>
        <p:sp>
          <p:nvSpPr>
            <p:cNvPr id="3" name="Rectangle 2"/>
            <p:cNvSpPr/>
            <p:nvPr/>
          </p:nvSpPr>
          <p:spPr bwMode="auto">
            <a:xfrm>
              <a:off x="2539714" y="6400800"/>
              <a:ext cx="351124" cy="238125"/>
            </a:xfrm>
            <a:prstGeom prst="rect">
              <a:avLst/>
            </a:prstGeom>
            <a:solidFill>
              <a:srgbClr val="0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Desdemona" pitchFamily="82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830701" y="6396021"/>
              <a:ext cx="351124" cy="238125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Desdemona" pitchFamily="8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95051" y="6380978"/>
              <a:ext cx="1758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200" b="1" dirty="0" smtClean="0">
                  <a:latin typeface="+mn-lt"/>
                </a:rPr>
                <a:t>Voluntary retirement</a:t>
              </a:r>
              <a:endParaRPr lang="en-GB" sz="1200" b="1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81274" y="6380962"/>
              <a:ext cx="1900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200" b="1" dirty="0" smtClean="0">
                  <a:latin typeface="+mn-lt"/>
                </a:rPr>
                <a:t>Involuntary retirement</a:t>
              </a:r>
              <a:endParaRPr lang="en-GB" sz="1200" b="1" dirty="0">
                <a:latin typeface="+mn-lt"/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950026" y="5897183"/>
            <a:ext cx="7493330" cy="3619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sdemona" pitchFamily="8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7260" y="6447050"/>
            <a:ext cx="615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(Matthews and Nazroo 2016)</a:t>
            </a:r>
            <a:endParaRPr lang="en-GB" sz="12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22629" y="5955912"/>
            <a:ext cx="3034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smtClean="0">
                <a:latin typeface="+mn-lt"/>
              </a:rPr>
              <a:t>: Both compared with SPA retirement</a:t>
            </a:r>
            <a:endParaRPr lang="en-GB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52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25487"/>
          </a:xfrm>
          <a:noFill/>
        </p:spPr>
        <p:txBody>
          <a:bodyPr anchorCtr="1"/>
          <a:lstStyle/>
          <a:p>
            <a:r>
              <a:rPr lang="en-GB" sz="3000" dirty="0" smtClean="0"/>
              <a:t>Impact of working post-retirement age on health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70769951"/>
              </p:ext>
            </p:extLst>
          </p:nvPr>
        </p:nvGraphicFramePr>
        <p:xfrm>
          <a:off x="323850" y="1260475"/>
          <a:ext cx="8532813" cy="488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5900" y="6467475"/>
            <a:ext cx="615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(Matthews and Nazroo 2015)</a:t>
            </a:r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4916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1"/>
            <a:ext cx="9143999" cy="615949"/>
          </a:xfrm>
        </p:spPr>
        <p:txBody>
          <a:bodyPr/>
          <a:lstStyle/>
          <a:p>
            <a:r>
              <a:rPr lang="en-GB" sz="3200" dirty="0" smtClean="0"/>
              <a:t>And what about social productivity?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758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625475"/>
          </a:xfrm>
        </p:spPr>
        <p:txBody>
          <a:bodyPr/>
          <a:lstStyle/>
          <a:p>
            <a:pPr eaLnBrk="1" hangingPunct="1"/>
            <a:r>
              <a:rPr lang="en-GB" dirty="0" smtClean="0"/>
              <a:t>Social detachment and wealth</a:t>
            </a: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782236817"/>
              </p:ext>
            </p:extLst>
          </p:nvPr>
        </p:nvGraphicFramePr>
        <p:xfrm>
          <a:off x="307975" y="1211264"/>
          <a:ext cx="8478838" cy="5135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14" name="Chart" r:id="rId4" imgW="8191511" imgH="5166288" progId="MSGraph.Chart.8">
                  <p:embed followColorScheme="full"/>
                </p:oleObj>
              </mc:Choice>
              <mc:Fallback>
                <p:oleObj name="Chart" r:id="rId4" imgW="8191511" imgH="5166288" progId="MSGraph.Chart.8">
                  <p:embed followColorScheme="full"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1211264"/>
                        <a:ext cx="8478838" cy="51355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943987" y="5824341"/>
            <a:ext cx="38155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" charset="0"/>
              </a:rPr>
              <a:t>P</a:t>
            </a:r>
            <a:r>
              <a:rPr lang="en-GB" sz="1400" b="1" dirty="0" smtClean="0">
                <a:latin typeface="Arial" charset="0"/>
              </a:rPr>
              <a:t>revalence of social detachment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9392" y="6191613"/>
            <a:ext cx="79145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000" dirty="0" smtClean="0">
                <a:latin typeface="Arial" charset="0"/>
              </a:rPr>
              <a:t>* Percentage of risk of poorest, over a two year period, adjusted for education, health, car ownership, age, gender, etc.</a:t>
            </a:r>
            <a:endParaRPr lang="en-US" sz="10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5900" y="6467475"/>
            <a:ext cx="615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(Jivraj</a:t>
            </a:r>
            <a:r>
              <a:rPr lang="en-GB" sz="1200" dirty="0">
                <a:latin typeface="+mn-lt"/>
              </a:rPr>
              <a:t> </a:t>
            </a:r>
            <a:r>
              <a:rPr lang="en-GB" sz="1200" i="1" dirty="0" smtClean="0">
                <a:latin typeface="+mn-lt"/>
              </a:rPr>
              <a:t>et al</a:t>
            </a:r>
            <a:r>
              <a:rPr lang="en-GB" sz="1200" dirty="0" smtClean="0">
                <a:latin typeface="+mn-lt"/>
              </a:rPr>
              <a:t>. 2012)</a:t>
            </a:r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703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390"/>
            <a:ext cx="9144000" cy="648072"/>
          </a:xfrm>
        </p:spPr>
        <p:txBody>
          <a:bodyPr>
            <a:noAutofit/>
          </a:bodyPr>
          <a:lstStyle/>
          <a:p>
            <a:r>
              <a:rPr lang="en-GB" sz="3200" dirty="0" smtClean="0"/>
              <a:t>Change in internet use by cohort and wealth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5900" y="6467475"/>
            <a:ext cx="615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(Matthews and Nazroo. 2015) </a:t>
            </a:r>
            <a:endParaRPr lang="en-GB" sz="1200" dirty="0"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5" y="1198808"/>
            <a:ext cx="7848909" cy="492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32311"/>
          </a:xfrm>
          <a:noFill/>
        </p:spPr>
        <p:txBody>
          <a:bodyPr anchorCtr="1"/>
          <a:lstStyle/>
          <a:p>
            <a:r>
              <a:rPr lang="en-GB" dirty="0" smtClean="0"/>
              <a:t>Volunteering, wellbeing and wealth</a:t>
            </a: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93909898"/>
              </p:ext>
            </p:extLst>
          </p:nvPr>
        </p:nvGraphicFramePr>
        <p:xfrm>
          <a:off x="314325" y="1416050"/>
          <a:ext cx="42164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660267"/>
              </p:ext>
            </p:extLst>
          </p:nvPr>
        </p:nvGraphicFramePr>
        <p:xfrm>
          <a:off x="4636385" y="1429224"/>
          <a:ext cx="4221012" cy="491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0477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975"/>
            <a:ext cx="9143999" cy="714376"/>
          </a:xfrm>
        </p:spPr>
        <p:txBody>
          <a:bodyPr/>
          <a:lstStyle/>
          <a:p>
            <a:r>
              <a:rPr lang="en-GB" sz="3200" dirty="0" smtClean="0"/>
              <a:t>Is health improving over generations?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032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Frailty trajectories by cohort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149" y="1072799"/>
            <a:ext cx="7232069" cy="5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5229226" y="2962611"/>
            <a:ext cx="1774704" cy="900000"/>
          </a:xfrm>
          <a:prstGeom prst="ellipse">
            <a:avLst/>
          </a:pr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sdemon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5900" y="6467475"/>
            <a:ext cx="615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(Marshall </a:t>
            </a:r>
            <a:r>
              <a:rPr lang="en-GB" sz="1200" i="1" dirty="0" smtClean="0">
                <a:latin typeface="+mn-lt"/>
              </a:rPr>
              <a:t>et al</a:t>
            </a:r>
            <a:r>
              <a:rPr lang="en-GB" sz="1200" dirty="0" smtClean="0">
                <a:latin typeface="+mn-lt"/>
              </a:rPr>
              <a:t>. 2015) </a:t>
            </a:r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14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461" y="1078304"/>
            <a:ext cx="7908647" cy="578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03" y="212390"/>
            <a:ext cx="8965869" cy="648072"/>
          </a:xfrm>
        </p:spPr>
        <p:txBody>
          <a:bodyPr>
            <a:noAutofit/>
          </a:bodyPr>
          <a:lstStyle/>
          <a:p>
            <a:r>
              <a:rPr lang="en-GB" sz="3200" dirty="0" smtClean="0"/>
              <a:t>Frailty trajectories by cohort and wealth</a:t>
            </a:r>
            <a:endParaRPr lang="en-GB" sz="3200" dirty="0"/>
          </a:p>
        </p:txBody>
      </p:sp>
      <p:sp>
        <p:nvSpPr>
          <p:cNvPr id="7" name="Oval 6"/>
          <p:cNvSpPr/>
          <p:nvPr/>
        </p:nvSpPr>
        <p:spPr bwMode="auto">
          <a:xfrm>
            <a:off x="3915674" y="3209181"/>
            <a:ext cx="1259456" cy="612000"/>
          </a:xfrm>
          <a:prstGeom prst="ellipse">
            <a:avLst/>
          </a:pr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sdemona" pitchFamily="8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849249" y="2513856"/>
            <a:ext cx="1259456" cy="612000"/>
          </a:xfrm>
          <a:prstGeom prst="ellipse">
            <a:avLst/>
          </a:pr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sdemon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778" y="4400153"/>
            <a:ext cx="9541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Richest</a:t>
            </a:r>
            <a:endParaRPr lang="en-GB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7066" y="2323789"/>
            <a:ext cx="9797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Poorest</a:t>
            </a:r>
            <a:endParaRPr lang="en-GB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12000" y="6120000"/>
            <a:ext cx="7920000" cy="68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sdemona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5900" y="6467475"/>
            <a:ext cx="615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(Marshall </a:t>
            </a:r>
            <a:r>
              <a:rPr lang="en-GB" sz="1200" i="1" dirty="0" smtClean="0">
                <a:latin typeface="+mn-lt"/>
              </a:rPr>
              <a:t>et al</a:t>
            </a:r>
            <a:r>
              <a:rPr lang="en-GB" sz="1200" dirty="0" smtClean="0">
                <a:latin typeface="+mn-lt"/>
              </a:rPr>
              <a:t>. 2015) </a:t>
            </a:r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72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An ageing world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09863"/>
            <a:ext cx="8820150" cy="42084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70000"/>
              </a:spcAft>
              <a:buFontTx/>
              <a:buNone/>
            </a:pPr>
            <a:r>
              <a:rPr lang="en-GB" dirty="0" smtClean="0"/>
              <a:t>	[Nothing] is more likely to shape economic, social, and political developments in the early twenty-first century than the simultaneous aging of Japan, Europe, and the United States … The human life cycle is undergoing unprecedented change. To preserve economic security, we must adapt the social institutions built around it to these new realities.</a:t>
            </a:r>
          </a:p>
          <a:p>
            <a:pPr algn="r">
              <a:spcBef>
                <a:spcPct val="0"/>
              </a:spcBef>
              <a:spcAft>
                <a:spcPct val="70000"/>
              </a:spcAft>
              <a:buFontTx/>
              <a:buNone/>
            </a:pPr>
            <a:r>
              <a:rPr lang="en-GB" sz="1800" i="1" dirty="0" smtClean="0"/>
              <a:t>The Commission on Global Aging (1999)</a:t>
            </a:r>
          </a:p>
          <a:p>
            <a:pPr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dirty="0" smtClean="0"/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GB" dirty="0" smtClean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1623" y="5440831"/>
            <a:ext cx="6540427" cy="52322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003399"/>
            </a:solidFill>
            <a:prstDash val="solid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“If you aren’t scared about the enormous generational storm </a:t>
            </a:r>
            <a:r>
              <a:rPr kumimoji="0" lang="en-GB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we’re facing</a:t>
            </a:r>
            <a:r>
              <a:rPr kumimoji="0" lang="en-GB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you must be on a particularly high dose of Prozac” </a:t>
            </a:r>
            <a:r>
              <a:rPr kumimoji="0" lang="en-GB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GB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Kotlikoff, 2004)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91802" y="3620449"/>
            <a:ext cx="2851435" cy="954107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00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Population ageing - Are we heading for a future of protest, destruction and the threat of financial meltdown? (BBC 2004)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20709516">
            <a:off x="538114" y="4020975"/>
            <a:ext cx="3590036" cy="523220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00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Politicians urged to face up to the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Demographic </a:t>
            </a:r>
            <a:r>
              <a:rPr kumimoji="0" lang="en-GB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timebomb</a:t>
            </a:r>
            <a:r>
              <a: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(Guardian 2006)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Concluding comments (1)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55313"/>
            <a:ext cx="8782050" cy="4286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There are significant class (and  ethnic, gender, area, etc.) </a:t>
            </a:r>
            <a:r>
              <a:rPr lang="en-GB" dirty="0"/>
              <a:t>inequalities that continue into later </a:t>
            </a:r>
            <a:r>
              <a:rPr lang="en-GB" dirty="0" smtClean="0"/>
              <a:t>life.</a:t>
            </a:r>
            <a:endParaRPr lang="en-GB" dirty="0"/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These inequalities are present for almost all relevant outcomes, health, psychological, social.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The occurrence and nature of transitions that occur in later life and circumstances in later life are related to outcomes – later life is important:</a:t>
            </a:r>
          </a:p>
          <a:p>
            <a:pPr marL="628650" lvl="1" indent="-266700">
              <a:spcBef>
                <a:spcPct val="0"/>
              </a:spcBef>
              <a:spcAft>
                <a:spcPts val="6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Marital status (divorce and widowhood);</a:t>
            </a:r>
          </a:p>
          <a:p>
            <a:pPr marL="628650" lvl="1" indent="-266700">
              <a:spcBef>
                <a:spcPct val="0"/>
              </a:spcBef>
              <a:spcAft>
                <a:spcPts val="6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Health/disability;</a:t>
            </a:r>
          </a:p>
          <a:p>
            <a:pPr marL="628650" lvl="1" indent="-266700">
              <a:spcBef>
                <a:spcPct val="0"/>
              </a:spcBef>
              <a:spcAft>
                <a:spcPts val="6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Retirement status/route (voluntary) and employment conditions;</a:t>
            </a:r>
          </a:p>
          <a:p>
            <a:pPr marL="628650" lvl="1" indent="-266700">
              <a:spcBef>
                <a:spcPct val="0"/>
              </a:spcBef>
              <a:spcAft>
                <a:spcPts val="12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Wealth.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/>
              <a:t>And these </a:t>
            </a:r>
            <a:r>
              <a:rPr lang="en-GB" dirty="0" smtClean="0"/>
              <a:t>are </a:t>
            </a:r>
            <a:r>
              <a:rPr lang="en-GB" dirty="0"/>
              <a:t>all </a:t>
            </a:r>
            <a:r>
              <a:rPr lang="en-GB" dirty="0" smtClean="0"/>
              <a:t>related to class position.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Concluding comments (2)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738" y="1213883"/>
            <a:ext cx="8799513" cy="46402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3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The </a:t>
            </a:r>
            <a:r>
              <a:rPr lang="en-GB" dirty="0"/>
              <a:t>mechanisms through which these inequalities operate are complex, </a:t>
            </a:r>
            <a:r>
              <a:rPr lang="en-GB" dirty="0" smtClean="0"/>
              <a:t>inter-related </a:t>
            </a:r>
            <a:r>
              <a:rPr lang="en-GB" dirty="0"/>
              <a:t>processes, operating over </a:t>
            </a:r>
            <a:r>
              <a:rPr lang="en-GB" dirty="0" smtClean="0"/>
              <a:t>time:</a:t>
            </a:r>
            <a:endParaRPr lang="en-GB" dirty="0"/>
          </a:p>
          <a:p>
            <a:pPr lvl="1">
              <a:spcBef>
                <a:spcPct val="0"/>
              </a:spcBef>
              <a:spcAft>
                <a:spcPts val="3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/>
              <a:t>Material/economic wellbeing;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/>
              <a:t>Social and cultural capital;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/>
              <a:t>Employment quality and retirement processes;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/>
              <a:t>Social status and valued identities</a:t>
            </a:r>
            <a:r>
              <a:rPr lang="en-GB" dirty="0" smtClean="0"/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/>
              <a:t>There are important variations by cohort, with a strong indication of increases in levels, or, at best, stability in levels, of morbidity, and a widening of inequalities for more recent </a:t>
            </a:r>
            <a:r>
              <a:rPr lang="en-GB" dirty="0" smtClean="0"/>
              <a:t>cohorts.</a:t>
            </a:r>
          </a:p>
          <a:p>
            <a:pPr>
              <a:spcBef>
                <a:spcPct val="0"/>
              </a:spcBef>
              <a:spcAft>
                <a:spcPts val="3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All of this has implications for policies to address ageing, which currently neglect class inequalities; and it also points to the need to address proximal effects and inequalities within the post-retirement population.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Policy interventions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134925"/>
            <a:ext cx="8799513" cy="46402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/>
              <a:t>Socioeconomic inequalities in later life are an </a:t>
            </a:r>
            <a:r>
              <a:rPr lang="en-GB" dirty="0" smtClean="0"/>
              <a:t>almost absent </a:t>
            </a:r>
            <a:r>
              <a:rPr lang="en-GB" dirty="0"/>
              <a:t>topic in policy discussion and development</a:t>
            </a:r>
            <a:r>
              <a:rPr lang="en-GB" dirty="0" smtClean="0"/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Almost no consideration of inequalities in discussions around later life employment, active ageing, pensions, social care and welfare reform.</a:t>
            </a:r>
            <a:endParaRPr lang="en-GB" dirty="0"/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Almost </a:t>
            </a:r>
            <a:r>
              <a:rPr lang="en-GB" dirty="0"/>
              <a:t>no interventions to address inequalities in health in later life.</a:t>
            </a:r>
          </a:p>
          <a:p>
            <a:pPr>
              <a:spcBef>
                <a:spcPct val="0"/>
              </a:spcBef>
              <a:spcAft>
                <a:spcPts val="24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/>
              <a:t>And </a:t>
            </a:r>
            <a:r>
              <a:rPr lang="en-GB" dirty="0" smtClean="0"/>
              <a:t>for interventions that are focussed on later life there is </a:t>
            </a:r>
            <a:r>
              <a:rPr lang="en-GB" dirty="0"/>
              <a:t>no direct evaluation of their impact on inequalities</a:t>
            </a:r>
            <a:r>
              <a:rPr lang="en-GB" dirty="0" smtClean="0"/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Policy discourse and focus is on empowerment, productivity, individualisation of risk and responsibility, in the context of welfare retrenchment. All are likely to increase inequalities.</a:t>
            </a:r>
          </a:p>
          <a:p>
            <a:pPr>
              <a:spcBef>
                <a:spcPct val="0"/>
              </a:spcBef>
              <a:spcAft>
                <a:spcPts val="3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In fact, there is a policy space for interventions targeted at reducing inequality and increasing social justice: pensions; job quality; housing; and social </a:t>
            </a:r>
            <a:r>
              <a:rPr lang="en-GB" dirty="0"/>
              <a:t>roles </a:t>
            </a:r>
            <a:r>
              <a:rPr lang="en-GB" dirty="0" smtClean="0"/>
              <a:t>that </a:t>
            </a:r>
            <a:r>
              <a:rPr lang="en-GB" dirty="0"/>
              <a:t>provide valued </a:t>
            </a:r>
            <a:r>
              <a:rPr lang="en-GB" dirty="0" smtClean="0"/>
              <a:t>identities, </a:t>
            </a:r>
            <a:r>
              <a:rPr lang="en-GB" dirty="0"/>
              <a:t>contribute to personal development and enhance social </a:t>
            </a:r>
            <a:r>
              <a:rPr lang="en-GB" dirty="0" smtClean="0"/>
              <a:t>status.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4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Acknowledgements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238250"/>
            <a:ext cx="8488528" cy="44243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Funders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endParaRPr lang="en-GB" dirty="0" smtClean="0"/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A range of colleagues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endParaRPr lang="en-GB" dirty="0"/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Lay advisory group members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endParaRPr lang="en-GB" dirty="0"/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Scientific advisory group members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endParaRPr lang="en-GB" dirty="0"/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Project partners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endParaRPr lang="en-GB" dirty="0"/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Rebecca Bromley and Jim </a:t>
            </a:r>
            <a:r>
              <a:rPr lang="en-GB" dirty="0" err="1" smtClean="0"/>
              <a:t>Pendrill</a:t>
            </a:r>
            <a:r>
              <a:rPr lang="en-GB" dirty="0" smtClean="0"/>
              <a:t>, report co-authors</a:t>
            </a:r>
          </a:p>
        </p:txBody>
      </p:sp>
      <p:pic>
        <p:nvPicPr>
          <p:cNvPr id="4" name="Picture 3" descr="http://www.rcuk.ac.uk/publishingimages/lifelonghealthwellbe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740" y="1084580"/>
            <a:ext cx="1656286" cy="77514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8" y="1945093"/>
            <a:ext cx="4449170" cy="296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and responses to an ageing world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504" y="1081078"/>
            <a:ext cx="8894618" cy="4881564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9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Reduced </a:t>
            </a:r>
            <a:r>
              <a:rPr lang="en-GB" dirty="0"/>
              <a:t>labour </a:t>
            </a:r>
            <a:r>
              <a:rPr lang="en-GB" dirty="0" smtClean="0"/>
              <a:t>supply and decreased consumption, reducing tax income;</a:t>
            </a:r>
            <a:endParaRPr lang="en-GB" dirty="0"/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Increased costs </a:t>
            </a:r>
            <a:r>
              <a:rPr lang="en-GB" dirty="0"/>
              <a:t>of </a:t>
            </a:r>
            <a:r>
              <a:rPr lang="en-GB" dirty="0" smtClean="0"/>
              <a:t>pension, health </a:t>
            </a:r>
            <a:r>
              <a:rPr lang="en-GB" dirty="0"/>
              <a:t>and social care programs;</a:t>
            </a:r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Enormous pressure to raise taxes and/or reduce benefits, reduce publicly provided pensions and health and social care, and reduce spending on other public services;</a:t>
            </a:r>
          </a:p>
          <a:p>
            <a:pPr>
              <a:spcBef>
                <a:spcPct val="0"/>
              </a:spcBef>
              <a:spcAft>
                <a:spcPts val="9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And pressure to rely on increased family involvement in care provision.</a:t>
            </a:r>
          </a:p>
          <a:p>
            <a:pPr lvl="0" algn="r">
              <a:spcBef>
                <a:spcPct val="0"/>
              </a:spcBef>
              <a:spcAft>
                <a:spcPts val="2400"/>
              </a:spcAft>
              <a:buNone/>
            </a:pPr>
            <a:r>
              <a:rPr lang="en-GB" sz="1800" i="1" dirty="0">
                <a:solidFill>
                  <a:srgbClr val="000000"/>
                </a:solidFill>
              </a:rPr>
              <a:t>The Commission on Global Aging (1999)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rgbClr val="009999"/>
              </a:buClr>
              <a:buFont typeface="Wingdings" pitchFamily="2" charset="2"/>
              <a:buChar char="§"/>
            </a:pPr>
            <a:r>
              <a:rPr lang="en-GB" dirty="0" smtClean="0"/>
              <a:t>In response, the major policy strategy is extended </a:t>
            </a:r>
            <a:r>
              <a:rPr lang="en-GB" dirty="0"/>
              <a:t>working </a:t>
            </a:r>
            <a:r>
              <a:rPr lang="en-GB" dirty="0" smtClean="0"/>
              <a:t>lives.</a:t>
            </a:r>
            <a:endParaRPr lang="en-GB" dirty="0"/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More broadly, there is an </a:t>
            </a:r>
            <a:r>
              <a:rPr lang="en-GB" dirty="0"/>
              <a:t>‘active ageing’ policy </a:t>
            </a:r>
            <a:r>
              <a:rPr lang="en-GB" dirty="0" smtClean="0"/>
              <a:t>agenda, said to carry </a:t>
            </a:r>
            <a:r>
              <a:rPr lang="en-GB" dirty="0"/>
              <a:t>both social and personal </a:t>
            </a:r>
            <a:r>
              <a:rPr lang="en-GB" dirty="0" smtClean="0"/>
              <a:t>benefits.</a:t>
            </a:r>
            <a:endParaRPr lang="en-GB" dirty="0"/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Ultimately an aspiration to promote productive </a:t>
            </a:r>
            <a:r>
              <a:rPr lang="en-GB" dirty="0"/>
              <a:t>ageing – if you are not working you should be engaged in social activities, including </a:t>
            </a:r>
            <a:r>
              <a:rPr lang="en-GB" dirty="0" smtClean="0"/>
              <a:t>grand-parenting</a:t>
            </a:r>
            <a:r>
              <a:rPr lang="en-GB" dirty="0"/>
              <a:t>, or civic activities, including </a:t>
            </a:r>
            <a:r>
              <a:rPr lang="en-GB" dirty="0" smtClean="0"/>
              <a:t>volunteering...</a:t>
            </a:r>
          </a:p>
        </p:txBody>
      </p:sp>
    </p:spTree>
    <p:extLst>
      <p:ext uri="{BB962C8B-B14F-4D97-AF65-F5344CB8AC3E}">
        <p14:creationId xmlns:p14="http://schemas.microsoft.com/office/powerpoint/2010/main" val="8109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0026"/>
            <a:ext cx="9144000" cy="723900"/>
          </a:xfrm>
        </p:spPr>
        <p:txBody>
          <a:bodyPr/>
          <a:lstStyle/>
          <a:p>
            <a:r>
              <a:rPr lang="en-GB" sz="3200" dirty="0" smtClean="0"/>
              <a:t>The Third Age</a:t>
            </a:r>
            <a:r>
              <a:rPr kumimoji="1" lang="en-GB" sz="3200" dirty="0" smtClean="0"/>
              <a:t>, or A Golden Generation?</a:t>
            </a:r>
            <a:endParaRPr lang="en-GB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1159621"/>
            <a:ext cx="8767762" cy="43275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Post-retirement, post-parenting, but pre-dependency.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Contributing to society through voluntary/community activities and political/civic engagement.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Consuming and enjoying life, leisure and pleasure – cultural mainstream.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Self-fulfilment, having a role, having fun and acknowledged status.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A generation liberated from the standardised lives of previous cohorts.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Or a greedy, self-interested Golden Generation, who benefited from social welfare and are living individualised lives orientated to self satisfaction, and giving rise to inter-generational conflict.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00A2AE"/>
              </a:buClr>
              <a:buFont typeface="Wingdings" pitchFamily="2" charset="2"/>
              <a:buChar char="§"/>
            </a:pPr>
            <a:r>
              <a:rPr lang="en-GB" dirty="0" smtClean="0"/>
              <a:t>But what about class and other dimensions of inequality? Is this generational experience/third age space open to all?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80975" y="1335088"/>
          <a:ext cx="4543425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84" name="Chart" r:id="rId3" imgW="4886435" imgH="5086260" progId="MSGraph.Chart.8">
                  <p:embed followColorScheme="full"/>
                </p:oleObj>
              </mc:Choice>
              <mc:Fallback>
                <p:oleObj name="Chart" r:id="rId3" imgW="4886435" imgH="5086260" progId="MSGraph.Chart.8">
                  <p:embed followColorScheme="full"/>
                  <p:pic>
                    <p:nvPicPr>
                      <p:cNvPr id="0" name="Picture 7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335088"/>
                        <a:ext cx="4543425" cy="472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9144000" cy="773051"/>
          </a:xfrm>
        </p:spPr>
        <p:txBody>
          <a:bodyPr/>
          <a:lstStyle/>
          <a:p>
            <a:r>
              <a:rPr lang="en-GB" sz="3200" dirty="0" smtClean="0"/>
              <a:t>Inequalities in survival rates by wealth</a:t>
            </a:r>
            <a:br>
              <a:rPr lang="en-GB" sz="3200" dirty="0" smtClean="0"/>
            </a:br>
            <a:r>
              <a:rPr lang="en-GB" sz="2400" dirty="0" smtClean="0"/>
              <a:t>Age 50+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492625" y="1319213"/>
          <a:ext cx="4543425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85" name="Chart" r:id="rId5" imgW="4886435" imgH="5086260" progId="MSGraph.Chart.8">
                  <p:embed followColorScheme="full"/>
                </p:oleObj>
              </mc:Choice>
              <mc:Fallback>
                <p:oleObj name="Chart" r:id="rId5" imgW="4886435" imgH="5086260" progId="MSGraph.Chart.8">
                  <p:embed followColorScheme="full"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1319213"/>
                        <a:ext cx="4543425" cy="472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26175" y="1185863"/>
            <a:ext cx="1535113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latin typeface="+mn-lt"/>
              </a:rPr>
              <a:t>Men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2488" y="1195388"/>
            <a:ext cx="15351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latin typeface="+mn-lt"/>
              </a:rPr>
              <a:t>Women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399" y="6186488"/>
            <a:ext cx="79724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Fully adjusted hazard ratio poorest compared with richest = 1.7</a:t>
            </a:r>
            <a:endParaRPr lang="en-GB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900" y="6467475"/>
            <a:ext cx="615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(Nazroo </a:t>
            </a:r>
            <a:r>
              <a:rPr lang="en-GB" sz="1200" i="1" dirty="0" smtClean="0">
                <a:latin typeface="+mn-lt"/>
              </a:rPr>
              <a:t>et </a:t>
            </a:r>
            <a:r>
              <a:rPr lang="en-GB" sz="1200" dirty="0" smtClean="0">
                <a:latin typeface="+mn-lt"/>
              </a:rPr>
              <a:t>al. 2008)</a:t>
            </a:r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032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Ageing, wellbeing and inequality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477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205947938"/>
              </p:ext>
            </p:extLst>
          </p:nvPr>
        </p:nvGraphicFramePr>
        <p:xfrm>
          <a:off x="360363" y="1368613"/>
          <a:ext cx="8397875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" name="Chart" r:id="rId3" imgW="10568897" imgH="6073056" progId="MSGraph.Chart.8">
                  <p:embed followColorScheme="full"/>
                </p:oleObj>
              </mc:Choice>
              <mc:Fallback>
                <p:oleObj name="Chart" r:id="rId3" imgW="10568897" imgH="6073056" progId="MSGraph.Chart.8">
                  <p:embed followColorScheme="full"/>
                  <p:pic>
                    <p:nvPicPr>
                      <p:cNvPr id="0" name="Picture 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1368613"/>
                        <a:ext cx="8397875" cy="482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213"/>
            <a:ext cx="9144000" cy="747712"/>
          </a:xfrm>
        </p:spPr>
        <p:txBody>
          <a:bodyPr/>
          <a:lstStyle/>
          <a:p>
            <a:r>
              <a:rPr lang="en-GB" dirty="0" smtClean="0"/>
              <a:t>Age and depressed mood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(CES-D score adjusted for gender and ethnicity)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85900" y="6467475"/>
            <a:ext cx="615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(Jivraj </a:t>
            </a:r>
            <a:r>
              <a:rPr lang="en-GB" sz="1200" i="1" dirty="0" smtClean="0">
                <a:latin typeface="+mn-lt"/>
              </a:rPr>
              <a:t>et al</a:t>
            </a:r>
            <a:r>
              <a:rPr lang="en-GB" sz="1200" dirty="0" smtClean="0">
                <a:latin typeface="+mn-lt"/>
              </a:rPr>
              <a:t>. 2014)</a:t>
            </a:r>
            <a:endParaRPr lang="en-GB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213"/>
            <a:ext cx="9144000" cy="757237"/>
          </a:xfrm>
        </p:spPr>
        <p:txBody>
          <a:bodyPr/>
          <a:lstStyle/>
          <a:p>
            <a:r>
              <a:rPr lang="en-GB" dirty="0" smtClean="0"/>
              <a:t>Age, depressed mood and wealth</a:t>
            </a:r>
            <a:br>
              <a:rPr lang="en-GB" dirty="0" smtClean="0"/>
            </a:br>
            <a:r>
              <a:rPr lang="en-GB" sz="2000" dirty="0" smtClean="0"/>
              <a:t> (CES-D score adjusted for gender and ethnicity)</a:t>
            </a:r>
            <a:endParaRPr lang="en-US" sz="2000" dirty="0" smtClean="0"/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82003850"/>
              </p:ext>
            </p:extLst>
          </p:nvPr>
        </p:nvGraphicFramePr>
        <p:xfrm>
          <a:off x="411163" y="1423988"/>
          <a:ext cx="82962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85900" y="6467475"/>
            <a:ext cx="615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(Jivraj </a:t>
            </a:r>
            <a:r>
              <a:rPr lang="en-GB" sz="1200" i="1" dirty="0" smtClean="0">
                <a:latin typeface="+mn-lt"/>
              </a:rPr>
              <a:t>et al</a:t>
            </a:r>
            <a:r>
              <a:rPr lang="en-GB" sz="1200" dirty="0" smtClean="0">
                <a:latin typeface="+mn-lt"/>
              </a:rPr>
              <a:t>. 2014)</a:t>
            </a:r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077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213"/>
            <a:ext cx="9144000" cy="757237"/>
          </a:xfrm>
        </p:spPr>
        <p:txBody>
          <a:bodyPr/>
          <a:lstStyle/>
          <a:p>
            <a:r>
              <a:rPr lang="en-GB" dirty="0" smtClean="0"/>
              <a:t>Age, depressed mood and wealth</a:t>
            </a:r>
            <a:br>
              <a:rPr lang="en-GB" dirty="0" smtClean="0"/>
            </a:br>
            <a:r>
              <a:rPr lang="en-GB" sz="2000" dirty="0" smtClean="0"/>
              <a:t> (CES-D score adjusted for gender and ethnicity)</a:t>
            </a:r>
            <a:endParaRPr lang="en-US" sz="2000" dirty="0" smtClean="0"/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787424770"/>
              </p:ext>
            </p:extLst>
          </p:nvPr>
        </p:nvGraphicFramePr>
        <p:xfrm>
          <a:off x="411163" y="1423988"/>
          <a:ext cx="82962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85900" y="6467475"/>
            <a:ext cx="615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(Jivraj </a:t>
            </a:r>
            <a:r>
              <a:rPr lang="en-GB" sz="1200" i="1" dirty="0" smtClean="0">
                <a:latin typeface="+mn-lt"/>
              </a:rPr>
              <a:t>et al</a:t>
            </a:r>
            <a:r>
              <a:rPr lang="en-GB" sz="1200" dirty="0" smtClean="0">
                <a:latin typeface="+mn-lt"/>
              </a:rPr>
              <a:t>. 2014)</a:t>
            </a:r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4426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mp modified">
  <a:themeElements>
    <a:clrScheme name="uomp modified.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omp modified.ppt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sdemona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sdemona" pitchFamily="82" charset="0"/>
          </a:defRPr>
        </a:defPPr>
      </a:lstStyle>
    </a:lnDef>
  </a:objectDefaults>
  <a:extraClrSchemeLst>
    <a:extraClrScheme>
      <a:clrScheme name="uomp modified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p modified.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p modified.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p modified.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p modified.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p modified.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p modified.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p modified.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p modified.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p modified.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p modified.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p modified.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omp modified">
  <a:themeElements>
    <a:clrScheme name="uomp modified.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omp modified.ppt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sdemona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sdemona" pitchFamily="82" charset="0"/>
          </a:defRPr>
        </a:defPPr>
      </a:lstStyle>
    </a:lnDef>
  </a:objectDefaults>
  <a:extraClrSchemeLst>
    <a:extraClrScheme>
      <a:clrScheme name="uomp modified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p modified.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p modified.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p modified.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p modified.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mp modified.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p modified.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p modified.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p modified.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p modified.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p modified.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mp modified.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8818</TotalTime>
  <Words>1195</Words>
  <Application>Microsoft Office PowerPoint</Application>
  <PresentationFormat>Overhead</PresentationFormat>
  <Paragraphs>144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uomp modified</vt:lpstr>
      <vt:lpstr>1_uomp modified</vt:lpstr>
      <vt:lpstr>Chart</vt:lpstr>
      <vt:lpstr>The Golden Generation?</vt:lpstr>
      <vt:lpstr>An ageing world</vt:lpstr>
      <vt:lpstr>Impact of and responses to an ageing world</vt:lpstr>
      <vt:lpstr>The Third Age, or A Golden Generation?</vt:lpstr>
      <vt:lpstr>Inequalities in survival rates by wealth Age 50+</vt:lpstr>
      <vt:lpstr>Ageing, wellbeing and inequality</vt:lpstr>
      <vt:lpstr>Age and depressed mood  (CES-D score adjusted for gender and ethnicity)</vt:lpstr>
      <vt:lpstr>Age, depressed mood and wealth  (CES-D score adjusted for gender and ethnicity)</vt:lpstr>
      <vt:lpstr>Age, depressed mood and wealth  (CES-D score adjusted for gender and ethnicity)</vt:lpstr>
      <vt:lpstr>How does retirement and paid work influence wellbeing?</vt:lpstr>
      <vt:lpstr>Wellbeing and type of retirement transition</vt:lpstr>
      <vt:lpstr>Impact of working post-retirement age on health</vt:lpstr>
      <vt:lpstr>And what about social productivity?</vt:lpstr>
      <vt:lpstr>Social detachment and wealth</vt:lpstr>
      <vt:lpstr>Change in internet use by cohort and wealth</vt:lpstr>
      <vt:lpstr>Volunteering, wellbeing and wealth</vt:lpstr>
      <vt:lpstr>Is health improving over generations?</vt:lpstr>
      <vt:lpstr>Frailty trajectories by cohort</vt:lpstr>
      <vt:lpstr>Frailty trajectories by cohort and wealth</vt:lpstr>
      <vt:lpstr>Concluding comments (1)</vt:lpstr>
      <vt:lpstr>Concluding comments (2)</vt:lpstr>
      <vt:lpstr>Policy interventions</vt:lpstr>
      <vt:lpstr>Acknowledgements</vt:lpstr>
    </vt:vector>
  </TitlesOfParts>
  <Company>Manchester Computing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Nazroo</dc:creator>
  <cp:lastModifiedBy>James Nazroo</cp:lastModifiedBy>
  <cp:revision>608</cp:revision>
  <cp:lastPrinted>2016-02-02T09:29:19Z</cp:lastPrinted>
  <dcterms:created xsi:type="dcterms:W3CDTF">2006-10-16T15:28:48Z</dcterms:created>
  <dcterms:modified xsi:type="dcterms:W3CDTF">2017-07-11T08:31:55Z</dcterms:modified>
</cp:coreProperties>
</file>