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4" r:id="rId3"/>
    <p:sldId id="391" r:id="rId4"/>
    <p:sldId id="390" r:id="rId5"/>
    <p:sldId id="395" r:id="rId6"/>
    <p:sldId id="394" r:id="rId7"/>
    <p:sldId id="393" r:id="rId8"/>
    <p:sldId id="396" r:id="rId9"/>
    <p:sldId id="269" r:id="rId1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" userDrawn="1">
          <p15:clr>
            <a:srgbClr val="A4A3A4"/>
          </p15:clr>
        </p15:guide>
        <p15:guide id="2" pos="5579" userDrawn="1">
          <p15:clr>
            <a:srgbClr val="A4A3A4"/>
          </p15:clr>
        </p15:guide>
        <p15:guide id="3" pos="567" userDrawn="1">
          <p15:clr>
            <a:srgbClr val="A4A3A4"/>
          </p15:clr>
        </p15:guide>
        <p15:guide id="4" orient="horz" pos="599" userDrawn="1">
          <p15:clr>
            <a:srgbClr val="A4A3A4"/>
          </p15:clr>
        </p15:guide>
        <p15:guide id="5" orient="horz" pos="3049" userDrawn="1">
          <p15:clr>
            <a:srgbClr val="A4A3A4"/>
          </p15:clr>
        </p15:guide>
        <p15:guide id="6" pos="5443" userDrawn="1">
          <p15:clr>
            <a:srgbClr val="A4A3A4"/>
          </p15:clr>
        </p15:guide>
        <p15:guide id="7" orient="horz" pos="395" userDrawn="1">
          <p15:clr>
            <a:srgbClr val="A4A3A4"/>
          </p15:clr>
        </p15:guide>
        <p15:guide id="8" orient="horz" pos="3132" userDrawn="1">
          <p15:clr>
            <a:srgbClr val="A4A3A4"/>
          </p15:clr>
        </p15:guide>
        <p15:guide id="9" pos="24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62666"/>
    <a:srgbClr val="4A4A49"/>
    <a:srgbClr val="6EC5D3"/>
    <a:srgbClr val="EA5167"/>
    <a:srgbClr val="EEEA80"/>
    <a:srgbClr val="6FC667"/>
    <a:srgbClr val="EA5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2857" autoAdjust="0"/>
  </p:normalViewPr>
  <p:slideViewPr>
    <p:cSldViewPr snapToGrid="0" snapToObjects="1">
      <p:cViewPr>
        <p:scale>
          <a:sx n="147" d="100"/>
          <a:sy n="147" d="100"/>
        </p:scale>
        <p:origin x="96" y="624"/>
      </p:cViewPr>
      <p:guideLst>
        <p:guide orient="horz" pos="327"/>
        <p:guide pos="5579"/>
        <p:guide pos="567"/>
        <p:guide orient="horz" pos="599"/>
        <p:guide orient="horz" pos="3049"/>
        <p:guide pos="5443"/>
        <p:guide orient="horz" pos="395"/>
        <p:guide orient="horz" pos="3132"/>
        <p:guide pos="24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.jones\Desktop\Fulfilling%20Work\Occupational%20Health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B" sz="2400" dirty="0"/>
          </a:p>
        </c:rich>
      </c:tx>
      <c:layout>
        <c:manualLayout>
          <c:xMode val="edge"/>
          <c:yMode val="edge"/>
          <c:x val="2.4176027796595757E-2"/>
          <c:y val="2.48150455658946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12079407591308"/>
          <c:y val="8.2041633390744578E-2"/>
          <c:w val="0.86704924147721829"/>
          <c:h val="0.751416527753949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Sheet1!$J$29:$N$29</c:f>
              <c:strCache>
                <c:ptCount val="5"/>
                <c:pt idx="0">
                  <c:v>Ill health or disability</c:v>
                </c:pt>
                <c:pt idx="1">
                  <c:v>Retired</c:v>
                </c:pt>
                <c:pt idx="2">
                  <c:v>Unemployed</c:v>
                </c:pt>
                <c:pt idx="3">
                  <c:v>Caring</c:v>
                </c:pt>
                <c:pt idx="4">
                  <c:v>Other</c:v>
                </c:pt>
              </c:strCache>
            </c:strRef>
          </c:cat>
          <c:val>
            <c:numRef>
              <c:f>Sheet1!$J$30:$N$30</c:f>
              <c:numCache>
                <c:formatCode>General</c:formatCode>
                <c:ptCount val="5"/>
                <c:pt idx="0">
                  <c:v>0.1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0.04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0-496D-8058-230C16B78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994580064"/>
        <c:axId val="-994584960"/>
      </c:barChart>
      <c:catAx>
        <c:axId val="-99458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4584960"/>
        <c:crosses val="autoZero"/>
        <c:auto val="1"/>
        <c:lblAlgn val="ctr"/>
        <c:lblOffset val="100"/>
        <c:noMultiLvlLbl val="0"/>
      </c:catAx>
      <c:valAx>
        <c:axId val="-99458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458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2298A-0246-3349-B61C-397004BBA56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C96E-DD64-B34C-8AC8-D7E1F6D58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5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EE18D-4C3D-7D4F-9FFA-788B69825C9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B354-64F8-4346-AA82-269F991C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4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2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8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4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698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25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73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AB354-64F8-4346-AA82-269F991C54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99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B5B1-3D45-E54B-AF63-43600D26CC91}" type="datetime1">
              <a:rPr lang="en-GB" smtClean="0"/>
              <a:t>11/07/2017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1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CE2A-D50E-7949-9ED3-704705363BD7}" type="datetime1">
              <a:rPr lang="en-GB" smtClean="0"/>
              <a:t>11/07/2017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F5C3-E0A4-014F-8126-916B16A036ED}" type="datetime1">
              <a:rPr lang="en-GB" smtClean="0"/>
              <a:t>11/07/2017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6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fab-icon-purple.png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5392" y="219666"/>
            <a:ext cx="329850" cy="41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0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ackground">
    <p:bg>
      <p:bgPr>
        <a:solidFill>
          <a:srgbClr val="462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12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EFDC-D60A-0C42-AD3C-7DBA1EB19586}" type="datetime1">
              <a:rPr lang="en-GB" smtClean="0"/>
              <a:t>11/07/2017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A4D1-AD4F-8D4F-9AB4-38C8366AE1B3}" type="datetime1">
              <a:rPr lang="en-GB" smtClean="0"/>
              <a:t>11/07/2017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2CAC-0FD6-6849-BCD7-4C28D36AE84B}" type="datetime1">
              <a:rPr lang="en-GB" smtClean="0"/>
              <a:t>11/07/2017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1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CCDE-1541-8D45-9586-304D1D09B9B4}" type="datetime1">
              <a:rPr lang="en-GB" smtClean="0"/>
              <a:t>11/07/2017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5A08-E242-CC4B-9F22-1BC7AA05DF8E}" type="datetime1">
              <a:rPr lang="en-GB" smtClean="0"/>
              <a:t>11/07/2017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1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4305-9121-3A40-95EC-3979529F5D1B}" type="datetime1">
              <a:rPr lang="en-GB" smtClean="0"/>
              <a:t>11/07/2017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8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79D2-8437-B449-A32B-766BC5930BC1}" type="datetime1">
              <a:rPr lang="en-GB" smtClean="0"/>
              <a:t>11/07/2017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1C4D-2DC8-A94E-B1FA-8E326EC3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0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gif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fab-logo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133" y="349552"/>
            <a:ext cx="2187944" cy="8447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2602" y="2071673"/>
            <a:ext cx="83907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dirty="0">
                <a:solidFill>
                  <a:schemeClr val="bg1"/>
                </a:solidFill>
                <a:latin typeface="Calibri"/>
                <a:cs typeface="Calibri"/>
              </a:rPr>
              <a:t>Tackling social inequalities in later life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7996" y="3682013"/>
            <a:ext cx="4155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Calibri"/>
                <a:cs typeface="Calibri"/>
              </a:rPr>
              <a:t>Dan Jones, Director of Innovation &amp;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7712" y="2740659"/>
            <a:ext cx="630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  <a:cs typeface="Calibri"/>
              </a:rPr>
              <a:t>‘The Golden Generation?’, MICRA, July 2017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118316" y="3351580"/>
            <a:ext cx="333957" cy="0"/>
          </a:xfrm>
          <a:prstGeom prst="line">
            <a:avLst/>
          </a:prstGeom>
          <a:ln w="38100" cap="rnd" cmpd="sng">
            <a:solidFill>
              <a:srgbClr val="EA516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29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971" y="47964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About the Centre for Ageing Better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2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20" y="855134"/>
            <a:ext cx="8609798" cy="398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We work for </a:t>
            </a:r>
            <a:r>
              <a:rPr lang="en-GB" sz="1800" b="1" dirty="0"/>
              <a:t>a society where everyone enjoys a good later life – especially those at risk of missing out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We are an independent charitable foundation </a:t>
            </a:r>
            <a:endParaRPr lang="en-GB" sz="1800" b="1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We are a What Works Centre, promoting the better use of evidence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1800" b="1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We work across the issues that matter for a good later life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In all our work, </a:t>
            </a:r>
            <a:r>
              <a:rPr lang="en-GB" sz="1800" b="1" dirty="0"/>
              <a:t>we start with the person – people’s different experiences of later life</a:t>
            </a:r>
          </a:p>
        </p:txBody>
      </p:sp>
    </p:spTree>
    <p:extLst>
      <p:ext uri="{BB962C8B-B14F-4D97-AF65-F5344CB8AC3E}">
        <p14:creationId xmlns:p14="http://schemas.microsoft.com/office/powerpoint/2010/main" val="112358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971" y="47964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The Golden Generation?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3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20" y="855134"/>
            <a:ext cx="8609798" cy="398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 err="1"/>
              <a:t>fRaill</a:t>
            </a:r>
            <a:r>
              <a:rPr lang="en-GB" sz="1800" dirty="0"/>
              <a:t> research highlights the impact of inequality across all the dimensions of a good later life - health, wellbeing and social connections, as well as financial security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Powerful confirmation of the central importance of social and economic inequality in shaping people’s divergent</a:t>
            </a:r>
            <a:r>
              <a:rPr lang="en-GB" sz="1800" b="1" dirty="0"/>
              <a:t> </a:t>
            </a:r>
            <a:r>
              <a:rPr lang="en-GB" sz="1800" dirty="0"/>
              <a:t>experiences of later life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Seeing these inequalities play out starkly in our work with people in later life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1800" dirty="0"/>
              <a:t>Completing our own review of evidence on inequalities in later life</a:t>
            </a:r>
          </a:p>
        </p:txBody>
      </p: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86249442-E4BF-4DF1-81E6-80CABA8FDA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6184" y="1652191"/>
            <a:ext cx="1238555" cy="1238555"/>
          </a:xfrm>
          <a:prstGeom prst="rect">
            <a:avLst/>
          </a:prstGeom>
          <a:effectLst/>
        </p:spPr>
      </p:pic>
      <p:pic>
        <p:nvPicPr>
          <p:cNvPr id="10" name="Graphic 9" descr="Coins">
            <a:extLst>
              <a:ext uri="{FF2B5EF4-FFF2-40B4-BE49-F238E27FC236}">
                <a16:creationId xmlns:a16="http://schemas.microsoft.com/office/drawing/2014/main" id="{6CBC7FB7-0CE7-4483-948D-6723B6B84C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6724" y="1736599"/>
            <a:ext cx="1186996" cy="1186996"/>
          </a:xfrm>
          <a:prstGeom prst="rect">
            <a:avLst/>
          </a:prstGeom>
          <a:effectLst/>
        </p:spPr>
      </p:pic>
      <p:pic>
        <p:nvPicPr>
          <p:cNvPr id="11" name="Graphic 10" descr="Heartbeat">
            <a:extLst>
              <a:ext uri="{FF2B5EF4-FFF2-40B4-BE49-F238E27FC236}">
                <a16:creationId xmlns:a16="http://schemas.microsoft.com/office/drawing/2014/main" id="{CCDEB386-D5DB-4022-B4D1-AEC6A90C1C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5859" y="1398406"/>
            <a:ext cx="1764124" cy="1894517"/>
          </a:xfrm>
          <a:prstGeom prst="rect">
            <a:avLst/>
          </a:prstGeom>
        </p:spPr>
      </p:pic>
      <p:pic>
        <p:nvPicPr>
          <p:cNvPr id="12" name="Graphic 11" descr="Smiling Face with No Fill">
            <a:extLst>
              <a:ext uri="{FF2B5EF4-FFF2-40B4-BE49-F238E27FC236}">
                <a16:creationId xmlns:a16="http://schemas.microsoft.com/office/drawing/2014/main" id="{B7A3F3EE-C4EE-4CF3-9A1C-C90E17CDFF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80338" y="1649723"/>
            <a:ext cx="1104333" cy="1104333"/>
          </a:xfrm>
          <a:prstGeom prst="rect">
            <a:avLst/>
          </a:prstGeom>
          <a:effectLst/>
        </p:spPr>
      </p:pic>
      <p:sp>
        <p:nvSpPr>
          <p:cNvPr id="13" name="Shape 372">
            <a:extLst>
              <a:ext uri="{FF2B5EF4-FFF2-40B4-BE49-F238E27FC236}">
                <a16:creationId xmlns:a16="http://schemas.microsoft.com/office/drawing/2014/main" id="{F1426EBE-1DCF-4BD1-AAF5-5C4CF7510240}"/>
              </a:ext>
            </a:extLst>
          </p:cNvPr>
          <p:cNvSpPr/>
          <p:nvPr/>
        </p:nvSpPr>
        <p:spPr>
          <a:xfrm>
            <a:off x="412874" y="2934067"/>
            <a:ext cx="2304256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914400">
              <a:defRPr sz="2600">
                <a:solidFill>
                  <a:srgbClr val="000000"/>
                </a:solidFill>
              </a:defRPr>
            </a:lvl1pPr>
          </a:lstStyle>
          <a:p>
            <a:r>
              <a:rPr sz="1800" b="1" i="1" dirty="0">
                <a:solidFill>
                  <a:schemeClr val="tx1"/>
                </a:solidFill>
              </a:rPr>
              <a:t>Financial security</a:t>
            </a:r>
          </a:p>
        </p:txBody>
      </p:sp>
      <p:sp>
        <p:nvSpPr>
          <p:cNvPr id="14" name="Shape 373">
            <a:extLst>
              <a:ext uri="{FF2B5EF4-FFF2-40B4-BE49-F238E27FC236}">
                <a16:creationId xmlns:a16="http://schemas.microsoft.com/office/drawing/2014/main" id="{B99B5A86-8EA7-41AA-BC10-6BDA0DC7EA16}"/>
              </a:ext>
            </a:extLst>
          </p:cNvPr>
          <p:cNvSpPr/>
          <p:nvPr/>
        </p:nvSpPr>
        <p:spPr>
          <a:xfrm>
            <a:off x="4404822" y="2934067"/>
            <a:ext cx="244128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914400">
              <a:defRPr sz="2600">
                <a:solidFill>
                  <a:srgbClr val="000000"/>
                </a:solidFill>
              </a:defRPr>
            </a:lvl1pPr>
          </a:lstStyle>
          <a:p>
            <a:r>
              <a:rPr sz="1800" b="1" i="1" dirty="0">
                <a:solidFill>
                  <a:schemeClr val="tx1"/>
                </a:solidFill>
              </a:rPr>
              <a:t>Social connections</a:t>
            </a:r>
          </a:p>
        </p:txBody>
      </p:sp>
      <p:sp>
        <p:nvSpPr>
          <p:cNvPr id="16" name="Shape 373">
            <a:extLst>
              <a:ext uri="{FF2B5EF4-FFF2-40B4-BE49-F238E27FC236}">
                <a16:creationId xmlns:a16="http://schemas.microsoft.com/office/drawing/2014/main" id="{C32FA1B9-2B14-4FD9-BD33-51AF3C093C55}"/>
              </a:ext>
            </a:extLst>
          </p:cNvPr>
          <p:cNvSpPr/>
          <p:nvPr/>
        </p:nvSpPr>
        <p:spPr>
          <a:xfrm>
            <a:off x="6348666" y="2911758"/>
            <a:ext cx="244128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914400">
              <a:defRPr sz="2600">
                <a:solidFill>
                  <a:srgbClr val="000000"/>
                </a:solidFill>
              </a:defRPr>
            </a:lvl1pPr>
          </a:lstStyle>
          <a:p>
            <a:r>
              <a:rPr lang="en-GB" sz="1800" b="1" i="1" dirty="0">
                <a:solidFill>
                  <a:schemeClr val="tx1"/>
                </a:solidFill>
              </a:rPr>
              <a:t>Wellbeing</a:t>
            </a:r>
            <a:endParaRPr sz="1800" b="1" i="1" dirty="0">
              <a:solidFill>
                <a:schemeClr val="tx1"/>
              </a:solidFill>
            </a:endParaRPr>
          </a:p>
        </p:txBody>
      </p:sp>
      <p:sp>
        <p:nvSpPr>
          <p:cNvPr id="17" name="Shape 371">
            <a:extLst>
              <a:ext uri="{FF2B5EF4-FFF2-40B4-BE49-F238E27FC236}">
                <a16:creationId xmlns:a16="http://schemas.microsoft.com/office/drawing/2014/main" id="{4A580257-FA03-431C-AD90-FFADDE30D200}"/>
              </a:ext>
            </a:extLst>
          </p:cNvPr>
          <p:cNvSpPr/>
          <p:nvPr/>
        </p:nvSpPr>
        <p:spPr>
          <a:xfrm>
            <a:off x="2738401" y="2923595"/>
            <a:ext cx="1592072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914400">
              <a:defRPr sz="2600">
                <a:solidFill>
                  <a:srgbClr val="000000"/>
                </a:solidFill>
              </a:defRPr>
            </a:lvl1pPr>
          </a:lstStyle>
          <a:p>
            <a:r>
              <a:rPr sz="1800" b="1" i="1" dirty="0">
                <a:solidFill>
                  <a:schemeClr val="tx1"/>
                </a:solidFill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333320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971" y="47964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Inequalities and health in later life – policy implications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4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20" y="809414"/>
            <a:ext cx="8609798" cy="398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b="1" dirty="0">
                <a:solidFill>
                  <a:srgbClr val="462666"/>
                </a:solidFill>
              </a:rPr>
              <a:t>The gap between richer and poorer is widening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Poorer people are experiencing ill health and frailty earlier 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Overall growth in frailty is driven by increases among poorer older people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2000" b="1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b="1" dirty="0"/>
              <a:t>The priority for policy is to tackle this growing gap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/>
              <a:t>Preventative / ‘upstream’ interventions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/>
              <a:t>Restorative / rapid responses to stop bad situations getting worse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/>
              <a:t>Holistic approaches that consider work and family as well as health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b="1" dirty="0"/>
              <a:t>Challenge of ‘double running’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/>
              <a:t>Still need to provide care for people who already have serious conditions</a:t>
            </a:r>
          </a:p>
        </p:txBody>
      </p:sp>
    </p:spTree>
    <p:extLst>
      <p:ext uri="{BB962C8B-B14F-4D97-AF65-F5344CB8AC3E}">
        <p14:creationId xmlns:p14="http://schemas.microsoft.com/office/powerpoint/2010/main" val="47773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Inequalities, health and work in later life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5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20" y="708886"/>
            <a:ext cx="8609798" cy="451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US" sz="1800" b="1" dirty="0"/>
              <a:t>Ill health is the biggest driver of </a:t>
            </a:r>
            <a:r>
              <a:rPr lang="en-US" sz="1800" b="1" dirty="0" err="1"/>
              <a:t>labour</a:t>
            </a:r>
            <a:r>
              <a:rPr lang="en-US" sz="1800" b="1" dirty="0"/>
              <a:t> market exit in later life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65716"/>
              </p:ext>
            </p:extLst>
          </p:nvPr>
        </p:nvGraphicFramePr>
        <p:xfrm>
          <a:off x="199971" y="1438507"/>
          <a:ext cx="8455514" cy="338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758" y="1160074"/>
            <a:ext cx="827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Reasons for not working, age 50 to State Pension 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6423" y="4597120"/>
            <a:ext cx="79825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chemeClr val="tx2"/>
              </a:buClr>
              <a:buSzPct val="90000"/>
            </a:pPr>
            <a:r>
              <a:rPr lang="en-GB" sz="1400" i="1" dirty="0"/>
              <a:t>Labour Force Survey, 2013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8F311C-E52E-4DB2-8E44-6684FDF65CEC}"/>
              </a:ext>
            </a:extLst>
          </p:cNvPr>
          <p:cNvSpPr txBox="1"/>
          <p:nvPr/>
        </p:nvSpPr>
        <p:spPr>
          <a:xfrm>
            <a:off x="199971" y="48256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333057-AE07-4785-AC53-9895D71272E5}"/>
              </a:ext>
            </a:extLst>
          </p:cNvPr>
          <p:cNvSpPr/>
          <p:nvPr/>
        </p:nvSpPr>
        <p:spPr>
          <a:xfrm>
            <a:off x="1122378" y="1707466"/>
            <a:ext cx="1612324" cy="2851147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829BC6-BFAA-4FCB-AD85-33F06EA1A71F}"/>
              </a:ext>
            </a:extLst>
          </p:cNvPr>
          <p:cNvSpPr/>
          <p:nvPr/>
        </p:nvSpPr>
        <p:spPr>
          <a:xfrm>
            <a:off x="5737302" y="2830750"/>
            <a:ext cx="1143648" cy="199682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2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971" y="47964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Inequalities, health and work in later life – policy responses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6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20" y="809414"/>
            <a:ext cx="8609798" cy="39851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b="1" dirty="0">
                <a:solidFill>
                  <a:srgbClr val="462666"/>
                </a:solidFill>
              </a:rPr>
              <a:t>Prevention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Workplace-based support to help people manage health conditions at work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2000" dirty="0">
              <a:solidFill>
                <a:srgbClr val="462666"/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b="1" dirty="0">
                <a:solidFill>
                  <a:srgbClr val="462666"/>
                </a:solidFill>
              </a:rPr>
              <a:t>Restoration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Rapid response for people at risk of falling out of work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Tailored health and employment support for people out of work with a health condition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NHS focus on functional rehabilitation – beyond treatment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endParaRPr lang="en-GB" sz="2000" dirty="0">
              <a:solidFill>
                <a:srgbClr val="462666"/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b="1" dirty="0">
                <a:solidFill>
                  <a:srgbClr val="462666"/>
                </a:solidFill>
              </a:rPr>
              <a:t>Care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More enabling benefits regime and support for people who are not going to return to work</a:t>
            </a:r>
          </a:p>
        </p:txBody>
      </p:sp>
    </p:spTree>
    <p:extLst>
      <p:ext uri="{BB962C8B-B14F-4D97-AF65-F5344CB8AC3E}">
        <p14:creationId xmlns:p14="http://schemas.microsoft.com/office/powerpoint/2010/main" val="34685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971" y="47964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Tackling inequalities in practice – Ageing Better’s response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7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20" y="706385"/>
            <a:ext cx="8609798" cy="40881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r>
              <a:rPr lang="en-GB" sz="2000" dirty="0"/>
              <a:t>Our priority programmes all have a focus on </a:t>
            </a:r>
            <a:r>
              <a:rPr lang="en-GB" sz="2000" dirty="0">
                <a:solidFill>
                  <a:srgbClr val="FF0000"/>
                </a:solidFill>
              </a:rPr>
              <a:t>those at risk of missing out</a:t>
            </a:r>
            <a:r>
              <a:rPr lang="en-GB" sz="2000" dirty="0"/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b="1" dirty="0"/>
              <a:t>I am in fulfilling work </a:t>
            </a:r>
            <a:r>
              <a:rPr lang="en-GB" sz="2000" dirty="0"/>
              <a:t>– new approaches to support people who are </a:t>
            </a:r>
            <a:r>
              <a:rPr lang="en-GB" sz="2000" dirty="0">
                <a:solidFill>
                  <a:srgbClr val="FF0000"/>
                </a:solidFill>
              </a:rPr>
              <a:t>out of work or in insecure / low-paid work </a:t>
            </a:r>
            <a:r>
              <a:rPr lang="en-GB" sz="2000" dirty="0"/>
              <a:t>to gain better employment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b="1" dirty="0"/>
              <a:t>I live in a suitable home</a:t>
            </a:r>
            <a:r>
              <a:rPr lang="en-GB" sz="2000" dirty="0"/>
              <a:t> – more effective adaptations to help people </a:t>
            </a:r>
            <a:r>
              <a:rPr lang="en-GB" sz="2000" dirty="0">
                <a:solidFill>
                  <a:srgbClr val="FF0000"/>
                </a:solidFill>
              </a:rPr>
              <a:t>with limiting health conditions </a:t>
            </a:r>
            <a:r>
              <a:rPr lang="en-GB" sz="2000" dirty="0"/>
              <a:t>to live independently at home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b="1" dirty="0"/>
              <a:t>I am contributing to my community </a:t>
            </a:r>
            <a:r>
              <a:rPr lang="en-GB" sz="2000" dirty="0"/>
              <a:t>– enabling voluntary activity by people who are under-represented in formal volunteering (</a:t>
            </a:r>
            <a:r>
              <a:rPr lang="en-GB" sz="2000" dirty="0">
                <a:solidFill>
                  <a:srgbClr val="FF0000"/>
                </a:solidFill>
              </a:rPr>
              <a:t>poorer, BME</a:t>
            </a:r>
            <a:r>
              <a:rPr lang="en-GB" sz="2000" dirty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b="1" dirty="0"/>
              <a:t>I get what I need from the internet </a:t>
            </a:r>
            <a:r>
              <a:rPr lang="en-GB" sz="2000" dirty="0"/>
              <a:t>– new approaches to support people who are not benefiting from being online (predominantly </a:t>
            </a:r>
            <a:r>
              <a:rPr lang="en-GB" sz="2000" dirty="0">
                <a:solidFill>
                  <a:srgbClr val="FF0000"/>
                </a:solidFill>
              </a:rPr>
              <a:t>poorer / less educated</a:t>
            </a:r>
            <a:r>
              <a:rPr lang="en-GB" sz="2000" dirty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b="1" dirty="0"/>
              <a:t>I am prepared for later life </a:t>
            </a:r>
            <a:r>
              <a:rPr lang="en-GB" sz="2000" dirty="0"/>
              <a:t>– focus on helping </a:t>
            </a:r>
            <a:r>
              <a:rPr lang="en-GB" sz="2000" dirty="0">
                <a:solidFill>
                  <a:srgbClr val="FF0000"/>
                </a:solidFill>
              </a:rPr>
              <a:t>poorer</a:t>
            </a:r>
            <a:r>
              <a:rPr lang="en-GB" sz="2000" dirty="0"/>
              <a:t> people save for later life and ensure that pensions and care settlements address inequality</a:t>
            </a:r>
          </a:p>
        </p:txBody>
      </p:sp>
    </p:spTree>
    <p:extLst>
      <p:ext uri="{BB962C8B-B14F-4D97-AF65-F5344CB8AC3E}">
        <p14:creationId xmlns:p14="http://schemas.microsoft.com/office/powerpoint/2010/main" val="59021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971" y="47964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Golden Generation? Tackling Social Inequalities in Later Life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99971" y="198333"/>
            <a:ext cx="832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62666"/>
                </a:solidFill>
              </a:rPr>
              <a:t>Tackling inequalities in practice – Ageing Better’s response</a:t>
            </a:r>
            <a:endParaRPr lang="en-US" sz="2400" b="1" dirty="0">
              <a:solidFill>
                <a:srgbClr val="462666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525932" y="4767263"/>
            <a:ext cx="4148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5800" indent="-1955800"/>
            <a:fld id="{F0902BDE-2DC5-4ADC-8A13-F9FB92EA4EA1}" type="slidenum">
              <a:rPr lang="en-US" sz="800" smtClean="0"/>
              <a:t>8</a:t>
            </a:fld>
            <a:endParaRPr lang="en-US" sz="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4319" y="809414"/>
            <a:ext cx="4670375" cy="398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55000"/>
              <a:buNone/>
            </a:pPr>
            <a:r>
              <a:rPr lang="en-GB" sz="2000" dirty="0"/>
              <a:t>We’re also taking a </a:t>
            </a:r>
            <a:r>
              <a:rPr lang="en-GB" sz="2000" b="1" dirty="0"/>
              <a:t>place-based approach: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Multi-sectoral responses to address local priorities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Putting older people’s voice at centre</a:t>
            </a:r>
          </a:p>
          <a:p>
            <a:pPr>
              <a:spcBef>
                <a:spcPts val="0"/>
              </a:spcBef>
              <a:spcAft>
                <a:spcPts val="4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Huge opportunity to tackle inequalities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55000"/>
              <a:buNone/>
            </a:pPr>
            <a:endParaRPr lang="en-GB" sz="2000" dirty="0">
              <a:solidFill>
                <a:srgbClr val="462666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Working with </a:t>
            </a:r>
            <a:r>
              <a:rPr lang="en-GB" sz="2000" b="1" dirty="0">
                <a:solidFill>
                  <a:srgbClr val="462666"/>
                </a:solidFill>
              </a:rPr>
              <a:t>Greater Manchester Combined Authority </a:t>
            </a:r>
            <a:r>
              <a:rPr lang="en-GB" sz="2000" dirty="0">
                <a:solidFill>
                  <a:srgbClr val="462666"/>
                </a:solidFill>
              </a:rPr>
              <a:t>to support them to become first age-friendly city region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55000"/>
              <a:buBlip>
                <a:blip r:embed="rId3"/>
              </a:buBlip>
            </a:pPr>
            <a:r>
              <a:rPr lang="en-GB" sz="2000" dirty="0">
                <a:solidFill>
                  <a:srgbClr val="462666"/>
                </a:solidFill>
              </a:rPr>
              <a:t>Supporting </a:t>
            </a:r>
            <a:r>
              <a:rPr lang="en-GB" sz="2000" b="1" dirty="0">
                <a:solidFill>
                  <a:srgbClr val="462666"/>
                </a:solidFill>
              </a:rPr>
              <a:t>UK Network of Age-Friendly Communities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9C635E-7E8D-4A76-ACCF-27E5387F43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43976" y="1689409"/>
            <a:ext cx="4010189" cy="2928437"/>
            <a:chOff x="1316243" y="0"/>
            <a:chExt cx="3676" cy="3083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DD02320E-911B-4D33-9FF2-B79B195FC15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16243" y="0"/>
              <a:ext cx="3668" cy="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9CC3F3F-54F4-4CD5-9F64-56135A98A1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41000"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243" y="0"/>
              <a:ext cx="3676" cy="3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6">
            <a:extLst>
              <a:ext uri="{FF2B5EF4-FFF2-40B4-BE49-F238E27FC236}">
                <a16:creationId xmlns:a16="http://schemas.microsoft.com/office/drawing/2014/main" id="{45E40849-5C9E-4463-A89B-53A7ABF966C8}"/>
              </a:ext>
            </a:extLst>
          </p:cNvPr>
          <p:cNvSpPr txBox="1"/>
          <p:nvPr/>
        </p:nvSpPr>
        <p:spPr>
          <a:xfrm>
            <a:off x="4685686" y="1260758"/>
            <a:ext cx="1661613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200" dirty="0">
                <a:solidFill>
                  <a:srgbClr val="EA516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Built Environment</a:t>
            </a:r>
            <a:endParaRPr lang="en-GB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TextBox 6">
            <a:extLst>
              <a:ext uri="{FF2B5EF4-FFF2-40B4-BE49-F238E27FC236}">
                <a16:creationId xmlns:a16="http://schemas.microsoft.com/office/drawing/2014/main" id="{F789EB63-5DCA-44A2-A106-B74F20D00BFC}"/>
              </a:ext>
            </a:extLst>
          </p:cNvPr>
          <p:cNvSpPr txBox="1"/>
          <p:nvPr/>
        </p:nvSpPr>
        <p:spPr>
          <a:xfrm>
            <a:off x="6623824" y="4394458"/>
            <a:ext cx="2248829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b="1" kern="1200" dirty="0">
                <a:solidFill>
                  <a:srgbClr val="EA516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 Environment</a:t>
            </a:r>
            <a:endParaRPr lang="en-GB" sz="2000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531E285-43FA-4583-97F4-FBBF2C586D83}"/>
              </a:ext>
            </a:extLst>
          </p:cNvPr>
          <p:cNvCxnSpPr>
            <a:cxnSpLocks/>
          </p:cNvCxnSpPr>
          <p:nvPr/>
        </p:nvCxnSpPr>
        <p:spPr>
          <a:xfrm flipH="1">
            <a:off x="6426463" y="1811080"/>
            <a:ext cx="1243361" cy="279916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E5AF0DD-57AE-4257-AF4B-756C71DACE0F}"/>
              </a:ext>
            </a:extLst>
          </p:cNvPr>
          <p:cNvCxnSpPr/>
          <p:nvPr/>
        </p:nvCxnSpPr>
        <p:spPr>
          <a:xfrm flipV="1">
            <a:off x="5237958" y="2425390"/>
            <a:ext cx="2971800" cy="108166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4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fab-logo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133" y="349552"/>
            <a:ext cx="2187944" cy="8447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3079" y="1684751"/>
            <a:ext cx="3033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Dan Jones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Calibri"/>
                <a:cs typeface="Calibri"/>
              </a:rPr>
              <a:t>dan.jones@ageing-better.org.uk 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Calibri"/>
                <a:cs typeface="Calibri"/>
              </a:rPr>
              <a:t>@DanFJones72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612" y="2960397"/>
            <a:ext cx="3763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Centre for Ageing Better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Angel Building, Level 3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407 St John Street, London, EC1V 4AD</a:t>
            </a:r>
          </a:p>
          <a:p>
            <a:pPr algn="r"/>
            <a:endParaRPr lang="en-US" sz="12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020 3829 0113</a:t>
            </a:r>
          </a:p>
          <a:p>
            <a:pPr algn="r"/>
            <a:r>
              <a:rPr lang="en-US" sz="1200" dirty="0" err="1">
                <a:solidFill>
                  <a:schemeClr val="bg1"/>
                </a:solidFill>
                <a:latin typeface="Calibri"/>
                <a:cs typeface="Calibri"/>
              </a:rPr>
              <a:t>www.ageing-better.org.uk</a:t>
            </a:r>
            <a:endParaRPr lang="en-US"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3906" y="4833258"/>
            <a:ext cx="35526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Calibri"/>
                <a:cs typeface="Calibri"/>
              </a:rPr>
              <a:t>Registered Company Number: 8838490 &amp; Charity Registration Number: 1160741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11312" y="2763584"/>
            <a:ext cx="299704" cy="0"/>
          </a:xfrm>
          <a:prstGeom prst="line">
            <a:avLst/>
          </a:prstGeom>
          <a:ln w="38100" cap="rnd" cmpd="sng">
            <a:solidFill>
              <a:srgbClr val="EA516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3D2C685-6623-47A7-9A01-C3AF54F06010}"/>
              </a:ext>
            </a:extLst>
          </p:cNvPr>
          <p:cNvSpPr txBox="1"/>
          <p:nvPr/>
        </p:nvSpPr>
        <p:spPr>
          <a:xfrm>
            <a:off x="199971" y="4825663"/>
            <a:ext cx="3334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The Golden Generation? Tackling Social Inequalities in Later Life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1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ntre for Ageing Better">
      <a:dk1>
        <a:srgbClr val="462666"/>
      </a:dk1>
      <a:lt1>
        <a:srgbClr val="FFFFFF"/>
      </a:lt1>
      <a:dk2>
        <a:srgbClr val="EA5066"/>
      </a:dk2>
      <a:lt2>
        <a:srgbClr val="FFFFFF"/>
      </a:lt2>
      <a:accent1>
        <a:srgbClr val="6EC5D3"/>
      </a:accent1>
      <a:accent2>
        <a:srgbClr val="EA5066"/>
      </a:accent2>
      <a:accent3>
        <a:srgbClr val="EEEA80"/>
      </a:accent3>
      <a:accent4>
        <a:srgbClr val="CDE6D9"/>
      </a:accent4>
      <a:accent5>
        <a:srgbClr val="494949"/>
      </a:accent5>
      <a:accent6>
        <a:srgbClr val="FFFFFF"/>
      </a:accent6>
      <a:hlink>
        <a:srgbClr val="6EC5D3"/>
      </a:hlink>
      <a:folHlink>
        <a:srgbClr val="CDE6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734</Words>
  <Application>Microsoft Office PowerPoint</Application>
  <PresentationFormat>On-screen Show (16:9)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Nice &amp; Serious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Perkins</dc:creator>
  <cp:lastModifiedBy>Dan Jones</cp:lastModifiedBy>
  <cp:revision>437</cp:revision>
  <cp:lastPrinted>2017-03-08T15:44:05Z</cp:lastPrinted>
  <dcterms:created xsi:type="dcterms:W3CDTF">2017-01-16T15:35:56Z</dcterms:created>
  <dcterms:modified xsi:type="dcterms:W3CDTF">2017-07-11T15:14:55Z</dcterms:modified>
</cp:coreProperties>
</file>