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17" r:id="rId4"/>
  </p:sldMasterIdLst>
  <p:notesMasterIdLst>
    <p:notesMasterId r:id="rId21"/>
  </p:notesMasterIdLst>
  <p:handoutMasterIdLst>
    <p:handoutMasterId r:id="rId22"/>
  </p:handoutMasterIdLst>
  <p:sldIdLst>
    <p:sldId id="364" r:id="rId5"/>
    <p:sldId id="384" r:id="rId6"/>
    <p:sldId id="397" r:id="rId7"/>
    <p:sldId id="396" r:id="rId8"/>
    <p:sldId id="387" r:id="rId9"/>
    <p:sldId id="388" r:id="rId10"/>
    <p:sldId id="389" r:id="rId11"/>
    <p:sldId id="390" r:id="rId12"/>
    <p:sldId id="378" r:id="rId13"/>
    <p:sldId id="391" r:id="rId14"/>
    <p:sldId id="392" r:id="rId15"/>
    <p:sldId id="393" r:id="rId16"/>
    <p:sldId id="394" r:id="rId17"/>
    <p:sldId id="379" r:id="rId18"/>
    <p:sldId id="381" r:id="rId19"/>
    <p:sldId id="380" r:id="rId20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hor" initials="A" lastIdx="4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98B"/>
    <a:srgbClr val="33499F"/>
    <a:srgbClr val="3380FF"/>
    <a:srgbClr val="FFCC00"/>
    <a:srgbClr val="DDDDDD"/>
    <a:srgbClr val="EAEAEA"/>
    <a:srgbClr val="BA064B"/>
    <a:srgbClr val="008AAA"/>
    <a:srgbClr val="028AAA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67161" autoAdjust="0"/>
  </p:normalViewPr>
  <p:slideViewPr>
    <p:cSldViewPr showGuides="1">
      <p:cViewPr>
        <p:scale>
          <a:sx n="48" d="100"/>
          <a:sy n="48" d="100"/>
        </p:scale>
        <p:origin x="2088" y="54"/>
      </p:cViewPr>
      <p:guideLst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7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B27F7-91A2-42CF-9D41-A84FEF23DE79}" type="doc">
      <dgm:prSet loTypeId="urn:microsoft.com/office/officeart/2005/8/layout/cycle2" loCatId="cycl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B24C085-0D64-4A66-82EE-AD13F3ABE57A}">
      <dgm:prSet phldrT="[Text]" custT="1"/>
      <dgm:spPr>
        <a:xfrm>
          <a:off x="3245053" y="3357"/>
          <a:ext cx="1484858" cy="1403550"/>
        </a:xfrm>
        <a:prstGeom prst="ellipse">
          <a:avLst/>
        </a:prstGeom>
      </dgm:spPr>
      <dgm:t>
        <a:bodyPr/>
        <a:lstStyle/>
        <a:p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Trouble-shooting / maintenance </a:t>
          </a:r>
          <a:endParaRPr lang="en-US" sz="2000" b="1" dirty="0"/>
        </a:p>
      </dgm:t>
    </dgm:pt>
    <dgm:pt modelId="{D1CF05B4-8719-4A8A-A6B7-8AFE65C47E2F}" type="parTrans" cxnId="{0E631752-E307-4ECD-9F95-881F3BD7CC08}">
      <dgm:prSet/>
      <dgm:spPr/>
      <dgm:t>
        <a:bodyPr/>
        <a:lstStyle/>
        <a:p>
          <a:endParaRPr lang="en-US"/>
        </a:p>
      </dgm:t>
    </dgm:pt>
    <dgm:pt modelId="{18D57B98-E6BA-4CB6-B2CB-31A53ABB30E8}" type="sibTrans" cxnId="{0E631752-E307-4ECD-9F95-881F3BD7CC08}">
      <dgm:prSet/>
      <dgm:spPr>
        <a:xfrm rot="1542857">
          <a:off x="4764391" y="928049"/>
          <a:ext cx="355611" cy="473698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6F4B68ED-DE15-4E85-A669-79A061053BA1}">
      <dgm:prSet phldrT="[Text]" custT="1"/>
      <dgm:spPr>
        <a:xfrm>
          <a:off x="5652872" y="2971688"/>
          <a:ext cx="1403550" cy="1403550"/>
        </a:xfrm>
        <a:prstGeom prst="ellipse">
          <a:avLst/>
        </a:prstGeom>
      </dgm:spPr>
      <dgm:t>
        <a:bodyPr/>
        <a:lstStyle/>
        <a:p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Expensive =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rPr>
            <a:t> 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afraid of loss / damage</a:t>
          </a:r>
        </a:p>
      </dgm:t>
    </dgm:pt>
    <dgm:pt modelId="{4F29AB8C-51F9-4F29-954F-37FA9F86CDB9}" type="parTrans" cxnId="{EE028470-9401-46DB-9309-DF09ABF401D5}">
      <dgm:prSet/>
      <dgm:spPr/>
      <dgm:t>
        <a:bodyPr/>
        <a:lstStyle/>
        <a:p>
          <a:endParaRPr lang="en-US"/>
        </a:p>
      </dgm:t>
    </dgm:pt>
    <dgm:pt modelId="{0476B5EC-40E9-42A4-8AEC-D992304580EB}" type="sibTrans" cxnId="{EE028470-9401-46DB-9309-DF09ABF401D5}">
      <dgm:prSet/>
      <dgm:spPr>
        <a:xfrm rot="7714286">
          <a:off x="5517979" y="4252015"/>
          <a:ext cx="372815" cy="473698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A792C8E5-4987-419D-BA79-B6321280B886}">
      <dgm:prSet phldrT="[Text]" custT="1"/>
      <dgm:spPr>
        <a:xfrm>
          <a:off x="4339194" y="4618988"/>
          <a:ext cx="1403550" cy="1403550"/>
        </a:xfrm>
        <a:prstGeom prst="ellipse">
          <a:avLst/>
        </a:prstGeom>
      </dgm:spPr>
      <dgm:t>
        <a:bodyPr/>
        <a:lstStyle/>
        <a:p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Lack of staff training</a:t>
          </a:r>
        </a:p>
      </dgm:t>
    </dgm:pt>
    <dgm:pt modelId="{AC208F8C-EF2F-4136-A387-01E84E3EB027}" type="parTrans" cxnId="{E6DFD62D-4000-4787-A074-4683165A4C7A}">
      <dgm:prSet/>
      <dgm:spPr/>
      <dgm:t>
        <a:bodyPr/>
        <a:lstStyle/>
        <a:p>
          <a:endParaRPr lang="en-US"/>
        </a:p>
      </dgm:t>
    </dgm:pt>
    <dgm:pt modelId="{89AC5CF3-CB33-487D-86E7-01227D4DDD26}" type="sibTrans" cxnId="{E6DFD62D-4000-4787-A074-4683165A4C7A}">
      <dgm:prSet/>
      <dgm:spPr>
        <a:xfrm rot="10800000">
          <a:off x="3811625" y="5083914"/>
          <a:ext cx="372815" cy="473698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070CE169-255E-42CA-B074-CFAF7A9B1EF4}">
      <dgm:prSet phldrT="[Text]" custT="1"/>
      <dgm:spPr>
        <a:xfrm>
          <a:off x="2232219" y="4618988"/>
          <a:ext cx="1403550" cy="1403550"/>
        </a:xfrm>
        <a:prstGeom prst="ellipse">
          <a:avLst/>
        </a:prstGeom>
      </dgm:spPr>
      <dgm:t>
        <a:bodyPr/>
        <a:lstStyle/>
        <a:p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Time pressures</a:t>
          </a:r>
        </a:p>
      </dgm:t>
    </dgm:pt>
    <dgm:pt modelId="{4D309AF5-9DC0-412E-B220-53FCCBF2BB05}" type="parTrans" cxnId="{E5387C50-0DA0-4C38-96F7-C0746CDD1CEC}">
      <dgm:prSet/>
      <dgm:spPr/>
      <dgm:t>
        <a:bodyPr/>
        <a:lstStyle/>
        <a:p>
          <a:endParaRPr lang="en-US"/>
        </a:p>
      </dgm:t>
    </dgm:pt>
    <dgm:pt modelId="{158003A6-4C39-4AE7-BA57-1ED68BA4D068}" type="sibTrans" cxnId="{E5387C50-0DA0-4C38-96F7-C0746CDD1CEC}">
      <dgm:prSet/>
      <dgm:spPr>
        <a:xfrm rot="13885714">
          <a:off x="2097634" y="4268719"/>
          <a:ext cx="372528" cy="473698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1C61E488-5D67-43A1-9E3D-5E35D6120C57}">
      <dgm:prSet custT="1"/>
      <dgm:spPr>
        <a:xfrm>
          <a:off x="1316753" y="867460"/>
          <a:ext cx="1544817" cy="1503707"/>
        </a:xfrm>
        <a:prstGeom prst="ellipse">
          <a:avLst/>
        </a:prstGeom>
      </dgm:spPr>
      <dgm:t>
        <a:bodyPr/>
        <a:lstStyle/>
        <a:p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Increased reliance on staff support</a:t>
          </a:r>
        </a:p>
      </dgm:t>
    </dgm:pt>
    <dgm:pt modelId="{22540354-C00D-4C08-BA24-DFC6E50A9CE4}" type="parTrans" cxnId="{A82D3FE6-A0D6-48F4-ABF4-0BBBD4A52B10}">
      <dgm:prSet/>
      <dgm:spPr/>
      <dgm:t>
        <a:bodyPr/>
        <a:lstStyle/>
        <a:p>
          <a:endParaRPr lang="en-US"/>
        </a:p>
      </dgm:t>
    </dgm:pt>
    <dgm:pt modelId="{A72A14BE-70B7-4399-A385-4EE4F41062D2}" type="sibTrans" cxnId="{A82D3FE6-A0D6-48F4-ABF4-0BBBD4A52B10}">
      <dgm:prSet/>
      <dgm:spPr>
        <a:xfrm rot="20057143">
          <a:off x="2885403" y="921893"/>
          <a:ext cx="320294" cy="473698"/>
        </a:xfrm>
        <a:prstGeom prst="rightArrow">
          <a:avLst>
            <a:gd name="adj1" fmla="val 60000"/>
            <a:gd name="adj2" fmla="val 50000"/>
          </a:avLst>
        </a:prstGeom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C6F84740-263F-4673-B226-265C8353E5CC}" type="pres">
      <dgm:prSet presAssocID="{F71B27F7-91A2-42CF-9D41-A84FEF23DE79}" presName="cycle" presStyleCnt="0">
        <dgm:presLayoutVars>
          <dgm:dir/>
          <dgm:resizeHandles val="exact"/>
        </dgm:presLayoutVars>
      </dgm:prSet>
      <dgm:spPr/>
    </dgm:pt>
    <dgm:pt modelId="{DFC1B29C-D7D6-4B6A-96AA-FD75A2B5CA4E}" type="pres">
      <dgm:prSet presAssocID="{0B24C085-0D64-4A66-82EE-AD13F3ABE57A}" presName="node" presStyleLbl="node1" presStyleIdx="0" presStyleCnt="5" custScaleX="153747">
        <dgm:presLayoutVars>
          <dgm:bulletEnabled val="1"/>
        </dgm:presLayoutVars>
      </dgm:prSet>
      <dgm:spPr/>
    </dgm:pt>
    <dgm:pt modelId="{00CC5E8C-5414-4255-96A0-5DE4017E0A43}" type="pres">
      <dgm:prSet presAssocID="{18D57B98-E6BA-4CB6-B2CB-31A53ABB30E8}" presName="sibTrans" presStyleLbl="sibTrans2D1" presStyleIdx="0" presStyleCnt="5"/>
      <dgm:spPr/>
    </dgm:pt>
    <dgm:pt modelId="{7B49E9AE-784E-411C-A512-56F3259F60EE}" type="pres">
      <dgm:prSet presAssocID="{18D57B98-E6BA-4CB6-B2CB-31A53ABB30E8}" presName="connectorText" presStyleLbl="sibTrans2D1" presStyleIdx="0" presStyleCnt="5"/>
      <dgm:spPr/>
    </dgm:pt>
    <dgm:pt modelId="{4B7FB1BB-3F49-4E64-8901-1C56200CA91E}" type="pres">
      <dgm:prSet presAssocID="{6F4B68ED-DE15-4E85-A669-79A061053BA1}" presName="node" presStyleLbl="node1" presStyleIdx="1" presStyleCnt="5" custScaleX="124260">
        <dgm:presLayoutVars>
          <dgm:bulletEnabled val="1"/>
        </dgm:presLayoutVars>
      </dgm:prSet>
      <dgm:spPr/>
    </dgm:pt>
    <dgm:pt modelId="{54483E9D-28FE-4723-BC76-FDC0B34FCB38}" type="pres">
      <dgm:prSet presAssocID="{0476B5EC-40E9-42A4-8AEC-D992304580EB}" presName="sibTrans" presStyleLbl="sibTrans2D1" presStyleIdx="1" presStyleCnt="5"/>
      <dgm:spPr/>
    </dgm:pt>
    <dgm:pt modelId="{FA5492FA-A33C-4FA0-89C1-BD4F7E051C66}" type="pres">
      <dgm:prSet presAssocID="{0476B5EC-40E9-42A4-8AEC-D992304580EB}" presName="connectorText" presStyleLbl="sibTrans2D1" presStyleIdx="1" presStyleCnt="5"/>
      <dgm:spPr/>
    </dgm:pt>
    <dgm:pt modelId="{48AC71F2-08C1-4663-874C-002EFA62775C}" type="pres">
      <dgm:prSet presAssocID="{A792C8E5-4987-419D-BA79-B6321280B886}" presName="node" presStyleLbl="node1" presStyleIdx="2" presStyleCnt="5" custScaleX="124548">
        <dgm:presLayoutVars>
          <dgm:bulletEnabled val="1"/>
        </dgm:presLayoutVars>
      </dgm:prSet>
      <dgm:spPr/>
    </dgm:pt>
    <dgm:pt modelId="{F7A6D199-B0EA-4851-BEAF-1FA1D8AAF9F0}" type="pres">
      <dgm:prSet presAssocID="{89AC5CF3-CB33-487D-86E7-01227D4DDD26}" presName="sibTrans" presStyleLbl="sibTrans2D1" presStyleIdx="2" presStyleCnt="5"/>
      <dgm:spPr/>
    </dgm:pt>
    <dgm:pt modelId="{2805A7B1-2B7C-4386-BB46-D3F8FE2A28F8}" type="pres">
      <dgm:prSet presAssocID="{89AC5CF3-CB33-487D-86E7-01227D4DDD26}" presName="connectorText" presStyleLbl="sibTrans2D1" presStyleIdx="2" presStyleCnt="5"/>
      <dgm:spPr/>
    </dgm:pt>
    <dgm:pt modelId="{8ACF2C06-5B35-47CE-8003-D5FD85135C69}" type="pres">
      <dgm:prSet presAssocID="{070CE169-255E-42CA-B074-CFAF7A9B1EF4}" presName="node" presStyleLbl="node1" presStyleIdx="3" presStyleCnt="5" custScaleX="115652">
        <dgm:presLayoutVars>
          <dgm:bulletEnabled val="1"/>
        </dgm:presLayoutVars>
      </dgm:prSet>
      <dgm:spPr/>
    </dgm:pt>
    <dgm:pt modelId="{893C47D2-5A2B-45D3-82E5-28A336C0459C}" type="pres">
      <dgm:prSet presAssocID="{158003A6-4C39-4AE7-BA57-1ED68BA4D068}" presName="sibTrans" presStyleLbl="sibTrans2D1" presStyleIdx="3" presStyleCnt="5"/>
      <dgm:spPr/>
    </dgm:pt>
    <dgm:pt modelId="{AC9D176E-CA13-4C82-AAD2-1DD2209AF995}" type="pres">
      <dgm:prSet presAssocID="{158003A6-4C39-4AE7-BA57-1ED68BA4D068}" presName="connectorText" presStyleLbl="sibTrans2D1" presStyleIdx="3" presStyleCnt="5"/>
      <dgm:spPr/>
    </dgm:pt>
    <dgm:pt modelId="{11037B83-BD61-4D3A-98F2-BD4190F09702}" type="pres">
      <dgm:prSet presAssocID="{1C61E488-5D67-43A1-9E3D-5E35D6120C57}" presName="node" presStyleLbl="node1" presStyleIdx="4" presStyleCnt="5" custScaleX="123677">
        <dgm:presLayoutVars>
          <dgm:bulletEnabled val="1"/>
        </dgm:presLayoutVars>
      </dgm:prSet>
      <dgm:spPr/>
    </dgm:pt>
    <dgm:pt modelId="{F8D363F0-1FB5-429A-81F0-0388FB6382B5}" type="pres">
      <dgm:prSet presAssocID="{A72A14BE-70B7-4399-A385-4EE4F41062D2}" presName="sibTrans" presStyleLbl="sibTrans2D1" presStyleIdx="4" presStyleCnt="5"/>
      <dgm:spPr/>
    </dgm:pt>
    <dgm:pt modelId="{25F090B2-EB99-4086-856F-934385F8C26B}" type="pres">
      <dgm:prSet presAssocID="{A72A14BE-70B7-4399-A385-4EE4F41062D2}" presName="connectorText" presStyleLbl="sibTrans2D1" presStyleIdx="4" presStyleCnt="5"/>
      <dgm:spPr/>
    </dgm:pt>
  </dgm:ptLst>
  <dgm:cxnLst>
    <dgm:cxn modelId="{D01FC605-7FE3-4D6B-9E9C-B6E9AAB13BA7}" type="presOf" srcId="{0B24C085-0D64-4A66-82EE-AD13F3ABE57A}" destId="{DFC1B29C-D7D6-4B6A-96AA-FD75A2B5CA4E}" srcOrd="0" destOrd="0" presId="urn:microsoft.com/office/officeart/2005/8/layout/cycle2"/>
    <dgm:cxn modelId="{48DD3406-3C44-4621-8F17-4BABF6516491}" type="presOf" srcId="{F71B27F7-91A2-42CF-9D41-A84FEF23DE79}" destId="{C6F84740-263F-4673-B226-265C8353E5CC}" srcOrd="0" destOrd="0" presId="urn:microsoft.com/office/officeart/2005/8/layout/cycle2"/>
    <dgm:cxn modelId="{E6DFD62D-4000-4787-A074-4683165A4C7A}" srcId="{F71B27F7-91A2-42CF-9D41-A84FEF23DE79}" destId="{A792C8E5-4987-419D-BA79-B6321280B886}" srcOrd="2" destOrd="0" parTransId="{AC208F8C-EF2F-4136-A387-01E84E3EB027}" sibTransId="{89AC5CF3-CB33-487D-86E7-01227D4DDD26}"/>
    <dgm:cxn modelId="{D0A6512E-79F2-4374-BB64-E6E1656487A8}" type="presOf" srcId="{1C61E488-5D67-43A1-9E3D-5E35D6120C57}" destId="{11037B83-BD61-4D3A-98F2-BD4190F09702}" srcOrd="0" destOrd="0" presId="urn:microsoft.com/office/officeart/2005/8/layout/cycle2"/>
    <dgm:cxn modelId="{D3FE622F-8A1D-4F61-A640-4746F7F556C9}" type="presOf" srcId="{0476B5EC-40E9-42A4-8AEC-D992304580EB}" destId="{54483E9D-28FE-4723-BC76-FDC0B34FCB38}" srcOrd="0" destOrd="0" presId="urn:microsoft.com/office/officeart/2005/8/layout/cycle2"/>
    <dgm:cxn modelId="{2378E85F-42AC-458F-832A-C4AA2D9765F8}" type="presOf" srcId="{158003A6-4C39-4AE7-BA57-1ED68BA4D068}" destId="{893C47D2-5A2B-45D3-82E5-28A336C0459C}" srcOrd="0" destOrd="0" presId="urn:microsoft.com/office/officeart/2005/8/layout/cycle2"/>
    <dgm:cxn modelId="{BE64A64A-31CB-4A33-86D3-4A388F0EB1A1}" type="presOf" srcId="{158003A6-4C39-4AE7-BA57-1ED68BA4D068}" destId="{AC9D176E-CA13-4C82-AAD2-1DD2209AF995}" srcOrd="1" destOrd="0" presId="urn:microsoft.com/office/officeart/2005/8/layout/cycle2"/>
    <dgm:cxn modelId="{E5387C50-0DA0-4C38-96F7-C0746CDD1CEC}" srcId="{F71B27F7-91A2-42CF-9D41-A84FEF23DE79}" destId="{070CE169-255E-42CA-B074-CFAF7A9B1EF4}" srcOrd="3" destOrd="0" parTransId="{4D309AF5-9DC0-412E-B220-53FCCBF2BB05}" sibTransId="{158003A6-4C39-4AE7-BA57-1ED68BA4D068}"/>
    <dgm:cxn modelId="{EE028470-9401-46DB-9309-DF09ABF401D5}" srcId="{F71B27F7-91A2-42CF-9D41-A84FEF23DE79}" destId="{6F4B68ED-DE15-4E85-A669-79A061053BA1}" srcOrd="1" destOrd="0" parTransId="{4F29AB8C-51F9-4F29-954F-37FA9F86CDB9}" sibTransId="{0476B5EC-40E9-42A4-8AEC-D992304580EB}"/>
    <dgm:cxn modelId="{0E631752-E307-4ECD-9F95-881F3BD7CC08}" srcId="{F71B27F7-91A2-42CF-9D41-A84FEF23DE79}" destId="{0B24C085-0D64-4A66-82EE-AD13F3ABE57A}" srcOrd="0" destOrd="0" parTransId="{D1CF05B4-8719-4A8A-A6B7-8AFE65C47E2F}" sibTransId="{18D57B98-E6BA-4CB6-B2CB-31A53ABB30E8}"/>
    <dgm:cxn modelId="{0C6DC575-E9CD-48B8-A42D-97ECD9870983}" type="presOf" srcId="{18D57B98-E6BA-4CB6-B2CB-31A53ABB30E8}" destId="{00CC5E8C-5414-4255-96A0-5DE4017E0A43}" srcOrd="0" destOrd="0" presId="urn:microsoft.com/office/officeart/2005/8/layout/cycle2"/>
    <dgm:cxn modelId="{0B04AD77-F1AE-4776-8F92-31EE0E23E769}" type="presOf" srcId="{89AC5CF3-CB33-487D-86E7-01227D4DDD26}" destId="{2805A7B1-2B7C-4386-BB46-D3F8FE2A28F8}" srcOrd="1" destOrd="0" presId="urn:microsoft.com/office/officeart/2005/8/layout/cycle2"/>
    <dgm:cxn modelId="{B9546C83-00FD-4EBE-8E9B-623B5BCF0859}" type="presOf" srcId="{89AC5CF3-CB33-487D-86E7-01227D4DDD26}" destId="{F7A6D199-B0EA-4851-BEAF-1FA1D8AAF9F0}" srcOrd="0" destOrd="0" presId="urn:microsoft.com/office/officeart/2005/8/layout/cycle2"/>
    <dgm:cxn modelId="{1B990A86-62D0-4259-8D8E-29E649BC5156}" type="presOf" srcId="{18D57B98-E6BA-4CB6-B2CB-31A53ABB30E8}" destId="{7B49E9AE-784E-411C-A512-56F3259F60EE}" srcOrd="1" destOrd="0" presId="urn:microsoft.com/office/officeart/2005/8/layout/cycle2"/>
    <dgm:cxn modelId="{AC9DD689-CE93-4126-BAFD-1DC1156004C5}" type="presOf" srcId="{A72A14BE-70B7-4399-A385-4EE4F41062D2}" destId="{25F090B2-EB99-4086-856F-934385F8C26B}" srcOrd="1" destOrd="0" presId="urn:microsoft.com/office/officeart/2005/8/layout/cycle2"/>
    <dgm:cxn modelId="{C09E7A90-1153-416F-AEEA-E8D1F3AA58AB}" type="presOf" srcId="{070CE169-255E-42CA-B074-CFAF7A9B1EF4}" destId="{8ACF2C06-5B35-47CE-8003-D5FD85135C69}" srcOrd="0" destOrd="0" presId="urn:microsoft.com/office/officeart/2005/8/layout/cycle2"/>
    <dgm:cxn modelId="{C9AE3B99-F2D1-463D-BCCA-FC77BCFFCF0D}" type="presOf" srcId="{A72A14BE-70B7-4399-A385-4EE4F41062D2}" destId="{F8D363F0-1FB5-429A-81F0-0388FB6382B5}" srcOrd="0" destOrd="0" presId="urn:microsoft.com/office/officeart/2005/8/layout/cycle2"/>
    <dgm:cxn modelId="{F76B3AC8-219F-4942-AFDF-3FFF91331B90}" type="presOf" srcId="{0476B5EC-40E9-42A4-8AEC-D992304580EB}" destId="{FA5492FA-A33C-4FA0-89C1-BD4F7E051C66}" srcOrd="1" destOrd="0" presId="urn:microsoft.com/office/officeart/2005/8/layout/cycle2"/>
    <dgm:cxn modelId="{06C873CD-862D-4FDD-B0C8-7A184142EB5F}" type="presOf" srcId="{6F4B68ED-DE15-4E85-A669-79A061053BA1}" destId="{4B7FB1BB-3F49-4E64-8901-1C56200CA91E}" srcOrd="0" destOrd="0" presId="urn:microsoft.com/office/officeart/2005/8/layout/cycle2"/>
    <dgm:cxn modelId="{241F98CE-D8F3-4485-A3B5-D6302E4B08A4}" type="presOf" srcId="{A792C8E5-4987-419D-BA79-B6321280B886}" destId="{48AC71F2-08C1-4663-874C-002EFA62775C}" srcOrd="0" destOrd="0" presId="urn:microsoft.com/office/officeart/2005/8/layout/cycle2"/>
    <dgm:cxn modelId="{A82D3FE6-A0D6-48F4-ABF4-0BBBD4A52B10}" srcId="{F71B27F7-91A2-42CF-9D41-A84FEF23DE79}" destId="{1C61E488-5D67-43A1-9E3D-5E35D6120C57}" srcOrd="4" destOrd="0" parTransId="{22540354-C00D-4C08-BA24-DFC6E50A9CE4}" sibTransId="{A72A14BE-70B7-4399-A385-4EE4F41062D2}"/>
    <dgm:cxn modelId="{A667CC81-FB68-4377-8D65-EAE700E64D16}" type="presParOf" srcId="{C6F84740-263F-4673-B226-265C8353E5CC}" destId="{DFC1B29C-D7D6-4B6A-96AA-FD75A2B5CA4E}" srcOrd="0" destOrd="0" presId="urn:microsoft.com/office/officeart/2005/8/layout/cycle2"/>
    <dgm:cxn modelId="{25B8C2C3-AE86-41DF-ADFD-7DEB786A7643}" type="presParOf" srcId="{C6F84740-263F-4673-B226-265C8353E5CC}" destId="{00CC5E8C-5414-4255-96A0-5DE4017E0A43}" srcOrd="1" destOrd="0" presId="urn:microsoft.com/office/officeart/2005/8/layout/cycle2"/>
    <dgm:cxn modelId="{59BEACA6-BE16-40B2-A665-DFD864F743C4}" type="presParOf" srcId="{00CC5E8C-5414-4255-96A0-5DE4017E0A43}" destId="{7B49E9AE-784E-411C-A512-56F3259F60EE}" srcOrd="0" destOrd="0" presId="urn:microsoft.com/office/officeart/2005/8/layout/cycle2"/>
    <dgm:cxn modelId="{9137534A-DE26-43A8-9070-C05AEED52E96}" type="presParOf" srcId="{C6F84740-263F-4673-B226-265C8353E5CC}" destId="{4B7FB1BB-3F49-4E64-8901-1C56200CA91E}" srcOrd="2" destOrd="0" presId="urn:microsoft.com/office/officeart/2005/8/layout/cycle2"/>
    <dgm:cxn modelId="{C16BEAD0-26EC-4800-B28E-25E8FFDA90A3}" type="presParOf" srcId="{C6F84740-263F-4673-B226-265C8353E5CC}" destId="{54483E9D-28FE-4723-BC76-FDC0B34FCB38}" srcOrd="3" destOrd="0" presId="urn:microsoft.com/office/officeart/2005/8/layout/cycle2"/>
    <dgm:cxn modelId="{00D5ACE3-1878-41CB-BFCF-5AF9255487F8}" type="presParOf" srcId="{54483E9D-28FE-4723-BC76-FDC0B34FCB38}" destId="{FA5492FA-A33C-4FA0-89C1-BD4F7E051C66}" srcOrd="0" destOrd="0" presId="urn:microsoft.com/office/officeart/2005/8/layout/cycle2"/>
    <dgm:cxn modelId="{13811E23-B942-43E9-B2F6-6343A41B9C32}" type="presParOf" srcId="{C6F84740-263F-4673-B226-265C8353E5CC}" destId="{48AC71F2-08C1-4663-874C-002EFA62775C}" srcOrd="4" destOrd="0" presId="urn:microsoft.com/office/officeart/2005/8/layout/cycle2"/>
    <dgm:cxn modelId="{12E4EDBC-83C7-4EB4-B982-A25EDE98AB36}" type="presParOf" srcId="{C6F84740-263F-4673-B226-265C8353E5CC}" destId="{F7A6D199-B0EA-4851-BEAF-1FA1D8AAF9F0}" srcOrd="5" destOrd="0" presId="urn:microsoft.com/office/officeart/2005/8/layout/cycle2"/>
    <dgm:cxn modelId="{9E47C9B1-651F-43B6-BE9D-A23D2832F623}" type="presParOf" srcId="{F7A6D199-B0EA-4851-BEAF-1FA1D8AAF9F0}" destId="{2805A7B1-2B7C-4386-BB46-D3F8FE2A28F8}" srcOrd="0" destOrd="0" presId="urn:microsoft.com/office/officeart/2005/8/layout/cycle2"/>
    <dgm:cxn modelId="{3D4117A7-177C-4734-BBAB-1CFD015D2D4E}" type="presParOf" srcId="{C6F84740-263F-4673-B226-265C8353E5CC}" destId="{8ACF2C06-5B35-47CE-8003-D5FD85135C69}" srcOrd="6" destOrd="0" presId="urn:microsoft.com/office/officeart/2005/8/layout/cycle2"/>
    <dgm:cxn modelId="{1A70ED9E-D7EA-434B-AE9D-88CA962BD609}" type="presParOf" srcId="{C6F84740-263F-4673-B226-265C8353E5CC}" destId="{893C47D2-5A2B-45D3-82E5-28A336C0459C}" srcOrd="7" destOrd="0" presId="urn:microsoft.com/office/officeart/2005/8/layout/cycle2"/>
    <dgm:cxn modelId="{154B60FE-7B08-4F4F-BA3A-7D2E4BE5751B}" type="presParOf" srcId="{893C47D2-5A2B-45D3-82E5-28A336C0459C}" destId="{AC9D176E-CA13-4C82-AAD2-1DD2209AF995}" srcOrd="0" destOrd="0" presId="urn:microsoft.com/office/officeart/2005/8/layout/cycle2"/>
    <dgm:cxn modelId="{4084D434-F29B-4657-999B-F49DBCA715B4}" type="presParOf" srcId="{C6F84740-263F-4673-B226-265C8353E5CC}" destId="{11037B83-BD61-4D3A-98F2-BD4190F09702}" srcOrd="8" destOrd="0" presId="urn:microsoft.com/office/officeart/2005/8/layout/cycle2"/>
    <dgm:cxn modelId="{5C094784-CA04-4F78-9844-634F49106CD4}" type="presParOf" srcId="{C6F84740-263F-4673-B226-265C8353E5CC}" destId="{F8D363F0-1FB5-429A-81F0-0388FB6382B5}" srcOrd="9" destOrd="0" presId="urn:microsoft.com/office/officeart/2005/8/layout/cycle2"/>
    <dgm:cxn modelId="{A5C1DB73-72A9-4A4F-98F7-E84C2D4EEFF6}" type="presParOf" srcId="{F8D363F0-1FB5-429A-81F0-0388FB6382B5}" destId="{25F090B2-EB99-4086-856F-934385F8C2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1B29C-D7D6-4B6A-96AA-FD75A2B5CA4E}">
      <dsp:nvSpPr>
        <dsp:cNvPr id="0" name=""/>
        <dsp:cNvSpPr/>
      </dsp:nvSpPr>
      <dsp:spPr>
        <a:xfrm>
          <a:off x="2713868" y="2104"/>
          <a:ext cx="2541014" cy="1652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Trouble-shooting / maintenance </a:t>
          </a:r>
          <a:endParaRPr lang="en-US" sz="2000" b="1" kern="1200" dirty="0"/>
        </a:p>
      </dsp:txBody>
      <dsp:txXfrm>
        <a:off x="3085991" y="244140"/>
        <a:ext cx="1796768" cy="1168652"/>
      </dsp:txXfrm>
    </dsp:sp>
    <dsp:sp modelId="{00CC5E8C-5414-4255-96A0-5DE4017E0A43}">
      <dsp:nvSpPr>
        <dsp:cNvPr id="0" name=""/>
        <dsp:cNvSpPr/>
      </dsp:nvSpPr>
      <dsp:spPr>
        <a:xfrm rot="2160000">
          <a:off x="4894211" y="1304945"/>
          <a:ext cx="259697" cy="557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901651" y="1393607"/>
        <a:ext cx="181788" cy="334676"/>
      </dsp:txXfrm>
    </dsp:sp>
    <dsp:sp modelId="{4B7FB1BB-3F49-4E64-8901-1C56200CA91E}">
      <dsp:nvSpPr>
        <dsp:cNvPr id="0" name=""/>
        <dsp:cNvSpPr/>
      </dsp:nvSpPr>
      <dsp:spPr>
        <a:xfrm>
          <a:off x="4963556" y="1459562"/>
          <a:ext cx="2053675" cy="1652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Expensive =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rPr>
            <a:t> 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afraid of loss / damage</a:t>
          </a:r>
        </a:p>
      </dsp:txBody>
      <dsp:txXfrm>
        <a:off x="5264310" y="1701598"/>
        <a:ext cx="1452167" cy="1168652"/>
      </dsp:txXfrm>
    </dsp:sp>
    <dsp:sp modelId="{54483E9D-28FE-4723-BC76-FDC0B34FCB38}">
      <dsp:nvSpPr>
        <dsp:cNvPr id="0" name=""/>
        <dsp:cNvSpPr/>
      </dsp:nvSpPr>
      <dsp:spPr>
        <a:xfrm rot="6480000">
          <a:off x="5399474" y="3174689"/>
          <a:ext cx="423046" cy="557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82540" y="3225897"/>
        <a:ext cx="296132" cy="334676"/>
      </dsp:txXfrm>
    </dsp:sp>
    <dsp:sp modelId="{48AC71F2-08C1-4663-874C-002EFA62775C}">
      <dsp:nvSpPr>
        <dsp:cNvPr id="0" name=""/>
        <dsp:cNvSpPr/>
      </dsp:nvSpPr>
      <dsp:spPr>
        <a:xfrm>
          <a:off x="4194945" y="3817779"/>
          <a:ext cx="2058435" cy="1652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Lack of staff training</a:t>
          </a:r>
        </a:p>
      </dsp:txBody>
      <dsp:txXfrm>
        <a:off x="4496396" y="4059815"/>
        <a:ext cx="1455533" cy="1168652"/>
      </dsp:txXfrm>
    </dsp:sp>
    <dsp:sp modelId="{F7A6D199-B0EA-4851-BEAF-1FA1D8AAF9F0}">
      <dsp:nvSpPr>
        <dsp:cNvPr id="0" name=""/>
        <dsp:cNvSpPr/>
      </dsp:nvSpPr>
      <dsp:spPr>
        <a:xfrm rot="10800000">
          <a:off x="3823955" y="4365244"/>
          <a:ext cx="262166" cy="557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902605" y="4476803"/>
        <a:ext cx="183516" cy="334676"/>
      </dsp:txXfrm>
    </dsp:sp>
    <dsp:sp modelId="{8ACF2C06-5B35-47CE-8003-D5FD85135C69}">
      <dsp:nvSpPr>
        <dsp:cNvPr id="0" name=""/>
        <dsp:cNvSpPr/>
      </dsp:nvSpPr>
      <dsp:spPr>
        <a:xfrm>
          <a:off x="1788882" y="3817779"/>
          <a:ext cx="1911408" cy="1652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Time pressures</a:t>
          </a:r>
        </a:p>
      </dsp:txBody>
      <dsp:txXfrm>
        <a:off x="2068801" y="4059815"/>
        <a:ext cx="1351570" cy="1168652"/>
      </dsp:txXfrm>
    </dsp:sp>
    <dsp:sp modelId="{893C47D2-5A2B-45D3-82E5-28A336C0459C}">
      <dsp:nvSpPr>
        <dsp:cNvPr id="0" name=""/>
        <dsp:cNvSpPr/>
      </dsp:nvSpPr>
      <dsp:spPr>
        <a:xfrm rot="15120000">
          <a:off x="2153074" y="3199426"/>
          <a:ext cx="425431" cy="557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2236608" y="3371676"/>
        <a:ext cx="297802" cy="334676"/>
      </dsp:txXfrm>
    </dsp:sp>
    <dsp:sp modelId="{11037B83-BD61-4D3A-98F2-BD4190F09702}">
      <dsp:nvSpPr>
        <dsp:cNvPr id="0" name=""/>
        <dsp:cNvSpPr/>
      </dsp:nvSpPr>
      <dsp:spPr>
        <a:xfrm>
          <a:off x="956336" y="1459562"/>
          <a:ext cx="2044039" cy="1652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Increased reliance on staff support</a:t>
          </a:r>
        </a:p>
      </dsp:txBody>
      <dsp:txXfrm>
        <a:off x="1255679" y="1701598"/>
        <a:ext cx="1445353" cy="1168652"/>
      </dsp:txXfrm>
    </dsp:sp>
    <dsp:sp modelId="{F8D363F0-1FB5-429A-81F0-0388FB6382B5}">
      <dsp:nvSpPr>
        <dsp:cNvPr id="0" name=""/>
        <dsp:cNvSpPr/>
      </dsp:nvSpPr>
      <dsp:spPr>
        <a:xfrm rot="19440000">
          <a:off x="2801283" y="1314325"/>
          <a:ext cx="260992" cy="557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808760" y="1448895"/>
        <a:ext cx="182694" cy="33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A95ED0-42BB-4C23-99BE-7A3E4CDD92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05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92434B-6DE5-4C07-8AD9-C4662317AD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178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60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342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61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66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55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9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03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A5E7C-40BF-4050-B9D1-715874E367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4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A5E7C-40BF-4050-B9D1-715874E367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1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80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04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2434B-6DE5-4C07-8AD9-C4662317AD8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02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2492896"/>
            <a:ext cx="9144000" cy="720000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689175" y="3532774"/>
            <a:ext cx="7772400" cy="148040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683568" y="4988768"/>
            <a:ext cx="7776864" cy="1464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7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4" y="620688"/>
            <a:ext cx="5686595" cy="15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2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13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  <p:pic>
        <p:nvPicPr>
          <p:cNvPr id="6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189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75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766" y="1268760"/>
            <a:ext cx="3024336" cy="73000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01406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8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51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ABE1-146E-4B9A-B857-B49D27C3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A41D-B05C-45F6-9824-95C12F5A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4C2AF-798E-4103-AB93-F11319FA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60A7E-CC96-4261-9474-BD2B13CF4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2C038-5234-4CB7-BDAA-8EC5F8F75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420CA-6C62-4BF5-85C9-BEFEA442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E20227-9810-4AB4-B683-BFA4B287F49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0D03F-1841-42FB-BAC1-A1CAC3F6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2B4B2-CBA2-4C9C-A298-3E772A82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5ED-A0A5-4D0E-B7CE-E0DE6BBA2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4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" y="6547880"/>
            <a:ext cx="434233" cy="28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0956" y="1124744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552" y="6525344"/>
            <a:ext cx="765448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A35FEF3-83B4-4483-86C3-502F1F90FC18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9"/>
            <a:ext cx="5687863" cy="8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Titelmaster</a:t>
            </a:r>
            <a:endParaRPr lang="en-GB" dirty="0"/>
          </a:p>
        </p:txBody>
      </p:sp>
      <p:sp>
        <p:nvSpPr>
          <p:cNvPr id="24" name="Rechteck 23"/>
          <p:cNvSpPr/>
          <p:nvPr/>
        </p:nvSpPr>
        <p:spPr>
          <a:xfrm>
            <a:off x="0" y="836712"/>
            <a:ext cx="9144000" cy="72000"/>
          </a:xfrm>
          <a:prstGeom prst="rect">
            <a:avLst/>
          </a:prstGeom>
          <a:gradFill flip="none" rotWithShape="1">
            <a:gsLst>
              <a:gs pos="45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539552" y="6525344"/>
            <a:ext cx="784887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" i="1" dirty="0">
                <a:solidFill>
                  <a:schemeClr val="bg1"/>
                </a:solidFill>
              </a:rPr>
              <a:t>SENSE-Cog </a:t>
            </a:r>
            <a:r>
              <a:rPr lang="en-US" sz="800" i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has received funding from the European Union’s Horizon 2020 research and innovation programme under grant agreement No 668648.</a:t>
            </a:r>
            <a:endParaRPr lang="en-GB" sz="800" i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2" descr="T:\EU_SENSE-Cog\Dissemination_Training\01_Logo\01_Logo_Final\Logo_mit_Untertitel\SENSE-Cog_Logo_CMYK_300dp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189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6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1" r:id="rId3"/>
    <p:sldLayoutId id="2147483823" r:id="rId4"/>
    <p:sldLayoutId id="2147483825" r:id="rId5"/>
    <p:sldLayoutId id="2147483826" r:id="rId6"/>
    <p:sldLayoutId id="214748382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●"/>
        <a:defRPr sz="24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9175" y="2924944"/>
            <a:ext cx="7772400" cy="2088232"/>
          </a:xfrm>
        </p:spPr>
        <p:txBody>
          <a:bodyPr/>
          <a:lstStyle/>
          <a:p>
            <a:r>
              <a:rPr lang="de-DE" dirty="0"/>
              <a:t>An Introduction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684711" y="4797152"/>
            <a:ext cx="7776864" cy="18002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Nisha Chauhan</a:t>
            </a:r>
          </a:p>
          <a:p>
            <a:r>
              <a:rPr lang="de-DE" i="1" dirty="0"/>
              <a:t>SENSE-Cog Research Assistant</a:t>
            </a:r>
          </a:p>
          <a:p>
            <a:r>
              <a:rPr lang="de-DE" dirty="0"/>
              <a:t>&amp; </a:t>
            </a:r>
          </a:p>
          <a:p>
            <a:r>
              <a:rPr lang="de-DE" dirty="0"/>
              <a:t>Kristina Link</a:t>
            </a:r>
          </a:p>
          <a:p>
            <a:r>
              <a:rPr lang="de-DE" i="1" dirty="0"/>
              <a:t>PhD Student, University of Manchester</a:t>
            </a:r>
          </a:p>
          <a:p>
            <a:r>
              <a:rPr lang="de-DE" dirty="0"/>
              <a:t> </a:t>
            </a:r>
          </a:p>
        </p:txBody>
      </p:sp>
      <p:sp>
        <p:nvSpPr>
          <p:cNvPr id="4" name="Titel 4"/>
          <p:cNvSpPr txBox="1">
            <a:spLocks/>
          </p:cNvSpPr>
          <p:nvPr/>
        </p:nvSpPr>
        <p:spPr bwMode="auto">
          <a:xfrm>
            <a:off x="467544" y="256490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0" dirty="0">
                <a:solidFill>
                  <a:schemeClr val="bg1"/>
                </a:solidFill>
              </a:rPr>
              <a:t>The SENSE-Cog Care Home Study </a:t>
            </a:r>
          </a:p>
        </p:txBody>
      </p:sp>
    </p:spTree>
    <p:extLst>
      <p:ext uri="{BB962C8B-B14F-4D97-AF65-F5344CB8AC3E}">
        <p14:creationId xmlns:p14="http://schemas.microsoft.com/office/powerpoint/2010/main" val="27889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048" cy="753655"/>
          </a:xfrm>
        </p:spPr>
        <p:txBody>
          <a:bodyPr/>
          <a:lstStyle/>
          <a:p>
            <a:r>
              <a:rPr lang="en-GB" dirty="0"/>
              <a:t>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46" y="1196752"/>
            <a:ext cx="8307508" cy="5184576"/>
          </a:xfrm>
        </p:spPr>
        <p:txBody>
          <a:bodyPr>
            <a:noAutofit/>
          </a:bodyPr>
          <a:lstStyle/>
          <a:p>
            <a:pPr lvl="0"/>
            <a:r>
              <a:rPr lang="en-GB" sz="2800" b="0" dirty="0">
                <a:solidFill>
                  <a:schemeClr val="accent6">
                    <a:lumMod val="50000"/>
                  </a:schemeClr>
                </a:solidFill>
              </a:rPr>
              <a:t>Please complete the activity in groups of 2–3. </a:t>
            </a:r>
            <a:endParaRPr lang="en-GB" sz="7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800" b="0" dirty="0">
                <a:solidFill>
                  <a:schemeClr val="accent6">
                    <a:lumMod val="50000"/>
                  </a:schemeClr>
                </a:solidFill>
              </a:rPr>
              <a:t>Please complete </a:t>
            </a:r>
            <a:r>
              <a:rPr lang="en-GB" sz="2800" b="0" u="sng" dirty="0">
                <a:solidFill>
                  <a:schemeClr val="accent6">
                    <a:lumMod val="50000"/>
                  </a:schemeClr>
                </a:solidFill>
              </a:rPr>
              <a:t>one</a:t>
            </a:r>
            <a:r>
              <a:rPr lang="en-GB" sz="2800" b="0" dirty="0">
                <a:solidFill>
                  <a:schemeClr val="accent6">
                    <a:lumMod val="50000"/>
                  </a:schemeClr>
                </a:solidFill>
              </a:rPr>
              <a:t> questionnaire per group – you can find this in your registration pack.</a:t>
            </a:r>
          </a:p>
          <a:p>
            <a:pPr marL="0" indent="0">
              <a:buNone/>
            </a:pPr>
            <a:endParaRPr lang="en-GB" sz="700" b="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GB" sz="2800" b="0" dirty="0">
                <a:solidFill>
                  <a:schemeClr val="accent6">
                    <a:lumMod val="50000"/>
                  </a:schemeClr>
                </a:solidFill>
              </a:rPr>
              <a:t>You will have approximately 2 minutes for each question. </a:t>
            </a:r>
          </a:p>
          <a:p>
            <a:pPr marL="0" lvl="0" indent="0">
              <a:buNone/>
            </a:pPr>
            <a:endParaRPr lang="en-GB" sz="700" b="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GB" sz="2800" b="0" dirty="0">
                <a:solidFill>
                  <a:schemeClr val="accent6">
                    <a:lumMod val="50000"/>
                  </a:schemeClr>
                </a:solidFill>
              </a:rPr>
              <a:t>If you need help, please do not hesitate to ask. There are no wrong answers!</a:t>
            </a:r>
          </a:p>
          <a:p>
            <a:pPr marL="0" lvl="0" indent="0">
              <a:buNone/>
            </a:pPr>
            <a:endParaRPr lang="en-GB" sz="7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800" b="0" dirty="0">
                <a:solidFill>
                  <a:schemeClr val="accent6">
                    <a:lumMod val="50000"/>
                  </a:schemeClr>
                </a:solidFill>
              </a:rPr>
              <a:t>We will collate your responses, and the main themes will be shown on the screen shortly. </a:t>
            </a:r>
          </a:p>
        </p:txBody>
      </p:sp>
    </p:spTree>
    <p:extLst>
      <p:ext uri="{BB962C8B-B14F-4D97-AF65-F5344CB8AC3E}">
        <p14:creationId xmlns:p14="http://schemas.microsoft.com/office/powerpoint/2010/main" val="232133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96" y="1330560"/>
            <a:ext cx="7886700" cy="5473578"/>
          </a:xfrm>
        </p:spPr>
        <p:txBody>
          <a:bodyPr/>
          <a:lstStyle/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Imagine you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work in a care home </a:t>
            </a:r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with people with dementia – for example as a manager, nurse, allied health professional or paid caregiver. </a:t>
            </a:r>
          </a:p>
          <a:p>
            <a:pPr marL="0" indent="0"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What do you think are the important things to consider when supporting a person with a hearing and/or vision impairment? </a:t>
            </a:r>
          </a:p>
          <a:p>
            <a:endParaRPr lang="en-GB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921" y="3882683"/>
            <a:ext cx="524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MS91021940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70847" y="4648649"/>
            <a:ext cx="321563" cy="4287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2:00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1:59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1:58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1:57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1:56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1:55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1:54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1:53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1:52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1:51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1:50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1:49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1:48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1:47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1:46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1:45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1:44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1:43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1:42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1:41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1:40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1:39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1:38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1:37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1:36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1:35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1:34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1:33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1:32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1:31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1:30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1:29</a:t>
            </a: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1:28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1:27</a:t>
            </a: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1:26</a:t>
            </a: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1:25</a:t>
            </a: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1:24</a:t>
            </a: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1:23</a:t>
            </a: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1:22</a:t>
            </a: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1:21</a:t>
            </a: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1:20</a:t>
            </a: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1:19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1:18</a:t>
            </a: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1:17</a:t>
            </a: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1:16</a:t>
            </a: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1:15</a:t>
            </a: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1:14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1:13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1:12</a:t>
            </a: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1:11</a:t>
            </a: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1:10</a:t>
            </a: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1:09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1:08</a:t>
            </a: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1:07</a:t>
            </a: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1:06</a:t>
            </a: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1:05</a:t>
            </a: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1:04</a:t>
            </a: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1:03</a:t>
            </a:r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1:02</a:t>
            </a: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1:01</a:t>
            </a: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2987824" y="4270378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1:00</a:t>
            </a: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0:59</a:t>
            </a: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0:58</a:t>
            </a: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0:57</a:t>
            </a: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0:56</a:t>
            </a: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0:55</a:t>
            </a: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0:54</a:t>
            </a: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0:53</a:t>
            </a: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0:52</a:t>
            </a: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0:51</a:t>
            </a: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0:50</a:t>
            </a: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0:49</a:t>
            </a: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0:48</a:t>
            </a: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0:47</a:t>
            </a: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0:46</a:t>
            </a: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0:45</a:t>
            </a: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0:44</a:t>
            </a: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0:43</a:t>
            </a: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0:42</a:t>
            </a: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0:41</a:t>
            </a: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0:40</a:t>
            </a: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0:39</a:t>
            </a: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0:38</a:t>
            </a:r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0:37</a:t>
            </a: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0:36</a:t>
            </a: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0:35</a:t>
            </a: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0:34</a:t>
            </a:r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0:33</a:t>
            </a:r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0:32</a:t>
            </a:r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0:31</a:t>
            </a:r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0:30</a:t>
            </a:r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0:29</a:t>
            </a: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0:28</a:t>
            </a:r>
          </a:p>
        </p:txBody>
      </p:sp>
      <p:sp>
        <p:nvSpPr>
          <p:cNvPr id="99" name="Rectangle 96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0:27</a:t>
            </a:r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0:26</a:t>
            </a:r>
          </a:p>
        </p:txBody>
      </p:sp>
      <p:sp>
        <p:nvSpPr>
          <p:cNvPr id="101" name="Rectangle 98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0:25</a:t>
            </a:r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0:24</a:t>
            </a:r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0:23</a:t>
            </a:r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0:22</a:t>
            </a:r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0:21</a:t>
            </a:r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0:20</a:t>
            </a: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0:19</a:t>
            </a:r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0:18</a:t>
            </a:r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0:17</a:t>
            </a:r>
          </a:p>
        </p:txBody>
      </p:sp>
      <p:sp>
        <p:nvSpPr>
          <p:cNvPr id="110" name="Rectangle 107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0:16</a:t>
            </a: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0:15</a:t>
            </a:r>
          </a:p>
        </p:txBody>
      </p:sp>
      <p:sp>
        <p:nvSpPr>
          <p:cNvPr id="112" name="Rectangle 109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0:14</a:t>
            </a:r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0:13</a:t>
            </a:r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0:12</a:t>
            </a: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0:11</a:t>
            </a: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0:10</a:t>
            </a: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0:09</a:t>
            </a: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0:08</a:t>
            </a:r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0:07</a:t>
            </a:r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0:06</a:t>
            </a: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0:05</a:t>
            </a: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0:04</a:t>
            </a: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0:03</a:t>
            </a:r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0:02</a:t>
            </a:r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0:01</a:t>
            </a:r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 dirty="0">
                <a:solidFill>
                  <a:schemeClr val="accent6">
                    <a:lumMod val="50000"/>
                  </a:schemeClr>
                </a:solidFill>
              </a:rPr>
              <a:t>End</a:t>
            </a:r>
          </a:p>
        </p:txBody>
      </p:sp>
      <p:sp>
        <p:nvSpPr>
          <p:cNvPr id="127" name="Rectangle 123"/>
          <p:cNvSpPr>
            <a:spLocks noChangeArrowheads="1"/>
          </p:cNvSpPr>
          <p:nvPr/>
        </p:nvSpPr>
        <p:spPr bwMode="auto">
          <a:xfrm>
            <a:off x="2987824" y="4270378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 dirty="0">
                <a:solidFill>
                  <a:schemeClr val="accent6">
                    <a:lumMod val="50000"/>
                  </a:schemeClr>
                </a:solidFill>
              </a:rPr>
              <a:t>2:00</a:t>
            </a:r>
          </a:p>
        </p:txBody>
      </p:sp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048" cy="753655"/>
          </a:xfrm>
        </p:spPr>
        <p:txBody>
          <a:bodyPr/>
          <a:lstStyle/>
          <a:p>
            <a:r>
              <a:rPr lang="en-GB" dirty="0"/>
              <a:t>Scenario 1</a:t>
            </a:r>
          </a:p>
        </p:txBody>
      </p:sp>
    </p:spTree>
    <p:extLst>
      <p:ext uri="{BB962C8B-B14F-4D97-AF65-F5344CB8AC3E}">
        <p14:creationId xmlns:p14="http://schemas.microsoft.com/office/powerpoint/2010/main" val="19012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9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audio>
              <p:cMediaNode showWhenStopped="0">
                <p:cTn id="3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228" y="1586111"/>
            <a:ext cx="7853036" cy="5557985"/>
          </a:xfrm>
        </p:spPr>
        <p:txBody>
          <a:bodyPr/>
          <a:lstStyle/>
          <a:p>
            <a:pPr lvl="0"/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Now imagine that you are a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family member or friend </a:t>
            </a:r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of someone living in a care home who has dementia and a hearing and/or vision impairment. </a:t>
            </a:r>
          </a:p>
          <a:p>
            <a:pPr marL="0" lvl="0" indent="0"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What do you think your role could be in supporting them?</a:t>
            </a:r>
          </a:p>
          <a:p>
            <a:endParaRPr lang="en-GB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6" name="MS91021940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70847" y="4743375"/>
            <a:ext cx="321563" cy="4287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</p:pic>
      <p:sp>
        <p:nvSpPr>
          <p:cNvPr id="250" name="Rectangle 3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2:00</a:t>
            </a:r>
          </a:p>
        </p:txBody>
      </p:sp>
      <p:sp>
        <p:nvSpPr>
          <p:cNvPr id="251" name="Rectangle 4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1:59</a:t>
            </a:r>
          </a:p>
        </p:txBody>
      </p:sp>
      <p:sp>
        <p:nvSpPr>
          <p:cNvPr id="252" name="Rectangle 5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1:58</a:t>
            </a:r>
          </a:p>
        </p:txBody>
      </p:sp>
      <p:sp>
        <p:nvSpPr>
          <p:cNvPr id="253" name="Rectangle 6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1:57</a:t>
            </a:r>
          </a:p>
        </p:txBody>
      </p:sp>
      <p:sp>
        <p:nvSpPr>
          <p:cNvPr id="254" name="Rectangle 7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1:56</a:t>
            </a:r>
          </a:p>
        </p:txBody>
      </p:sp>
      <p:sp>
        <p:nvSpPr>
          <p:cNvPr id="255" name="Rectangle 8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1:55</a:t>
            </a:r>
          </a:p>
        </p:txBody>
      </p:sp>
      <p:sp>
        <p:nvSpPr>
          <p:cNvPr id="256" name="Rectangle 9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1:54</a:t>
            </a:r>
          </a:p>
        </p:txBody>
      </p:sp>
      <p:sp>
        <p:nvSpPr>
          <p:cNvPr id="257" name="Rectangle 10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1:53</a:t>
            </a:r>
          </a:p>
        </p:txBody>
      </p:sp>
      <p:sp>
        <p:nvSpPr>
          <p:cNvPr id="258" name="Rectangle 11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1:52</a:t>
            </a:r>
          </a:p>
        </p:txBody>
      </p:sp>
      <p:sp>
        <p:nvSpPr>
          <p:cNvPr id="259" name="Rectangle 12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1:51</a:t>
            </a:r>
          </a:p>
        </p:txBody>
      </p:sp>
      <p:sp>
        <p:nvSpPr>
          <p:cNvPr id="260" name="Rectangle 13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1:50</a:t>
            </a:r>
          </a:p>
        </p:txBody>
      </p:sp>
      <p:sp>
        <p:nvSpPr>
          <p:cNvPr id="261" name="Rectangle 14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1:49</a:t>
            </a:r>
          </a:p>
        </p:txBody>
      </p:sp>
      <p:sp>
        <p:nvSpPr>
          <p:cNvPr id="262" name="Rectangle 15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1:48</a:t>
            </a:r>
          </a:p>
        </p:txBody>
      </p:sp>
      <p:sp>
        <p:nvSpPr>
          <p:cNvPr id="263" name="Rectangle 16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1:47</a:t>
            </a:r>
          </a:p>
        </p:txBody>
      </p:sp>
      <p:sp>
        <p:nvSpPr>
          <p:cNvPr id="264" name="Rectangle 17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1:46</a:t>
            </a:r>
          </a:p>
        </p:txBody>
      </p:sp>
      <p:sp>
        <p:nvSpPr>
          <p:cNvPr id="265" name="Rectangle 18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1:45</a:t>
            </a:r>
          </a:p>
        </p:txBody>
      </p:sp>
      <p:sp>
        <p:nvSpPr>
          <p:cNvPr id="266" name="Rectangle 19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1:44</a:t>
            </a:r>
          </a:p>
        </p:txBody>
      </p:sp>
      <p:sp>
        <p:nvSpPr>
          <p:cNvPr id="267" name="Rectangle 20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1:43</a:t>
            </a:r>
          </a:p>
        </p:txBody>
      </p:sp>
      <p:sp>
        <p:nvSpPr>
          <p:cNvPr id="268" name="Rectangle 21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1:42</a:t>
            </a:r>
          </a:p>
        </p:txBody>
      </p:sp>
      <p:sp>
        <p:nvSpPr>
          <p:cNvPr id="269" name="Rectangle 22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1:41</a:t>
            </a:r>
          </a:p>
        </p:txBody>
      </p:sp>
      <p:sp>
        <p:nvSpPr>
          <p:cNvPr id="270" name="Rectangle 23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1:40</a:t>
            </a:r>
          </a:p>
        </p:txBody>
      </p:sp>
      <p:sp>
        <p:nvSpPr>
          <p:cNvPr id="271" name="Rectangle 24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1:39</a:t>
            </a:r>
          </a:p>
        </p:txBody>
      </p:sp>
      <p:sp>
        <p:nvSpPr>
          <p:cNvPr id="272" name="Rectangle 25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1:38</a:t>
            </a:r>
          </a:p>
        </p:txBody>
      </p:sp>
      <p:sp>
        <p:nvSpPr>
          <p:cNvPr id="273" name="Rectangle 26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1:37</a:t>
            </a:r>
          </a:p>
        </p:txBody>
      </p:sp>
      <p:sp>
        <p:nvSpPr>
          <p:cNvPr id="274" name="Rectangle 27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1:36</a:t>
            </a:r>
          </a:p>
        </p:txBody>
      </p:sp>
      <p:sp>
        <p:nvSpPr>
          <p:cNvPr id="275" name="Rectangle 28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1:35</a:t>
            </a:r>
          </a:p>
        </p:txBody>
      </p:sp>
      <p:sp>
        <p:nvSpPr>
          <p:cNvPr id="276" name="Rectangle 29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1:34</a:t>
            </a:r>
          </a:p>
        </p:txBody>
      </p:sp>
      <p:sp>
        <p:nvSpPr>
          <p:cNvPr id="277" name="Rectangle 30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1:33</a:t>
            </a:r>
          </a:p>
        </p:txBody>
      </p:sp>
      <p:sp>
        <p:nvSpPr>
          <p:cNvPr id="278" name="Rectangle 31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1:32</a:t>
            </a:r>
          </a:p>
        </p:txBody>
      </p:sp>
      <p:sp>
        <p:nvSpPr>
          <p:cNvPr id="279" name="Rectangle 32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1:31</a:t>
            </a:r>
          </a:p>
        </p:txBody>
      </p:sp>
      <p:sp>
        <p:nvSpPr>
          <p:cNvPr id="280" name="Rectangle 33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1:30</a:t>
            </a:r>
          </a:p>
        </p:txBody>
      </p:sp>
      <p:sp>
        <p:nvSpPr>
          <p:cNvPr id="281" name="Rectangle 34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1:29</a:t>
            </a:r>
          </a:p>
        </p:txBody>
      </p:sp>
      <p:sp>
        <p:nvSpPr>
          <p:cNvPr id="282" name="Rectangle 35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1:28</a:t>
            </a:r>
          </a:p>
        </p:txBody>
      </p:sp>
      <p:sp>
        <p:nvSpPr>
          <p:cNvPr id="283" name="Rectangle 36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1:27</a:t>
            </a:r>
          </a:p>
        </p:txBody>
      </p:sp>
      <p:sp>
        <p:nvSpPr>
          <p:cNvPr id="284" name="Rectangle 37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1:26</a:t>
            </a:r>
          </a:p>
        </p:txBody>
      </p:sp>
      <p:sp>
        <p:nvSpPr>
          <p:cNvPr id="285" name="Rectangle 38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1:25</a:t>
            </a:r>
          </a:p>
        </p:txBody>
      </p:sp>
      <p:sp>
        <p:nvSpPr>
          <p:cNvPr id="286" name="Rectangle 39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1:24</a:t>
            </a:r>
          </a:p>
        </p:txBody>
      </p:sp>
      <p:sp>
        <p:nvSpPr>
          <p:cNvPr id="287" name="Rectangle 40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1:23</a:t>
            </a:r>
          </a:p>
        </p:txBody>
      </p:sp>
      <p:sp>
        <p:nvSpPr>
          <p:cNvPr id="288" name="Rectangle 41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1:22</a:t>
            </a:r>
          </a:p>
        </p:txBody>
      </p:sp>
      <p:sp>
        <p:nvSpPr>
          <p:cNvPr id="289" name="Rectangle 42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1:21</a:t>
            </a:r>
          </a:p>
        </p:txBody>
      </p:sp>
      <p:sp>
        <p:nvSpPr>
          <p:cNvPr id="290" name="Rectangle 43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1:20</a:t>
            </a:r>
          </a:p>
        </p:txBody>
      </p:sp>
      <p:sp>
        <p:nvSpPr>
          <p:cNvPr id="291" name="Rectangle 44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1:19</a:t>
            </a:r>
          </a:p>
        </p:txBody>
      </p:sp>
      <p:sp>
        <p:nvSpPr>
          <p:cNvPr id="292" name="Rectangle 45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1:18</a:t>
            </a:r>
          </a:p>
        </p:txBody>
      </p:sp>
      <p:sp>
        <p:nvSpPr>
          <p:cNvPr id="293" name="Rectangle 46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1:17</a:t>
            </a:r>
          </a:p>
        </p:txBody>
      </p:sp>
      <p:sp>
        <p:nvSpPr>
          <p:cNvPr id="294" name="Rectangle 47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1:16</a:t>
            </a:r>
          </a:p>
        </p:txBody>
      </p:sp>
      <p:sp>
        <p:nvSpPr>
          <p:cNvPr id="295" name="Rectangle 48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1:15</a:t>
            </a:r>
          </a:p>
        </p:txBody>
      </p:sp>
      <p:sp>
        <p:nvSpPr>
          <p:cNvPr id="296" name="Rectangle 49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1:14</a:t>
            </a:r>
          </a:p>
        </p:txBody>
      </p:sp>
      <p:sp>
        <p:nvSpPr>
          <p:cNvPr id="297" name="Rectangle 50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1:13</a:t>
            </a:r>
          </a:p>
        </p:txBody>
      </p:sp>
      <p:sp>
        <p:nvSpPr>
          <p:cNvPr id="298" name="Rectangle 51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1:12</a:t>
            </a:r>
          </a:p>
        </p:txBody>
      </p:sp>
      <p:sp>
        <p:nvSpPr>
          <p:cNvPr id="299" name="Rectangle 52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1:11</a:t>
            </a:r>
          </a:p>
        </p:txBody>
      </p:sp>
      <p:sp>
        <p:nvSpPr>
          <p:cNvPr id="300" name="Rectangle 53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1:10</a:t>
            </a:r>
          </a:p>
        </p:txBody>
      </p:sp>
      <p:sp>
        <p:nvSpPr>
          <p:cNvPr id="301" name="Rectangle 54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1:09</a:t>
            </a:r>
          </a:p>
        </p:txBody>
      </p:sp>
      <p:sp>
        <p:nvSpPr>
          <p:cNvPr id="302" name="Rectangle 55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1:08</a:t>
            </a:r>
          </a:p>
        </p:txBody>
      </p:sp>
      <p:sp>
        <p:nvSpPr>
          <p:cNvPr id="303" name="Rectangle 56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1:07</a:t>
            </a:r>
          </a:p>
        </p:txBody>
      </p:sp>
      <p:sp>
        <p:nvSpPr>
          <p:cNvPr id="304" name="Rectangle 57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1:06</a:t>
            </a:r>
          </a:p>
        </p:txBody>
      </p:sp>
      <p:sp>
        <p:nvSpPr>
          <p:cNvPr id="305" name="Rectangle 58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1:05</a:t>
            </a:r>
          </a:p>
        </p:txBody>
      </p:sp>
      <p:sp>
        <p:nvSpPr>
          <p:cNvPr id="306" name="Rectangle 59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1:04</a:t>
            </a:r>
          </a:p>
        </p:txBody>
      </p:sp>
      <p:sp>
        <p:nvSpPr>
          <p:cNvPr id="307" name="Rectangle 60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1:03</a:t>
            </a:r>
          </a:p>
        </p:txBody>
      </p:sp>
      <p:sp>
        <p:nvSpPr>
          <p:cNvPr id="308" name="Rectangle 61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1:02</a:t>
            </a:r>
          </a:p>
        </p:txBody>
      </p:sp>
      <p:sp>
        <p:nvSpPr>
          <p:cNvPr id="309" name="Rectangle 62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1:01</a:t>
            </a:r>
          </a:p>
        </p:txBody>
      </p:sp>
      <p:sp>
        <p:nvSpPr>
          <p:cNvPr id="310" name="Rectangle 63"/>
          <p:cNvSpPr>
            <a:spLocks noChangeArrowheads="1"/>
          </p:cNvSpPr>
          <p:nvPr/>
        </p:nvSpPr>
        <p:spPr bwMode="auto">
          <a:xfrm>
            <a:off x="2987824" y="4365104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1:00</a:t>
            </a:r>
          </a:p>
        </p:txBody>
      </p:sp>
      <p:sp>
        <p:nvSpPr>
          <p:cNvPr id="311" name="Rectangle 64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0:59</a:t>
            </a:r>
          </a:p>
        </p:txBody>
      </p:sp>
      <p:sp>
        <p:nvSpPr>
          <p:cNvPr id="312" name="Rectangle 65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0:58</a:t>
            </a:r>
          </a:p>
        </p:txBody>
      </p:sp>
      <p:sp>
        <p:nvSpPr>
          <p:cNvPr id="313" name="Rectangle 66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0:57</a:t>
            </a:r>
          </a:p>
        </p:txBody>
      </p:sp>
      <p:sp>
        <p:nvSpPr>
          <p:cNvPr id="314" name="Rectangle 67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0:56</a:t>
            </a:r>
          </a:p>
        </p:txBody>
      </p:sp>
      <p:sp>
        <p:nvSpPr>
          <p:cNvPr id="315" name="Rectangle 68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0:55</a:t>
            </a:r>
          </a:p>
        </p:txBody>
      </p:sp>
      <p:sp>
        <p:nvSpPr>
          <p:cNvPr id="316" name="Rectangle 69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0:54</a:t>
            </a:r>
          </a:p>
        </p:txBody>
      </p:sp>
      <p:sp>
        <p:nvSpPr>
          <p:cNvPr id="317" name="Rectangle 70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0:53</a:t>
            </a:r>
          </a:p>
        </p:txBody>
      </p:sp>
      <p:sp>
        <p:nvSpPr>
          <p:cNvPr id="318" name="Rectangle 71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0:52</a:t>
            </a:r>
          </a:p>
        </p:txBody>
      </p:sp>
      <p:sp>
        <p:nvSpPr>
          <p:cNvPr id="319" name="Rectangle 72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0:51</a:t>
            </a:r>
          </a:p>
        </p:txBody>
      </p:sp>
      <p:sp>
        <p:nvSpPr>
          <p:cNvPr id="320" name="Rectangle 73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0:50</a:t>
            </a:r>
          </a:p>
        </p:txBody>
      </p:sp>
      <p:sp>
        <p:nvSpPr>
          <p:cNvPr id="321" name="Rectangle 74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0:49</a:t>
            </a:r>
          </a:p>
        </p:txBody>
      </p:sp>
      <p:sp>
        <p:nvSpPr>
          <p:cNvPr id="322" name="Rectangle 75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0:48</a:t>
            </a:r>
          </a:p>
        </p:txBody>
      </p:sp>
      <p:sp>
        <p:nvSpPr>
          <p:cNvPr id="323" name="Rectangle 76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0:47</a:t>
            </a:r>
          </a:p>
        </p:txBody>
      </p:sp>
      <p:sp>
        <p:nvSpPr>
          <p:cNvPr id="324" name="Rectangle 77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0:46</a:t>
            </a:r>
          </a:p>
        </p:txBody>
      </p:sp>
      <p:sp>
        <p:nvSpPr>
          <p:cNvPr id="325" name="Rectangle 78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0:45</a:t>
            </a:r>
          </a:p>
        </p:txBody>
      </p:sp>
      <p:sp>
        <p:nvSpPr>
          <p:cNvPr id="326" name="Rectangle 79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0:44</a:t>
            </a:r>
          </a:p>
        </p:txBody>
      </p:sp>
      <p:sp>
        <p:nvSpPr>
          <p:cNvPr id="327" name="Rectangle 80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0:43</a:t>
            </a:r>
          </a:p>
        </p:txBody>
      </p:sp>
      <p:sp>
        <p:nvSpPr>
          <p:cNvPr id="328" name="Rectangle 81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0:42</a:t>
            </a:r>
          </a:p>
        </p:txBody>
      </p:sp>
      <p:sp>
        <p:nvSpPr>
          <p:cNvPr id="329" name="Rectangle 82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0:41</a:t>
            </a:r>
          </a:p>
        </p:txBody>
      </p:sp>
      <p:sp>
        <p:nvSpPr>
          <p:cNvPr id="330" name="Rectangle 83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0:40</a:t>
            </a:r>
          </a:p>
        </p:txBody>
      </p:sp>
      <p:sp>
        <p:nvSpPr>
          <p:cNvPr id="331" name="Rectangle 84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0:39</a:t>
            </a:r>
          </a:p>
        </p:txBody>
      </p:sp>
      <p:sp>
        <p:nvSpPr>
          <p:cNvPr id="332" name="Rectangle 85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0:38</a:t>
            </a:r>
          </a:p>
        </p:txBody>
      </p:sp>
      <p:sp>
        <p:nvSpPr>
          <p:cNvPr id="333" name="Rectangle 86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0:37</a:t>
            </a:r>
          </a:p>
        </p:txBody>
      </p:sp>
      <p:sp>
        <p:nvSpPr>
          <p:cNvPr id="334" name="Rectangle 87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0:36</a:t>
            </a:r>
          </a:p>
        </p:txBody>
      </p:sp>
      <p:sp>
        <p:nvSpPr>
          <p:cNvPr id="335" name="Rectangle 88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0:35</a:t>
            </a:r>
          </a:p>
        </p:txBody>
      </p:sp>
      <p:sp>
        <p:nvSpPr>
          <p:cNvPr id="336" name="Rectangle 89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0:34</a:t>
            </a:r>
          </a:p>
        </p:txBody>
      </p:sp>
      <p:sp>
        <p:nvSpPr>
          <p:cNvPr id="337" name="Rectangle 90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0:33</a:t>
            </a:r>
          </a:p>
        </p:txBody>
      </p:sp>
      <p:sp>
        <p:nvSpPr>
          <p:cNvPr id="338" name="Rectangle 91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0:32</a:t>
            </a:r>
          </a:p>
        </p:txBody>
      </p:sp>
      <p:sp>
        <p:nvSpPr>
          <p:cNvPr id="339" name="Rectangle 92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0:31</a:t>
            </a:r>
          </a:p>
        </p:txBody>
      </p:sp>
      <p:sp>
        <p:nvSpPr>
          <p:cNvPr id="340" name="Rectangle 93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0:30</a:t>
            </a:r>
          </a:p>
        </p:txBody>
      </p:sp>
      <p:sp>
        <p:nvSpPr>
          <p:cNvPr id="341" name="Rectangle 94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0:29</a:t>
            </a:r>
          </a:p>
        </p:txBody>
      </p:sp>
      <p:sp>
        <p:nvSpPr>
          <p:cNvPr id="342" name="Rectangle 95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0:28</a:t>
            </a:r>
          </a:p>
        </p:txBody>
      </p:sp>
      <p:sp>
        <p:nvSpPr>
          <p:cNvPr id="343" name="Rectangle 96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0:27</a:t>
            </a:r>
          </a:p>
        </p:txBody>
      </p:sp>
      <p:sp>
        <p:nvSpPr>
          <p:cNvPr id="344" name="Rectangle 97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0:26</a:t>
            </a:r>
          </a:p>
        </p:txBody>
      </p:sp>
      <p:sp>
        <p:nvSpPr>
          <p:cNvPr id="345" name="Rectangle 98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0:25</a:t>
            </a:r>
          </a:p>
        </p:txBody>
      </p:sp>
      <p:sp>
        <p:nvSpPr>
          <p:cNvPr id="346" name="Rectangle 99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0:24</a:t>
            </a:r>
          </a:p>
        </p:txBody>
      </p:sp>
      <p:sp>
        <p:nvSpPr>
          <p:cNvPr id="347" name="Rectangle 100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0:23</a:t>
            </a:r>
          </a:p>
        </p:txBody>
      </p:sp>
      <p:sp>
        <p:nvSpPr>
          <p:cNvPr id="348" name="Rectangle 101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0:22</a:t>
            </a:r>
          </a:p>
        </p:txBody>
      </p:sp>
      <p:sp>
        <p:nvSpPr>
          <p:cNvPr id="349" name="Rectangle 102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0:21</a:t>
            </a:r>
          </a:p>
        </p:txBody>
      </p:sp>
      <p:sp>
        <p:nvSpPr>
          <p:cNvPr id="350" name="Rectangle 103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0:20</a:t>
            </a:r>
          </a:p>
        </p:txBody>
      </p:sp>
      <p:sp>
        <p:nvSpPr>
          <p:cNvPr id="351" name="Rectangle 104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0:19</a:t>
            </a:r>
          </a:p>
        </p:txBody>
      </p:sp>
      <p:sp>
        <p:nvSpPr>
          <p:cNvPr id="352" name="Rectangle 105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0:18</a:t>
            </a:r>
          </a:p>
        </p:txBody>
      </p:sp>
      <p:sp>
        <p:nvSpPr>
          <p:cNvPr id="353" name="Rectangle 106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0:17</a:t>
            </a:r>
          </a:p>
        </p:txBody>
      </p:sp>
      <p:sp>
        <p:nvSpPr>
          <p:cNvPr id="354" name="Rectangle 107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0:16</a:t>
            </a:r>
          </a:p>
        </p:txBody>
      </p:sp>
      <p:sp>
        <p:nvSpPr>
          <p:cNvPr id="355" name="Rectangle 108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0:15</a:t>
            </a:r>
          </a:p>
        </p:txBody>
      </p:sp>
      <p:sp>
        <p:nvSpPr>
          <p:cNvPr id="356" name="Rectangle 109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0:14</a:t>
            </a:r>
          </a:p>
        </p:txBody>
      </p:sp>
      <p:sp>
        <p:nvSpPr>
          <p:cNvPr id="357" name="Rectangle 110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0:13</a:t>
            </a:r>
          </a:p>
        </p:txBody>
      </p:sp>
      <p:sp>
        <p:nvSpPr>
          <p:cNvPr id="358" name="Rectangle 111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0:12</a:t>
            </a:r>
          </a:p>
        </p:txBody>
      </p:sp>
      <p:sp>
        <p:nvSpPr>
          <p:cNvPr id="359" name="Rectangle 112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0:11</a:t>
            </a:r>
          </a:p>
        </p:txBody>
      </p:sp>
      <p:sp>
        <p:nvSpPr>
          <p:cNvPr id="360" name="Rectangle 113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0:10</a:t>
            </a:r>
          </a:p>
        </p:txBody>
      </p:sp>
      <p:sp>
        <p:nvSpPr>
          <p:cNvPr id="361" name="Rectangle 114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0:09</a:t>
            </a:r>
          </a:p>
        </p:txBody>
      </p:sp>
      <p:sp>
        <p:nvSpPr>
          <p:cNvPr id="362" name="Rectangle 115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0:08</a:t>
            </a:r>
          </a:p>
        </p:txBody>
      </p:sp>
      <p:sp>
        <p:nvSpPr>
          <p:cNvPr id="363" name="Rectangle 116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0:07</a:t>
            </a:r>
          </a:p>
        </p:txBody>
      </p:sp>
      <p:sp>
        <p:nvSpPr>
          <p:cNvPr id="364" name="Rectangle 117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0:06</a:t>
            </a:r>
          </a:p>
        </p:txBody>
      </p:sp>
      <p:sp>
        <p:nvSpPr>
          <p:cNvPr id="365" name="Rectangle 118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0:05</a:t>
            </a:r>
          </a:p>
        </p:txBody>
      </p:sp>
      <p:sp>
        <p:nvSpPr>
          <p:cNvPr id="366" name="Rectangle 119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0:04</a:t>
            </a:r>
          </a:p>
        </p:txBody>
      </p:sp>
      <p:sp>
        <p:nvSpPr>
          <p:cNvPr id="367" name="Rectangle 120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0:03</a:t>
            </a:r>
          </a:p>
        </p:txBody>
      </p:sp>
      <p:sp>
        <p:nvSpPr>
          <p:cNvPr id="368" name="Rectangle 121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0:02</a:t>
            </a:r>
          </a:p>
        </p:txBody>
      </p:sp>
      <p:sp>
        <p:nvSpPr>
          <p:cNvPr id="369" name="Rectangle 122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0:01</a:t>
            </a:r>
          </a:p>
        </p:txBody>
      </p:sp>
      <p:sp>
        <p:nvSpPr>
          <p:cNvPr id="370" name="Rectangle 123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 dirty="0">
                <a:solidFill>
                  <a:schemeClr val="accent6">
                    <a:lumMod val="50000"/>
                  </a:schemeClr>
                </a:solidFill>
              </a:rPr>
              <a:t>End</a:t>
            </a:r>
          </a:p>
        </p:txBody>
      </p:sp>
      <p:sp>
        <p:nvSpPr>
          <p:cNvPr id="371" name="Rectangle 123"/>
          <p:cNvSpPr>
            <a:spLocks noChangeArrowheads="1"/>
          </p:cNvSpPr>
          <p:nvPr/>
        </p:nvSpPr>
        <p:spPr bwMode="auto">
          <a:xfrm>
            <a:off x="2987824" y="4365104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 dirty="0">
                <a:solidFill>
                  <a:schemeClr val="accent6">
                    <a:lumMod val="50000"/>
                  </a:schemeClr>
                </a:solidFill>
              </a:rPr>
              <a:t>2:00</a:t>
            </a:r>
          </a:p>
        </p:txBody>
      </p:sp>
      <p:sp>
        <p:nvSpPr>
          <p:cNvPr id="37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048" cy="753655"/>
          </a:xfrm>
        </p:spPr>
        <p:txBody>
          <a:bodyPr/>
          <a:lstStyle/>
          <a:p>
            <a:r>
              <a:rPr lang="en-GB" dirty="0"/>
              <a:t>Scenario 2</a:t>
            </a:r>
          </a:p>
        </p:txBody>
      </p:sp>
    </p:spTree>
    <p:extLst>
      <p:ext uri="{BB962C8B-B14F-4D97-AF65-F5344CB8AC3E}">
        <p14:creationId xmlns:p14="http://schemas.microsoft.com/office/powerpoint/2010/main" val="33074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9428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audio>
              <p:cMediaNode showWhenStopped="0">
                <p:cTn id="3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</p:childTnLst>
        </p:cTn>
      </p:par>
    </p:tnLst>
    <p:bldLst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59" y="1196752"/>
            <a:ext cx="7886700" cy="5445443"/>
          </a:xfrm>
        </p:spPr>
        <p:txBody>
          <a:bodyPr>
            <a:normAutofit/>
          </a:bodyPr>
          <a:lstStyle/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Finally, imagine that you are a person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living in a care home</a:t>
            </a:r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 who has dementia and a hearing and/or vision impairment. </a:t>
            </a:r>
          </a:p>
          <a:p>
            <a:pPr marL="0" indent="0"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b="0" dirty="0">
                <a:solidFill>
                  <a:schemeClr val="accent6">
                    <a:lumMod val="50000"/>
                  </a:schemeClr>
                </a:solidFill>
              </a:rPr>
              <a:t>How might other’s support you to manage your hearing impairment?</a:t>
            </a:r>
          </a:p>
        </p:txBody>
      </p:sp>
      <p:pic>
        <p:nvPicPr>
          <p:cNvPr id="128" name="MS91021940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634810" y="4639226"/>
            <a:ext cx="321563" cy="4287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</p:pic>
      <p:sp>
        <p:nvSpPr>
          <p:cNvPr id="129" name="Rectangle 3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2:00</a:t>
            </a:r>
          </a:p>
        </p:txBody>
      </p:sp>
      <p:sp>
        <p:nvSpPr>
          <p:cNvPr id="130" name="Rectangle 4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1:59</a:t>
            </a:r>
          </a:p>
        </p:txBody>
      </p:sp>
      <p:sp>
        <p:nvSpPr>
          <p:cNvPr id="131" name="Rectangle 5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1:58</a:t>
            </a:r>
          </a:p>
        </p:txBody>
      </p:sp>
      <p:sp>
        <p:nvSpPr>
          <p:cNvPr id="132" name="Rectangle 6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1:57</a:t>
            </a:r>
          </a:p>
        </p:txBody>
      </p:sp>
      <p:sp>
        <p:nvSpPr>
          <p:cNvPr id="133" name="Rectangle 7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1:56</a:t>
            </a:r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1:55</a:t>
            </a:r>
          </a:p>
        </p:txBody>
      </p:sp>
      <p:sp>
        <p:nvSpPr>
          <p:cNvPr id="135" name="Rectangle 9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1:54</a:t>
            </a:r>
          </a:p>
        </p:txBody>
      </p:sp>
      <p:sp>
        <p:nvSpPr>
          <p:cNvPr id="136" name="Rectangle 10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1:53</a:t>
            </a:r>
          </a:p>
        </p:txBody>
      </p:sp>
      <p:sp>
        <p:nvSpPr>
          <p:cNvPr id="137" name="Rectangle 11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1:52</a:t>
            </a:r>
          </a:p>
        </p:txBody>
      </p:sp>
      <p:sp>
        <p:nvSpPr>
          <p:cNvPr id="138" name="Rectangle 12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1:51</a:t>
            </a:r>
          </a:p>
        </p:txBody>
      </p:sp>
      <p:sp>
        <p:nvSpPr>
          <p:cNvPr id="139" name="Rectangle 13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1:50</a:t>
            </a: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1:49</a:t>
            </a:r>
          </a:p>
        </p:txBody>
      </p: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1:48</a:t>
            </a:r>
          </a:p>
        </p:txBody>
      </p:sp>
      <p:sp>
        <p:nvSpPr>
          <p:cNvPr id="142" name="Rectangle 16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1:47</a:t>
            </a:r>
          </a:p>
        </p:txBody>
      </p:sp>
      <p:sp>
        <p:nvSpPr>
          <p:cNvPr id="143" name="Rectangle 17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1:46</a:t>
            </a:r>
          </a:p>
        </p:txBody>
      </p:sp>
      <p:sp>
        <p:nvSpPr>
          <p:cNvPr id="144" name="Rectangle 18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1:45</a:t>
            </a:r>
          </a:p>
        </p:txBody>
      </p:sp>
      <p:sp>
        <p:nvSpPr>
          <p:cNvPr id="145" name="Rectangle 19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1:44</a:t>
            </a: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1:43</a:t>
            </a:r>
          </a:p>
        </p:txBody>
      </p:sp>
      <p:sp>
        <p:nvSpPr>
          <p:cNvPr id="147" name="Rectangle 21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1:42</a:t>
            </a:r>
          </a:p>
        </p:txBody>
      </p:sp>
      <p:sp>
        <p:nvSpPr>
          <p:cNvPr id="148" name="Rectangle 22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1:41</a:t>
            </a:r>
          </a:p>
        </p:txBody>
      </p:sp>
      <p:sp>
        <p:nvSpPr>
          <p:cNvPr id="149" name="Rectangle 23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1:40</a:t>
            </a:r>
          </a:p>
        </p:txBody>
      </p:sp>
      <p:sp>
        <p:nvSpPr>
          <p:cNvPr id="150" name="Rectangle 24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1:39</a:t>
            </a:r>
          </a:p>
        </p:txBody>
      </p:sp>
      <p:sp>
        <p:nvSpPr>
          <p:cNvPr id="151" name="Rectangle 25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1:38</a:t>
            </a:r>
          </a:p>
        </p:txBody>
      </p:sp>
      <p:sp>
        <p:nvSpPr>
          <p:cNvPr id="152" name="Rectangle 26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1:37</a:t>
            </a:r>
          </a:p>
        </p:txBody>
      </p:sp>
      <p:sp>
        <p:nvSpPr>
          <p:cNvPr id="153" name="Rectangle 27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1:36</a:t>
            </a:r>
          </a:p>
        </p:txBody>
      </p:sp>
      <p:sp>
        <p:nvSpPr>
          <p:cNvPr id="154" name="Rectangle 28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1:35</a:t>
            </a:r>
          </a:p>
        </p:txBody>
      </p:sp>
      <p:sp>
        <p:nvSpPr>
          <p:cNvPr id="155" name="Rectangle 29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1:34</a:t>
            </a:r>
          </a:p>
        </p:txBody>
      </p:sp>
      <p:sp>
        <p:nvSpPr>
          <p:cNvPr id="156" name="Rectangle 30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1:33</a:t>
            </a:r>
          </a:p>
        </p:txBody>
      </p:sp>
      <p:sp>
        <p:nvSpPr>
          <p:cNvPr id="157" name="Rectangle 31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1:32</a:t>
            </a:r>
          </a:p>
        </p:txBody>
      </p:sp>
      <p:sp>
        <p:nvSpPr>
          <p:cNvPr id="158" name="Rectangle 32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1:31</a:t>
            </a:r>
          </a:p>
        </p:txBody>
      </p:sp>
      <p:sp>
        <p:nvSpPr>
          <p:cNvPr id="159" name="Rectangle 33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1:30</a:t>
            </a:r>
          </a:p>
        </p:txBody>
      </p:sp>
      <p:sp>
        <p:nvSpPr>
          <p:cNvPr id="160" name="Rectangle 34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1:29</a:t>
            </a:r>
          </a:p>
        </p:txBody>
      </p:sp>
      <p:sp>
        <p:nvSpPr>
          <p:cNvPr id="161" name="Rectangle 35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1:28</a:t>
            </a:r>
          </a:p>
        </p:txBody>
      </p:sp>
      <p:sp>
        <p:nvSpPr>
          <p:cNvPr id="162" name="Rectangle 36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1:27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1:26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1:25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1:24</a:t>
            </a:r>
          </a:p>
        </p:txBody>
      </p:sp>
      <p:sp>
        <p:nvSpPr>
          <p:cNvPr id="166" name="Rectangle 40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1:23</a:t>
            </a:r>
          </a:p>
        </p:txBody>
      </p:sp>
      <p:sp>
        <p:nvSpPr>
          <p:cNvPr id="167" name="Rectangle 41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1:22</a:t>
            </a:r>
          </a:p>
        </p:txBody>
      </p:sp>
      <p:sp>
        <p:nvSpPr>
          <p:cNvPr id="168" name="Rectangle 42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1:21</a:t>
            </a:r>
          </a:p>
        </p:txBody>
      </p:sp>
      <p:sp>
        <p:nvSpPr>
          <p:cNvPr id="169" name="Rectangle 43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1:20</a:t>
            </a:r>
          </a:p>
        </p:txBody>
      </p:sp>
      <p:sp>
        <p:nvSpPr>
          <p:cNvPr id="170" name="Rectangle 44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1:19</a:t>
            </a:r>
          </a:p>
        </p:txBody>
      </p:sp>
      <p:sp>
        <p:nvSpPr>
          <p:cNvPr id="171" name="Rectangle 45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1:18</a:t>
            </a:r>
          </a:p>
        </p:txBody>
      </p:sp>
      <p:sp>
        <p:nvSpPr>
          <p:cNvPr id="172" name="Rectangle 46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1:17</a:t>
            </a:r>
          </a:p>
        </p:txBody>
      </p:sp>
      <p:sp>
        <p:nvSpPr>
          <p:cNvPr id="173" name="Rectangle 47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1:16</a:t>
            </a:r>
          </a:p>
        </p:txBody>
      </p:sp>
      <p:sp>
        <p:nvSpPr>
          <p:cNvPr id="174" name="Rectangle 48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1:15</a:t>
            </a:r>
          </a:p>
        </p:txBody>
      </p:sp>
      <p:sp>
        <p:nvSpPr>
          <p:cNvPr id="175" name="Rectangle 49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1:14</a:t>
            </a:r>
          </a:p>
        </p:txBody>
      </p:sp>
      <p:sp>
        <p:nvSpPr>
          <p:cNvPr id="176" name="Rectangle 50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1:13</a:t>
            </a:r>
          </a:p>
        </p:txBody>
      </p:sp>
      <p:sp>
        <p:nvSpPr>
          <p:cNvPr id="177" name="Rectangle 51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1:12</a:t>
            </a:r>
          </a:p>
        </p:txBody>
      </p:sp>
      <p:sp>
        <p:nvSpPr>
          <p:cNvPr id="178" name="Rectangle 52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1:11</a:t>
            </a:r>
          </a:p>
        </p:txBody>
      </p:sp>
      <p:sp>
        <p:nvSpPr>
          <p:cNvPr id="179" name="Rectangle 53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1:10</a:t>
            </a:r>
          </a:p>
        </p:txBody>
      </p:sp>
      <p:sp>
        <p:nvSpPr>
          <p:cNvPr id="180" name="Rectangle 54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1:09</a:t>
            </a:r>
          </a:p>
        </p:txBody>
      </p:sp>
      <p:sp>
        <p:nvSpPr>
          <p:cNvPr id="181" name="Rectangle 55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1:08</a:t>
            </a:r>
          </a:p>
        </p:txBody>
      </p:sp>
      <p:sp>
        <p:nvSpPr>
          <p:cNvPr id="182" name="Rectangle 56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1:07</a:t>
            </a:r>
          </a:p>
        </p:txBody>
      </p:sp>
      <p:sp>
        <p:nvSpPr>
          <p:cNvPr id="183" name="Rectangle 57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1:06</a:t>
            </a:r>
          </a:p>
        </p:txBody>
      </p:sp>
      <p:sp>
        <p:nvSpPr>
          <p:cNvPr id="184" name="Rectangle 58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1:05</a:t>
            </a:r>
          </a:p>
        </p:txBody>
      </p:sp>
      <p:sp>
        <p:nvSpPr>
          <p:cNvPr id="185" name="Rectangle 59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1:04</a:t>
            </a:r>
          </a:p>
        </p:txBody>
      </p:sp>
      <p:sp>
        <p:nvSpPr>
          <p:cNvPr id="186" name="Rectangle 60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1:03</a:t>
            </a:r>
          </a:p>
        </p:txBody>
      </p:sp>
      <p:sp>
        <p:nvSpPr>
          <p:cNvPr id="187" name="Rectangle 61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1:02</a:t>
            </a:r>
          </a:p>
        </p:txBody>
      </p:sp>
      <p:sp>
        <p:nvSpPr>
          <p:cNvPr id="188" name="Rectangle 62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1:01</a:t>
            </a:r>
          </a:p>
        </p:txBody>
      </p:sp>
      <p:sp>
        <p:nvSpPr>
          <p:cNvPr id="189" name="Rectangle 63"/>
          <p:cNvSpPr>
            <a:spLocks noChangeArrowheads="1"/>
          </p:cNvSpPr>
          <p:nvPr/>
        </p:nvSpPr>
        <p:spPr bwMode="auto">
          <a:xfrm>
            <a:off x="2851787" y="4260955"/>
            <a:ext cx="3125844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1:00</a:t>
            </a:r>
          </a:p>
        </p:txBody>
      </p:sp>
      <p:sp>
        <p:nvSpPr>
          <p:cNvPr id="190" name="Rectangle 64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0:59</a:t>
            </a:r>
          </a:p>
        </p:txBody>
      </p:sp>
      <p:sp>
        <p:nvSpPr>
          <p:cNvPr id="191" name="Rectangle 65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0:58</a:t>
            </a:r>
          </a:p>
        </p:txBody>
      </p:sp>
      <p:sp>
        <p:nvSpPr>
          <p:cNvPr id="192" name="Rectangle 66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0:57</a:t>
            </a:r>
          </a:p>
        </p:txBody>
      </p:sp>
      <p:sp>
        <p:nvSpPr>
          <p:cNvPr id="193" name="Rectangle 67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0:56</a:t>
            </a:r>
          </a:p>
        </p:txBody>
      </p:sp>
      <p:sp>
        <p:nvSpPr>
          <p:cNvPr id="194" name="Rectangle 68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0:55</a:t>
            </a:r>
          </a:p>
        </p:txBody>
      </p:sp>
      <p:sp>
        <p:nvSpPr>
          <p:cNvPr id="195" name="Rectangle 69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0:54</a:t>
            </a:r>
          </a:p>
        </p:txBody>
      </p:sp>
      <p:sp>
        <p:nvSpPr>
          <p:cNvPr id="196" name="Rectangle 70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0:53</a:t>
            </a:r>
          </a:p>
        </p:txBody>
      </p:sp>
      <p:sp>
        <p:nvSpPr>
          <p:cNvPr id="197" name="Rectangle 71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0:52</a:t>
            </a:r>
          </a:p>
        </p:txBody>
      </p:sp>
      <p:sp>
        <p:nvSpPr>
          <p:cNvPr id="198" name="Rectangle 72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0:51</a:t>
            </a:r>
          </a:p>
        </p:txBody>
      </p:sp>
      <p:sp>
        <p:nvSpPr>
          <p:cNvPr id="199" name="Rectangle 73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0:50</a:t>
            </a:r>
          </a:p>
        </p:txBody>
      </p:sp>
      <p:sp>
        <p:nvSpPr>
          <p:cNvPr id="200" name="Rectangle 74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0:49</a:t>
            </a:r>
          </a:p>
        </p:txBody>
      </p:sp>
      <p:sp>
        <p:nvSpPr>
          <p:cNvPr id="201" name="Rectangle 75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0:48</a:t>
            </a:r>
          </a:p>
        </p:txBody>
      </p:sp>
      <p:sp>
        <p:nvSpPr>
          <p:cNvPr id="202" name="Rectangle 76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0:47</a:t>
            </a:r>
          </a:p>
        </p:txBody>
      </p:sp>
      <p:sp>
        <p:nvSpPr>
          <p:cNvPr id="203" name="Rectangle 77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0:46</a:t>
            </a:r>
          </a:p>
        </p:txBody>
      </p:sp>
      <p:sp>
        <p:nvSpPr>
          <p:cNvPr id="204" name="Rectangle 78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0:45</a:t>
            </a:r>
          </a:p>
        </p:txBody>
      </p:sp>
      <p:sp>
        <p:nvSpPr>
          <p:cNvPr id="205" name="Rectangle 79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0:44</a:t>
            </a:r>
          </a:p>
        </p:txBody>
      </p:sp>
      <p:sp>
        <p:nvSpPr>
          <p:cNvPr id="206" name="Rectangle 80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0:43</a:t>
            </a:r>
          </a:p>
        </p:txBody>
      </p:sp>
      <p:sp>
        <p:nvSpPr>
          <p:cNvPr id="207" name="Rectangle 81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0:42</a:t>
            </a:r>
          </a:p>
        </p:txBody>
      </p:sp>
      <p:sp>
        <p:nvSpPr>
          <p:cNvPr id="208" name="Rectangle 82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0:41</a:t>
            </a:r>
          </a:p>
        </p:txBody>
      </p:sp>
      <p:sp>
        <p:nvSpPr>
          <p:cNvPr id="209" name="Rectangle 83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0:40</a:t>
            </a:r>
          </a:p>
        </p:txBody>
      </p:sp>
      <p:sp>
        <p:nvSpPr>
          <p:cNvPr id="210" name="Rectangle 84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0:39</a:t>
            </a:r>
          </a:p>
        </p:txBody>
      </p:sp>
      <p:sp>
        <p:nvSpPr>
          <p:cNvPr id="211" name="Rectangle 85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0:38</a:t>
            </a:r>
          </a:p>
        </p:txBody>
      </p:sp>
      <p:sp>
        <p:nvSpPr>
          <p:cNvPr id="212" name="Rectangle 86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0:37</a:t>
            </a:r>
          </a:p>
        </p:txBody>
      </p:sp>
      <p:sp>
        <p:nvSpPr>
          <p:cNvPr id="213" name="Rectangle 87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0:36</a:t>
            </a:r>
          </a:p>
        </p:txBody>
      </p:sp>
      <p:sp>
        <p:nvSpPr>
          <p:cNvPr id="214" name="Rectangle 88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0:35</a:t>
            </a:r>
          </a:p>
        </p:txBody>
      </p:sp>
      <p:sp>
        <p:nvSpPr>
          <p:cNvPr id="215" name="Rectangle 89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0:34</a:t>
            </a:r>
          </a:p>
        </p:txBody>
      </p:sp>
      <p:sp>
        <p:nvSpPr>
          <p:cNvPr id="216" name="Rectangle 90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0:33</a:t>
            </a:r>
          </a:p>
        </p:txBody>
      </p:sp>
      <p:sp>
        <p:nvSpPr>
          <p:cNvPr id="217" name="Rectangle 91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0:32</a:t>
            </a:r>
          </a:p>
        </p:txBody>
      </p:sp>
      <p:sp>
        <p:nvSpPr>
          <p:cNvPr id="218" name="Rectangle 92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0:31</a:t>
            </a:r>
          </a:p>
        </p:txBody>
      </p:sp>
      <p:sp>
        <p:nvSpPr>
          <p:cNvPr id="219" name="Rectangle 93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0:30</a:t>
            </a:r>
          </a:p>
        </p:txBody>
      </p:sp>
      <p:sp>
        <p:nvSpPr>
          <p:cNvPr id="220" name="Rectangle 94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0:29</a:t>
            </a:r>
          </a:p>
        </p:txBody>
      </p:sp>
      <p:sp>
        <p:nvSpPr>
          <p:cNvPr id="221" name="Rectangle 95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0:28</a:t>
            </a:r>
          </a:p>
        </p:txBody>
      </p:sp>
      <p:sp>
        <p:nvSpPr>
          <p:cNvPr id="222" name="Rectangle 96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0:27</a:t>
            </a:r>
          </a:p>
        </p:txBody>
      </p:sp>
      <p:sp>
        <p:nvSpPr>
          <p:cNvPr id="223" name="Rectangle 97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0:26</a:t>
            </a:r>
          </a:p>
        </p:txBody>
      </p:sp>
      <p:sp>
        <p:nvSpPr>
          <p:cNvPr id="224" name="Rectangle 98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0:25</a:t>
            </a:r>
          </a:p>
        </p:txBody>
      </p:sp>
      <p:sp>
        <p:nvSpPr>
          <p:cNvPr id="225" name="Rectangle 99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0:24</a:t>
            </a:r>
          </a:p>
        </p:txBody>
      </p:sp>
      <p:sp>
        <p:nvSpPr>
          <p:cNvPr id="226" name="Rectangle 100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0:23</a:t>
            </a:r>
          </a:p>
        </p:txBody>
      </p:sp>
      <p:sp>
        <p:nvSpPr>
          <p:cNvPr id="227" name="Rectangle 101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0:22</a:t>
            </a:r>
          </a:p>
        </p:txBody>
      </p:sp>
      <p:sp>
        <p:nvSpPr>
          <p:cNvPr id="228" name="Rectangle 102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0:21</a:t>
            </a:r>
          </a:p>
        </p:txBody>
      </p:sp>
      <p:sp>
        <p:nvSpPr>
          <p:cNvPr id="229" name="Rectangle 103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0:20</a:t>
            </a:r>
          </a:p>
        </p:txBody>
      </p:sp>
      <p:sp>
        <p:nvSpPr>
          <p:cNvPr id="230" name="Rectangle 104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0:19</a:t>
            </a:r>
          </a:p>
        </p:txBody>
      </p:sp>
      <p:sp>
        <p:nvSpPr>
          <p:cNvPr id="231" name="Rectangle 105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0:18</a:t>
            </a:r>
          </a:p>
        </p:txBody>
      </p:sp>
      <p:sp>
        <p:nvSpPr>
          <p:cNvPr id="232" name="Rectangle 106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0:17</a:t>
            </a:r>
          </a:p>
        </p:txBody>
      </p:sp>
      <p:sp>
        <p:nvSpPr>
          <p:cNvPr id="233" name="Rectangle 107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0:16</a:t>
            </a:r>
          </a:p>
        </p:txBody>
      </p:sp>
      <p:sp>
        <p:nvSpPr>
          <p:cNvPr id="234" name="Rectangle 108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0:15</a:t>
            </a:r>
          </a:p>
        </p:txBody>
      </p:sp>
      <p:sp>
        <p:nvSpPr>
          <p:cNvPr id="235" name="Rectangle 109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0:14</a:t>
            </a:r>
          </a:p>
        </p:txBody>
      </p:sp>
      <p:sp>
        <p:nvSpPr>
          <p:cNvPr id="236" name="Rectangle 110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0:13</a:t>
            </a:r>
          </a:p>
        </p:txBody>
      </p:sp>
      <p:sp>
        <p:nvSpPr>
          <p:cNvPr id="237" name="Rectangle 111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0:12</a:t>
            </a:r>
          </a:p>
        </p:txBody>
      </p:sp>
      <p:sp>
        <p:nvSpPr>
          <p:cNvPr id="238" name="Rectangle 112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0:11</a:t>
            </a:r>
          </a:p>
        </p:txBody>
      </p:sp>
      <p:sp>
        <p:nvSpPr>
          <p:cNvPr id="239" name="Rectangle 113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0:10</a:t>
            </a:r>
          </a:p>
        </p:txBody>
      </p:sp>
      <p:sp>
        <p:nvSpPr>
          <p:cNvPr id="240" name="Rectangle 114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0:09</a:t>
            </a:r>
          </a:p>
        </p:txBody>
      </p:sp>
      <p:sp>
        <p:nvSpPr>
          <p:cNvPr id="241" name="Rectangle 115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0:08</a:t>
            </a:r>
          </a:p>
        </p:txBody>
      </p:sp>
      <p:sp>
        <p:nvSpPr>
          <p:cNvPr id="242" name="Rectangle 116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0:07</a:t>
            </a:r>
          </a:p>
        </p:txBody>
      </p:sp>
      <p:sp>
        <p:nvSpPr>
          <p:cNvPr id="243" name="Rectangle 117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0:06</a:t>
            </a:r>
          </a:p>
        </p:txBody>
      </p:sp>
      <p:sp>
        <p:nvSpPr>
          <p:cNvPr id="244" name="Rectangle 118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0:05</a:t>
            </a:r>
          </a:p>
        </p:txBody>
      </p:sp>
      <p:sp>
        <p:nvSpPr>
          <p:cNvPr id="245" name="Rectangle 119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0:04</a:t>
            </a:r>
          </a:p>
        </p:txBody>
      </p:sp>
      <p:sp>
        <p:nvSpPr>
          <p:cNvPr id="246" name="Rectangle 120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0:03</a:t>
            </a:r>
          </a:p>
        </p:txBody>
      </p:sp>
      <p:sp>
        <p:nvSpPr>
          <p:cNvPr id="247" name="Rectangle 121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0:02</a:t>
            </a:r>
          </a:p>
        </p:txBody>
      </p:sp>
      <p:sp>
        <p:nvSpPr>
          <p:cNvPr id="248" name="Rectangle 122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>
                <a:solidFill>
                  <a:schemeClr val="accent6">
                    <a:lumMod val="50000"/>
                  </a:schemeClr>
                </a:solidFill>
              </a:rPr>
              <a:t>0:01</a:t>
            </a:r>
          </a:p>
        </p:txBody>
      </p:sp>
      <p:sp>
        <p:nvSpPr>
          <p:cNvPr id="249" name="Rectangle 123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 dirty="0">
                <a:solidFill>
                  <a:schemeClr val="accent6">
                    <a:lumMod val="50000"/>
                  </a:schemeClr>
                </a:solidFill>
              </a:rPr>
              <a:t>End</a:t>
            </a:r>
          </a:p>
        </p:txBody>
      </p:sp>
      <p:sp>
        <p:nvSpPr>
          <p:cNvPr id="250" name="Rectangle 123"/>
          <p:cNvSpPr>
            <a:spLocks noChangeArrowheads="1"/>
          </p:cNvSpPr>
          <p:nvPr/>
        </p:nvSpPr>
        <p:spPr bwMode="auto">
          <a:xfrm>
            <a:off x="2851787" y="4260955"/>
            <a:ext cx="3125846" cy="1755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1500" dirty="0">
                <a:solidFill>
                  <a:schemeClr val="accent6">
                    <a:lumMod val="50000"/>
                  </a:schemeClr>
                </a:solidFill>
              </a:rPr>
              <a:t>2:00</a:t>
            </a:r>
          </a:p>
        </p:txBody>
      </p:sp>
      <p:sp>
        <p:nvSpPr>
          <p:cNvPr id="25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048" cy="753655"/>
          </a:xfrm>
        </p:spPr>
        <p:txBody>
          <a:bodyPr/>
          <a:lstStyle/>
          <a:p>
            <a:r>
              <a:rPr lang="en-GB" dirty="0"/>
              <a:t>Scenario 3</a:t>
            </a:r>
          </a:p>
        </p:txBody>
      </p:sp>
    </p:spTree>
    <p:extLst>
      <p:ext uri="{BB962C8B-B14F-4D97-AF65-F5344CB8AC3E}">
        <p14:creationId xmlns:p14="http://schemas.microsoft.com/office/powerpoint/2010/main" val="33181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9428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audio>
              <p:cMediaNode showWhenStopped="0">
                <p:cTn id="3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3568" y="3861048"/>
            <a:ext cx="7772400" cy="1480402"/>
          </a:xfrm>
        </p:spPr>
        <p:txBody>
          <a:bodyPr/>
          <a:lstStyle/>
          <a:p>
            <a:r>
              <a:rPr lang="de-DE" dirty="0"/>
              <a:t>Individual Questionnaire</a:t>
            </a:r>
          </a:p>
        </p:txBody>
      </p:sp>
      <p:sp>
        <p:nvSpPr>
          <p:cNvPr id="4" name="Titel 4"/>
          <p:cNvSpPr txBox="1">
            <a:spLocks/>
          </p:cNvSpPr>
          <p:nvPr/>
        </p:nvSpPr>
        <p:spPr bwMode="auto">
          <a:xfrm>
            <a:off x="467544" y="256490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0" dirty="0">
                <a:solidFill>
                  <a:schemeClr val="bg1"/>
                </a:solidFill>
              </a:rPr>
              <a:t>The SENSE-Cog Care Home Study </a:t>
            </a:r>
          </a:p>
        </p:txBody>
      </p:sp>
    </p:spTree>
    <p:extLst>
      <p:ext uri="{BB962C8B-B14F-4D97-AF65-F5344CB8AC3E}">
        <p14:creationId xmlns:p14="http://schemas.microsoft.com/office/powerpoint/2010/main" val="241368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975798" cy="4908203"/>
          </a:xfrm>
        </p:spPr>
        <p:txBody>
          <a:bodyPr>
            <a:noAutofit/>
          </a:bodyPr>
          <a:lstStyle/>
          <a:p>
            <a:r>
              <a:rPr lang="en-GB" sz="2200" b="0" dirty="0">
                <a:solidFill>
                  <a:schemeClr val="accent6">
                    <a:lumMod val="50000"/>
                  </a:schemeClr>
                </a:solidFill>
              </a:rPr>
              <a:t>Please complete the ‘individual questionnaire’ in your packs. </a:t>
            </a:r>
          </a:p>
          <a:p>
            <a:endParaRPr lang="en-GB" sz="22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200" b="0" dirty="0">
                <a:solidFill>
                  <a:schemeClr val="accent6">
                    <a:lumMod val="50000"/>
                  </a:schemeClr>
                </a:solidFill>
              </a:rPr>
              <a:t>Please let us know if you need any help. </a:t>
            </a:r>
          </a:p>
          <a:p>
            <a:pPr marL="0" indent="0">
              <a:buNone/>
            </a:pPr>
            <a:endParaRPr lang="en-GB" sz="22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200" b="0" dirty="0">
                <a:solidFill>
                  <a:schemeClr val="accent6">
                    <a:lumMod val="50000"/>
                  </a:schemeClr>
                </a:solidFill>
              </a:rPr>
              <a:t>All the information you provide will help when adapting the intervention in a care home setting. </a:t>
            </a:r>
          </a:p>
          <a:p>
            <a:endParaRPr lang="en-GB" sz="22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200" b="0" dirty="0">
                <a:solidFill>
                  <a:schemeClr val="accent6">
                    <a:lumMod val="50000"/>
                  </a:schemeClr>
                </a:solidFill>
              </a:rPr>
              <a:t>There is a space at the end to give any further comments or feedback.</a:t>
            </a:r>
          </a:p>
          <a:p>
            <a:pPr marL="0" indent="0">
              <a:buNone/>
            </a:pPr>
            <a:endParaRPr lang="en-GB" sz="22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200" b="0" dirty="0">
                <a:solidFill>
                  <a:schemeClr val="accent6">
                    <a:lumMod val="50000"/>
                  </a:schemeClr>
                </a:solidFill>
              </a:rPr>
              <a:t>We will collect your questionnaire at the door as you leave.</a:t>
            </a:r>
          </a:p>
          <a:p>
            <a:pPr marL="0" indent="0">
              <a:buNone/>
            </a:pPr>
            <a:endParaRPr lang="en-GB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2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2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048" cy="753655"/>
          </a:xfrm>
        </p:spPr>
        <p:txBody>
          <a:bodyPr/>
          <a:lstStyle/>
          <a:p>
            <a:r>
              <a:rPr lang="en-GB" dirty="0"/>
              <a:t>Individual questionnaire</a:t>
            </a:r>
          </a:p>
        </p:txBody>
      </p:sp>
    </p:spTree>
    <p:extLst>
      <p:ext uri="{BB962C8B-B14F-4D97-AF65-F5344CB8AC3E}">
        <p14:creationId xmlns:p14="http://schemas.microsoft.com/office/powerpoint/2010/main" val="180970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16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899592" y="299695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Thank you for your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94924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care home study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/>
              <a:t>2</a:t>
            </a:fld>
            <a:endParaRPr lang="de-DE"/>
          </a:p>
        </p:txBody>
      </p:sp>
      <p:sp>
        <p:nvSpPr>
          <p:cNvPr id="5" name="Right Arrow 4"/>
          <p:cNvSpPr/>
          <p:nvPr/>
        </p:nvSpPr>
        <p:spPr>
          <a:xfrm>
            <a:off x="1159475" y="1156411"/>
            <a:ext cx="7403803" cy="871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            Exploring the diagnosis and management of hearing and vision        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            impairments in people with dementia living in care homes.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583" y="2314195"/>
            <a:ext cx="726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8" y="354710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536127" y="1060893"/>
            <a:ext cx="1311787" cy="10289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What?</a:t>
            </a:r>
          </a:p>
        </p:txBody>
      </p:sp>
      <p:sp>
        <p:nvSpPr>
          <p:cNvPr id="27" name="Right Arrow 4"/>
          <p:cNvSpPr/>
          <p:nvPr/>
        </p:nvSpPr>
        <p:spPr>
          <a:xfrm>
            <a:off x="1484542" y="2241551"/>
            <a:ext cx="7078736" cy="837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dirty="0">
                <a:solidFill>
                  <a:sysClr val="windowText" lastClr="000000"/>
                </a:solidFill>
              </a:rPr>
              <a:t>Using a knowledge, attitudes and practices (KAP) survey tool.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536127" y="2166321"/>
            <a:ext cx="1307626" cy="9666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How?</a:t>
            </a:r>
          </a:p>
        </p:txBody>
      </p:sp>
      <p:sp>
        <p:nvSpPr>
          <p:cNvPr id="29" name="Right Arrow 4"/>
          <p:cNvSpPr/>
          <p:nvPr/>
        </p:nvSpPr>
        <p:spPr>
          <a:xfrm>
            <a:off x="1526010" y="3314951"/>
            <a:ext cx="7037268" cy="794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ysClr val="windowText" lastClr="000000"/>
              </a:solidFill>
            </a:endParaRPr>
          </a:p>
          <a:p>
            <a:pPr lvl="1"/>
            <a:r>
              <a:rPr lang="en-GB" dirty="0">
                <a:solidFill>
                  <a:sysClr val="windowText" lastClr="000000"/>
                </a:solidFill>
              </a:rPr>
              <a:t>Staff working in care home settings, and friends/family of      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       people with dementia living in care home settings.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546636" y="3209386"/>
            <a:ext cx="1307626" cy="9666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Who?</a:t>
            </a:r>
          </a:p>
        </p:txBody>
      </p:sp>
      <p:sp>
        <p:nvSpPr>
          <p:cNvPr id="31" name="Right Arrow 4"/>
          <p:cNvSpPr/>
          <p:nvPr/>
        </p:nvSpPr>
        <p:spPr>
          <a:xfrm>
            <a:off x="1405632" y="4318339"/>
            <a:ext cx="7157646" cy="768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</a:rPr>
              <a:t>        To adapt the sensory intervention to a care home setting.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568036" y="4252452"/>
            <a:ext cx="1275717" cy="9333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b="1" dirty="0"/>
          </a:p>
        </p:txBody>
      </p:sp>
      <p:sp>
        <p:nvSpPr>
          <p:cNvPr id="33" name="Right Arrow 4"/>
          <p:cNvSpPr/>
          <p:nvPr/>
        </p:nvSpPr>
        <p:spPr>
          <a:xfrm>
            <a:off x="1419697" y="5270368"/>
            <a:ext cx="7143581" cy="857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pPr lvl="1"/>
            <a:r>
              <a:rPr lang="en-GB" dirty="0">
                <a:solidFill>
                  <a:sysClr val="windowText" lastClr="000000"/>
                </a:solidFill>
              </a:rPr>
              <a:t>UK-wide and internationally.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568036" y="5251667"/>
            <a:ext cx="1307626" cy="9666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67059" y="4497361"/>
            <a:ext cx="10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lt1"/>
                </a:solidFill>
                <a:latin typeface="+mn-lt"/>
              </a:rPr>
              <a:t>Why?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F86E6-A6BB-4D16-8A7B-3F50D0135783}"/>
              </a:ext>
            </a:extLst>
          </p:cNvPr>
          <p:cNvSpPr txBox="1"/>
          <p:nvPr/>
        </p:nvSpPr>
        <p:spPr>
          <a:xfrm>
            <a:off x="656360" y="5550318"/>
            <a:ext cx="10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lt1"/>
                </a:solidFill>
                <a:latin typeface="+mn-lt"/>
              </a:rPr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25232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333C-DCFA-4792-87C8-06C0C7DC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95E14-3C78-4491-A860-F2790A47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5FEF3-83B4-4483-86C3-502F1F90FC18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33498B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33498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7DDD7DF-1364-4023-9A1D-7FC13C8B5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9E69DCC-97F8-4FDC-970F-BB3FC153F00C}"/>
              </a:ext>
            </a:extLst>
          </p:cNvPr>
          <p:cNvSpPr/>
          <p:nvPr/>
        </p:nvSpPr>
        <p:spPr>
          <a:xfrm rot="18974493">
            <a:off x="3389040" y="1223075"/>
            <a:ext cx="504056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0926876-15E6-4D7C-A2BA-EF8BD4E83059}"/>
              </a:ext>
            </a:extLst>
          </p:cNvPr>
          <p:cNvSpPr/>
          <p:nvPr/>
        </p:nvSpPr>
        <p:spPr>
          <a:xfrm rot="3250361">
            <a:off x="5253724" y="1891060"/>
            <a:ext cx="504056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E3923D1-4442-46C0-B937-75A5BA062959}"/>
              </a:ext>
            </a:extLst>
          </p:cNvPr>
          <p:cNvSpPr/>
          <p:nvPr/>
        </p:nvSpPr>
        <p:spPr>
          <a:xfrm rot="12849352">
            <a:off x="4463988" y="3220731"/>
            <a:ext cx="504056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578730F-A703-4053-9415-1FBA89C815D1}"/>
              </a:ext>
            </a:extLst>
          </p:cNvPr>
          <p:cNvSpPr/>
          <p:nvPr/>
        </p:nvSpPr>
        <p:spPr>
          <a:xfrm rot="12261940">
            <a:off x="1025302" y="3174670"/>
            <a:ext cx="504056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14E840A-427B-450F-ACA0-D2E15A64971D}"/>
              </a:ext>
            </a:extLst>
          </p:cNvPr>
          <p:cNvSpPr/>
          <p:nvPr/>
        </p:nvSpPr>
        <p:spPr>
          <a:xfrm rot="19011663">
            <a:off x="6793305" y="3531242"/>
            <a:ext cx="504056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74FF571-B36A-43C8-805E-7AD665716586}"/>
              </a:ext>
            </a:extLst>
          </p:cNvPr>
          <p:cNvSpPr/>
          <p:nvPr/>
        </p:nvSpPr>
        <p:spPr>
          <a:xfrm rot="2000029">
            <a:off x="7675938" y="1796843"/>
            <a:ext cx="504056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6347048" cy="753655"/>
          </a:xfrm>
        </p:spPr>
        <p:txBody>
          <a:bodyPr>
            <a:normAutofit fontScale="90000"/>
          </a:bodyPr>
          <a:lstStyle/>
          <a:p>
            <a:r>
              <a:rPr lang="en-GB" dirty="0"/>
              <a:t>Adapting the SENSE-Cog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34" y="1452838"/>
            <a:ext cx="8090807" cy="483148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				</a:t>
            </a:r>
          </a:p>
          <a:p>
            <a:pPr marL="0" indent="0">
              <a:buNone/>
            </a:pPr>
            <a:r>
              <a:rPr lang="en-GB" dirty="0"/>
              <a:t>				</a:t>
            </a:r>
          </a:p>
          <a:p>
            <a:pPr marL="0" indent="0">
              <a:buNone/>
            </a:pPr>
            <a:r>
              <a:rPr lang="en-GB" sz="3600" dirty="0"/>
              <a:t>      </a:t>
            </a:r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1835036"/>
            <a:ext cx="8280920" cy="3625238"/>
            <a:chOff x="395536" y="1835036"/>
            <a:chExt cx="8280920" cy="3625238"/>
          </a:xfrm>
        </p:grpSpPr>
        <p:sp>
          <p:nvSpPr>
            <p:cNvPr id="11" name="TextBox 10"/>
            <p:cNvSpPr txBox="1"/>
            <p:nvPr/>
          </p:nvSpPr>
          <p:spPr>
            <a:xfrm>
              <a:off x="4118076" y="3431960"/>
              <a:ext cx="807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95536" y="1835037"/>
              <a:ext cx="3009321" cy="3625237"/>
            </a:xfrm>
            <a:prstGeom prst="flowChartConnector">
              <a:avLst/>
            </a:prstGeom>
            <a:noFill/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552" y="2923320"/>
              <a:ext cx="26622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accent6">
                      <a:lumMod val="50000"/>
                    </a:schemeClr>
                  </a:solidFill>
                </a:rPr>
                <a:t>Intervention in the community</a:t>
              </a: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694229" y="1835036"/>
              <a:ext cx="2982227" cy="3625237"/>
            </a:xfrm>
            <a:prstGeom prst="flowChartConnector">
              <a:avLst/>
            </a:prstGeom>
            <a:noFill/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13266" y="2923320"/>
              <a:ext cx="25471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accent6">
                      <a:lumMod val="50000"/>
                    </a:schemeClr>
                  </a:solidFill>
                </a:rPr>
                <a:t>Intervention in care homes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50987" y="1497121"/>
            <a:ext cx="2781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Adaptation considerations &amp; challenges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573608" y="3140383"/>
            <a:ext cx="1996784" cy="135259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36318" y="3437894"/>
            <a:ext cx="807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99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741"/>
            <a:ext cx="6347048" cy="753655"/>
          </a:xfrm>
        </p:spPr>
        <p:txBody>
          <a:bodyPr>
            <a:normAutofit/>
          </a:bodyPr>
          <a:lstStyle/>
          <a:p>
            <a:r>
              <a:rPr lang="en-GB" dirty="0"/>
              <a:t>Adapting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46805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Common challenges when adapting interventions into care homes: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2323" y="298165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58878"/>
              </p:ext>
            </p:extLst>
          </p:nvPr>
        </p:nvGraphicFramePr>
        <p:xfrm>
          <a:off x="611560" y="2708920"/>
          <a:ext cx="7992888" cy="2946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1188408798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231683215"/>
                    </a:ext>
                  </a:extLst>
                </a:gridCol>
              </a:tblGrid>
              <a:tr h="509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Competing priorities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Access to staff training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4807"/>
                  </a:ext>
                </a:extLst>
              </a:tr>
              <a:tr h="53894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Time pressures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Established routines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994778"/>
                  </a:ext>
                </a:extLst>
              </a:tr>
              <a:tr h="50900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en-GB" sz="2800" b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staff</a:t>
                      </a:r>
                      <a:r>
                        <a:rPr lang="en-GB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turnover 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Consent procedures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859584"/>
                  </a:ext>
                </a:extLst>
              </a:tr>
              <a:tr h="13473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Level of residents’</a:t>
                      </a:r>
                      <a:r>
                        <a:rPr lang="en-GB" sz="2800" b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functioning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8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8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368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5949280"/>
            <a:ext cx="578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1400" i="1" dirty="0">
                <a:solidFill>
                  <a:schemeClr val="accent5"/>
                </a:solidFill>
              </a:rPr>
              <a:t>(Maas et al, 2002; </a:t>
            </a:r>
            <a:r>
              <a:rPr lang="en-GB" sz="1400" i="1" dirty="0" err="1">
                <a:solidFill>
                  <a:schemeClr val="accent5"/>
                </a:solidFill>
              </a:rPr>
              <a:t>Mentes</a:t>
            </a:r>
            <a:r>
              <a:rPr lang="en-GB" sz="1400" i="1" dirty="0">
                <a:solidFill>
                  <a:schemeClr val="accent5"/>
                </a:solidFill>
              </a:rPr>
              <a:t> &amp; Tripp-Reimer, 2002; Rahman et al, 2012)</a:t>
            </a:r>
          </a:p>
          <a:p>
            <a:pPr marL="0" indent="0" algn="r">
              <a:buNone/>
            </a:pPr>
            <a:endParaRPr lang="en-GB" sz="2000" dirty="0">
              <a:solidFill>
                <a:schemeClr val="accent5"/>
              </a:solidFill>
            </a:endParaRPr>
          </a:p>
          <a:p>
            <a:endParaRPr lang="en-GB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6840760" cy="8640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600" dirty="0"/>
              <a:t>Adapting the SENSE-Cog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323435" cy="5443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200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1200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400" b="0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5148"/>
              </p:ext>
            </p:extLst>
          </p:nvPr>
        </p:nvGraphicFramePr>
        <p:xfrm>
          <a:off x="611560" y="1412776"/>
          <a:ext cx="7920880" cy="460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408741233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331008997"/>
                    </a:ext>
                  </a:extLst>
                </a:gridCol>
              </a:tblGrid>
              <a:tr h="759510">
                <a:tc>
                  <a:txBody>
                    <a:bodyPr/>
                    <a:lstStyle/>
                    <a:p>
                      <a:pPr algn="ctr"/>
                      <a:r>
                        <a:rPr lang="en-GB" sz="2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Current home-based intervention</a:t>
                      </a:r>
                      <a:endParaRPr lang="en-GB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Adapted intervention</a:t>
                      </a:r>
                      <a:r>
                        <a:rPr lang="en-GB" sz="2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in care homes</a:t>
                      </a:r>
                      <a:endParaRPr lang="en-GB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09115"/>
                  </a:ext>
                </a:extLst>
              </a:tr>
              <a:tr h="524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Inclusion criteria:</a:t>
                      </a:r>
                      <a:r>
                        <a:rPr lang="en-GB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mild to moderate dementia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75103"/>
                  </a:ext>
                </a:extLst>
              </a:tr>
              <a:tr h="699964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The role of the companion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46644"/>
                  </a:ext>
                </a:extLst>
              </a:tr>
              <a:tr h="699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Onward</a:t>
                      </a:r>
                      <a:r>
                        <a:rPr lang="en-GB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r</a:t>
                      </a: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eferral to other services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723249"/>
                  </a:ext>
                </a:extLst>
              </a:tr>
              <a:tr h="699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Prescription of aids and devices and continuous</a:t>
                      </a:r>
                      <a:r>
                        <a:rPr lang="en-GB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training in their use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47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31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78443" y="5058236"/>
            <a:ext cx="1944216" cy="159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i="1" dirty="0"/>
              <a:t>(Cohen-Mansfield &amp; Taylor, 2004; Hopper &amp; Hinton, 2012; </a:t>
            </a:r>
            <a:r>
              <a:rPr lang="en-GB" sz="1200" i="1" dirty="0" err="1"/>
              <a:t>McCreedy</a:t>
            </a:r>
            <a:r>
              <a:rPr lang="en-GB" sz="1200" i="1" dirty="0"/>
              <a:t> et al, 2018; Punch &amp; </a:t>
            </a:r>
            <a:r>
              <a:rPr lang="en-GB" sz="1200" i="1" dirty="0" err="1"/>
              <a:t>Horstmanshof</a:t>
            </a:r>
            <a:r>
              <a:rPr lang="en-GB" sz="1200" i="1" dirty="0"/>
              <a:t>, 2018; Slaughter et al, 2014)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0176520"/>
              </p:ext>
            </p:extLst>
          </p:nvPr>
        </p:nvGraphicFramePr>
        <p:xfrm>
          <a:off x="467544" y="980728"/>
          <a:ext cx="79735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88901" y="2747536"/>
            <a:ext cx="2130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Possible reasons for under-use of hearings aids in care homes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260648"/>
            <a:ext cx="431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3498B"/>
                </a:solidFill>
                <a:latin typeface="Arial"/>
                <a:ea typeface="+mj-ea"/>
                <a:cs typeface="+mj-cs"/>
              </a:rPr>
              <a:t>Example: hearing aids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7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AsOne/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3" y="-168084"/>
            <a:ext cx="7886700" cy="1180877"/>
          </a:xfrm>
        </p:spPr>
        <p:txBody>
          <a:bodyPr/>
          <a:lstStyle/>
          <a:p>
            <a:r>
              <a:rPr lang="en-GB" sz="2400" dirty="0"/>
              <a:t>Example of possible adaptation: </a:t>
            </a:r>
            <a:br>
              <a:rPr lang="en-GB" sz="2400" dirty="0"/>
            </a:br>
            <a:r>
              <a:rPr lang="en-GB" sz="2400" dirty="0"/>
              <a:t>personal sound amplifiers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59" y="1160470"/>
            <a:ext cx="8536505" cy="4793672"/>
          </a:xfrm>
        </p:spPr>
        <p:txBody>
          <a:bodyPr>
            <a:noAutofit/>
          </a:bodyPr>
          <a:lstStyle/>
          <a:p>
            <a:r>
              <a:rPr lang="en-GB" sz="2600" b="0" dirty="0">
                <a:solidFill>
                  <a:schemeClr val="accent6">
                    <a:lumMod val="50000"/>
                  </a:schemeClr>
                </a:solidFill>
              </a:rPr>
              <a:t>Over-the-counter devices that amplify sound to help people hear in different situations</a:t>
            </a:r>
          </a:p>
          <a:p>
            <a:pPr marL="0" indent="0">
              <a:buNone/>
            </a:pPr>
            <a:endParaRPr lang="en-GB" sz="6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600" b="0" dirty="0">
                <a:solidFill>
                  <a:schemeClr val="accent6">
                    <a:lumMod val="50000"/>
                  </a:schemeClr>
                </a:solidFill>
              </a:rPr>
              <a:t>Advantages:</a:t>
            </a:r>
          </a:p>
          <a:p>
            <a:pPr lvl="1"/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Easy to use and manage</a:t>
            </a:r>
          </a:p>
          <a:p>
            <a:pPr lvl="1"/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Simple volume/tone controls</a:t>
            </a:r>
          </a:p>
          <a:p>
            <a:pPr lvl="1"/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Inexpensive</a:t>
            </a:r>
          </a:p>
          <a:p>
            <a:pPr lvl="1"/>
            <a:r>
              <a:rPr lang="en-GB" sz="2600" dirty="0">
                <a:solidFill>
                  <a:schemeClr val="accent6">
                    <a:lumMod val="50000"/>
                  </a:schemeClr>
                </a:solidFill>
              </a:rPr>
              <a:t>Headphones or ear buds</a:t>
            </a:r>
          </a:p>
          <a:p>
            <a:pPr marL="457200" lvl="1" indent="0">
              <a:buNone/>
            </a:pPr>
            <a:endParaRPr lang="en-GB" sz="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600" b="0" dirty="0">
                <a:solidFill>
                  <a:schemeClr val="accent6">
                    <a:lumMod val="50000"/>
                  </a:schemeClr>
                </a:solidFill>
              </a:rPr>
              <a:t>Could help enhance communication and </a:t>
            </a:r>
          </a:p>
          <a:p>
            <a:pPr marL="0" indent="0">
              <a:buNone/>
            </a:pPr>
            <a:r>
              <a:rPr lang="en-GB" sz="2600" b="0" dirty="0">
                <a:solidFill>
                  <a:schemeClr val="accent6">
                    <a:lumMod val="50000"/>
                  </a:schemeClr>
                </a:solidFill>
              </a:rPr>
              <a:t>    quality of life for people with dementia and </a:t>
            </a:r>
          </a:p>
          <a:p>
            <a:pPr marL="0" indent="0">
              <a:buNone/>
            </a:pPr>
            <a:r>
              <a:rPr lang="en-GB" sz="2600" b="0" dirty="0">
                <a:solidFill>
                  <a:schemeClr val="accent6">
                    <a:lumMod val="50000"/>
                  </a:schemeClr>
                </a:solidFill>
              </a:rPr>
              <a:t>    hearing impairment</a:t>
            </a:r>
          </a:p>
        </p:txBody>
      </p:sp>
      <p:sp>
        <p:nvSpPr>
          <p:cNvPr id="7" name="AutoShape 2" descr="Image result for williams pocketalker"/>
          <p:cNvSpPr>
            <a:spLocks noChangeAspect="1" noChangeArrowheads="1"/>
          </p:cNvSpPr>
          <p:nvPr/>
        </p:nvSpPr>
        <p:spPr bwMode="auto">
          <a:xfrm>
            <a:off x="-23813" y="-1365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96269" y="5898275"/>
            <a:ext cx="461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(Hopper &amp; Hinton, 2012; Jupiter, 2016; </a:t>
            </a:r>
            <a:r>
              <a:rPr lang="en-GB" sz="1200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Mamo</a:t>
            </a:r>
            <a:r>
              <a:rPr lang="en-GB" sz="1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et al, 2016a; </a:t>
            </a:r>
            <a:r>
              <a:rPr lang="en-GB" sz="1200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Mamo</a:t>
            </a:r>
            <a:r>
              <a:rPr lang="en-GB" sz="1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et al, 2016b; </a:t>
            </a:r>
            <a:r>
              <a:rPr lang="en-GB" sz="1200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McInerney</a:t>
            </a:r>
            <a:r>
              <a:rPr lang="en-GB" sz="1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&amp; Walden, 2013)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3" b="93777" l="2192" r="97077">
                        <a14:foregroundMark x1="20463" y1="36481" x2="20463" y2="36481"/>
                        <a14:foregroundMark x1="13033" y1="21030" x2="13033" y2="21030"/>
                        <a14:foregroundMark x1="36663" y1="45279" x2="36663" y2="45279"/>
                        <a14:foregroundMark x1="37881" y1="55794" x2="37881" y2="55794"/>
                        <a14:foregroundMark x1="35445" y1="71888" x2="35445" y2="71888"/>
                        <a14:foregroundMark x1="34714" y1="76824" x2="34714" y2="76824"/>
                        <a14:foregroundMark x1="37515" y1="60730" x2="37515" y2="60730"/>
                        <a14:foregroundMark x1="37515" y1="64163" x2="37515" y2="64163"/>
                        <a14:foregroundMark x1="36663" y1="66953" x2="36663" y2="66953"/>
                        <a14:foregroundMark x1="36297" y1="70386" x2="36297" y2="70386"/>
                        <a14:foregroundMark x1="35079" y1="74893" x2="35079" y2="74893"/>
                        <a14:foregroundMark x1="37515" y1="58369" x2="37515" y2="58369"/>
                        <a14:foregroundMark x1="37881" y1="53004" x2="37881" y2="53004"/>
                        <a14:foregroundMark x1="37881" y1="50215" x2="37881" y2="50215"/>
                        <a14:foregroundMark x1="37272" y1="48069" x2="37272" y2="48069"/>
                        <a14:foregroundMark x1="49086" y1="51288" x2="49086" y2="51288"/>
                        <a14:foregroundMark x1="83069" y1="19313" x2="83069" y2="19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2375" y="1827877"/>
            <a:ext cx="3891625" cy="2945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09" l="0" r="981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346"/>
          <a:stretch>
            <a:fillRect/>
          </a:stretch>
        </p:blipFill>
        <p:spPr bwMode="auto">
          <a:xfrm>
            <a:off x="7907755" y="4067742"/>
            <a:ext cx="1208587" cy="24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9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1480402"/>
          </a:xfrm>
        </p:spPr>
        <p:txBody>
          <a:bodyPr/>
          <a:lstStyle/>
          <a:p>
            <a:r>
              <a:rPr lang="de-DE" dirty="0"/>
              <a:t>Group Activity</a:t>
            </a:r>
          </a:p>
        </p:txBody>
      </p:sp>
      <p:sp>
        <p:nvSpPr>
          <p:cNvPr id="4" name="Titel 4"/>
          <p:cNvSpPr txBox="1">
            <a:spLocks/>
          </p:cNvSpPr>
          <p:nvPr/>
        </p:nvSpPr>
        <p:spPr bwMode="auto">
          <a:xfrm>
            <a:off x="467544" y="256490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b="0" dirty="0">
                <a:solidFill>
                  <a:schemeClr val="bg1"/>
                </a:solidFill>
              </a:rPr>
              <a:t>The SENSE-Cog Care Home Study </a:t>
            </a:r>
          </a:p>
        </p:txBody>
      </p:sp>
    </p:spTree>
    <p:extLst>
      <p:ext uri="{BB962C8B-B14F-4D97-AF65-F5344CB8AC3E}">
        <p14:creationId xmlns:p14="http://schemas.microsoft.com/office/powerpoint/2010/main" val="2413683378"/>
      </p:ext>
    </p:extLst>
  </p:cSld>
  <p:clrMapOvr>
    <a:masterClrMapping/>
  </p:clrMapOvr>
</p:sld>
</file>

<file path=ppt/theme/theme1.xml><?xml version="1.0" encoding="utf-8"?>
<a:theme xmlns:a="http://schemas.openxmlformats.org/drawingml/2006/main" name="SENSE-Cog_External_Powerpoint_Template">
  <a:themeElements>
    <a:clrScheme name="SENSE-Cog">
      <a:dk1>
        <a:srgbClr val="33498B"/>
      </a:dk1>
      <a:lt1>
        <a:srgbClr val="FFFFFF"/>
      </a:lt1>
      <a:dk2>
        <a:srgbClr val="F08D2D"/>
      </a:dk2>
      <a:lt2>
        <a:srgbClr val="F8F8F8"/>
      </a:lt2>
      <a:accent1>
        <a:srgbClr val="33498B"/>
      </a:accent1>
      <a:accent2>
        <a:srgbClr val="F08D2D"/>
      </a:accent2>
      <a:accent3>
        <a:srgbClr val="F08D2D"/>
      </a:accent3>
      <a:accent4>
        <a:srgbClr val="F6BA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ydroZo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Purpose xmlns="76208ccf-0ac3-4e11-b5c0-2314217d7e27">Presentation</Document_x0020_Purpose>
    <Document_x0020_type xmlns="76208ccf-0ac3-4e11-b5c0-2314217d7e27">Powerpoint</Docum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8242D89FF39449BCD082F106B0292F" ma:contentTypeVersion="" ma:contentTypeDescription="Create a new document." ma:contentTypeScope="" ma:versionID="e6614c613117381c5c93d85bb790d108">
  <xsd:schema xmlns:xsd="http://www.w3.org/2001/XMLSchema" xmlns:xs="http://www.w3.org/2001/XMLSchema" xmlns:p="http://schemas.microsoft.com/office/2006/metadata/properties" xmlns:ns2="76208ccf-0ac3-4e11-b5c0-2314217d7e27" targetNamespace="http://schemas.microsoft.com/office/2006/metadata/properties" ma:root="true" ma:fieldsID="84b7807bbf2835c95a2e8d663e277b28" ns2:_="">
    <xsd:import namespace="76208ccf-0ac3-4e11-b5c0-2314217d7e27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ocument_x0020_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08ccf-0ac3-4e11-b5c0-2314217d7e27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Word" ma:format="Dropdown" ma:internalName="Document_x0020_type">
      <xsd:simpleType>
        <xsd:restriction base="dms:Choice">
          <xsd:enumeration value="Word"/>
          <xsd:enumeration value="Powerpoint"/>
          <xsd:enumeration value="Excel"/>
          <xsd:enumeration value="Picture"/>
          <xsd:enumeration value="Archive/zip"/>
        </xsd:restriction>
      </xsd:simpleType>
    </xsd:element>
    <xsd:element name="Document_x0020_Purpose" ma:index="9" nillable="true" ma:displayName="Document Purpose" ma:default="General document" ma:format="Dropdown" ma:internalName="Document_x0020_Purpose">
      <xsd:simpleType>
        <xsd:restriction base="dms:Choice">
          <xsd:enumeration value="General document"/>
          <xsd:enumeration value="Deliverable"/>
          <xsd:enumeration value="Minutes"/>
          <xsd:enumeration value="Agenda"/>
          <xsd:enumeration value="Presentation"/>
          <xsd:enumeration value="Memorandum"/>
          <xsd:enumeration value="Logo"/>
          <xsd:enumeration value="Program Leafl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872F41-0351-406F-A714-DBAD4AD85D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BF70D-1F52-40DF-A39F-A93E91456A9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6208ccf-0ac3-4e11-b5c0-2314217d7e2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3C790D-9FAF-421D-97BD-7C1ABB560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08ccf-0ac3-4e11-b5c0-2314217d7e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SENSE-Cog_External_Powerpoint_Template</Template>
  <TotalTime>0</TotalTime>
  <Words>1041</Words>
  <Application>Microsoft Office PowerPoint</Application>
  <PresentationFormat>On-screen Show (4:3)</PresentationFormat>
  <Paragraphs>523</Paragraphs>
  <Slides>16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SENSE-Cog_External_Powerpoint_Template</vt:lpstr>
      <vt:lpstr>An Introduction</vt:lpstr>
      <vt:lpstr>The care home study </vt:lpstr>
      <vt:lpstr>PowerPoint Presentation</vt:lpstr>
      <vt:lpstr>Adapting the SENSE-Cog intervention</vt:lpstr>
      <vt:lpstr>Adapting interventions</vt:lpstr>
      <vt:lpstr>Adapting the SENSE-Cog intervention</vt:lpstr>
      <vt:lpstr>PowerPoint Presentation</vt:lpstr>
      <vt:lpstr>Example of possible adaptation:  personal sound amplifiers</vt:lpstr>
      <vt:lpstr>Group Activity</vt:lpstr>
      <vt:lpstr>Group activity</vt:lpstr>
      <vt:lpstr>Scenario 1</vt:lpstr>
      <vt:lpstr>Scenario 2</vt:lpstr>
      <vt:lpstr>Scenario 3</vt:lpstr>
      <vt:lpstr>Individual Questionnaire</vt:lpstr>
      <vt:lpstr>Individual questionnaire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2018-11-09T09:35:02Z</dcterms:created>
  <dcterms:modified xsi:type="dcterms:W3CDTF">2018-11-19T16:41:37Z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0x010100888242D89FF39449BCD082F106B0292F</vt:lpwstr>
  </property>
</Properties>
</file>