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9" r:id="rId2"/>
    <p:sldMasterId id="2147483718" r:id="rId3"/>
  </p:sldMasterIdLst>
  <p:notesMasterIdLst>
    <p:notesMasterId r:id="rId42"/>
  </p:notesMasterIdLst>
  <p:sldIdLst>
    <p:sldId id="382" r:id="rId4"/>
    <p:sldId id="375" r:id="rId5"/>
    <p:sldId id="376" r:id="rId6"/>
    <p:sldId id="377" r:id="rId7"/>
    <p:sldId id="453" r:id="rId8"/>
    <p:sldId id="454" r:id="rId9"/>
    <p:sldId id="388" r:id="rId10"/>
    <p:sldId id="389" r:id="rId11"/>
    <p:sldId id="378" r:id="rId12"/>
    <p:sldId id="445" r:id="rId13"/>
    <p:sldId id="401" r:id="rId14"/>
    <p:sldId id="390" r:id="rId15"/>
    <p:sldId id="286" r:id="rId16"/>
    <p:sldId id="287" r:id="rId17"/>
    <p:sldId id="288" r:id="rId18"/>
    <p:sldId id="446" r:id="rId19"/>
    <p:sldId id="414" r:id="rId20"/>
    <p:sldId id="415" r:id="rId21"/>
    <p:sldId id="447" r:id="rId22"/>
    <p:sldId id="296" r:id="rId23"/>
    <p:sldId id="297" r:id="rId24"/>
    <p:sldId id="302" r:id="rId25"/>
    <p:sldId id="452" r:id="rId26"/>
    <p:sldId id="449" r:id="rId27"/>
    <p:sldId id="450" r:id="rId28"/>
    <p:sldId id="448" r:id="rId29"/>
    <p:sldId id="439" r:id="rId30"/>
    <p:sldId id="330" r:id="rId31"/>
    <p:sldId id="334" r:id="rId32"/>
    <p:sldId id="336" r:id="rId33"/>
    <p:sldId id="340" r:id="rId34"/>
    <p:sldId id="455" r:id="rId35"/>
    <p:sldId id="348" r:id="rId36"/>
    <p:sldId id="349" r:id="rId37"/>
    <p:sldId id="350" r:id="rId38"/>
    <p:sldId id="351" r:id="rId39"/>
    <p:sldId id="352" r:id="rId40"/>
    <p:sldId id="42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rs Dawes" initials="PD" lastIdx="5" clrIdx="0"/>
  <p:cmAuthor id="1" name="Wai Kent Yeung" initials="WKY" lastIdx="7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21" autoAdjust="0"/>
  </p:normalViewPr>
  <p:slideViewPr>
    <p:cSldViewPr>
      <p:cViewPr varScale="1">
        <p:scale>
          <a:sx n="92" d="100"/>
          <a:sy n="92" d="100"/>
        </p:scale>
        <p:origin x="21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k.man.ac.uk\home$\Desktop\SENSE-Cog\BSG%20Conference%20Symposium%20Abstract%20and%20Slides\presentation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C64C-44EC-98B0-D781F5FF0FC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C64C-44EC-98B0-D781F5FF0FC0}"/>
              </c:ext>
            </c:extLst>
          </c:dPt>
          <c:dPt>
            <c:idx val="2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64C-44EC-98B0-D781F5FF0F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Sheet1!$A$1:$A$3</c:f>
              <c:strCache>
                <c:ptCount val="3"/>
                <c:pt idx="0">
                  <c:v>Hearing Impairment Previously Undiagnosed</c:v>
                </c:pt>
                <c:pt idx="1">
                  <c:v>No Hearing Impairment</c:v>
                </c:pt>
                <c:pt idx="2">
                  <c:v>HA User</c:v>
                </c:pt>
              </c:strCache>
            </c:strRef>
          </c:cat>
          <c:val>
            <c:numRef>
              <c:f>Sheet1!$B$1:$B$3</c:f>
              <c:numCache>
                <c:formatCode>0%</c:formatCode>
                <c:ptCount val="3"/>
                <c:pt idx="0">
                  <c:v>0.8</c:v>
                </c:pt>
                <c:pt idx="1">
                  <c:v>0.13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4C-44EC-98B0-D781F5FF0FC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7476637645500992"/>
          <c:y val="0.33384390111715939"/>
          <c:w val="0.2994234832082795"/>
          <c:h val="0.33231198704847781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31332788857333E-2"/>
          <c:y val="1.4223330024262537E-2"/>
          <c:w val="0.58049555340411907"/>
          <c:h val="0.9830973081843953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884-4944-B9DE-469F8E032A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884-4944-B9DE-469F8E032A0F}"/>
              </c:ext>
            </c:extLst>
          </c:dPt>
          <c:dLbls>
            <c:dLbl>
              <c:idx val="0"/>
              <c:layout>
                <c:manualLayout>
                  <c:x val="-8.6743734823114899E-2"/>
                  <c:y val="0.162893415068576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884-4944-B9DE-469F8E032A0F}"/>
                </c:ext>
              </c:extLst>
            </c:dLbl>
            <c:dLbl>
              <c:idx val="1"/>
              <c:layout>
                <c:manualLayout>
                  <c:x val="0.12303368408801135"/>
                  <c:y val="-0.197811802272865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884-4944-B9DE-469F8E032A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Sheet1!$F$8:$F$9</c:f>
              <c:strCache>
                <c:ptCount val="2"/>
                <c:pt idx="0">
                  <c:v>Vision Impairment (Presenting VA &lt;6/12)</c:v>
                </c:pt>
                <c:pt idx="1">
                  <c:v>Non Visual Impairment</c:v>
                </c:pt>
              </c:strCache>
            </c:strRef>
          </c:cat>
          <c:val>
            <c:numRef>
              <c:f>Sheet1!$G$8:$G$9</c:f>
              <c:numCache>
                <c:formatCode>General</c:formatCode>
                <c:ptCount val="2"/>
                <c:pt idx="0">
                  <c:v>21.8</c:v>
                </c:pt>
                <c:pt idx="1">
                  <c:v>78.2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84-4944-B9DE-469F8E032A0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617BA-2F1D-43F2-9381-B9F42D6DA44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C57D1D4-43CE-4FD3-9B21-A6FE3AC86B5E}">
      <dgm:prSet phldrT="[Text]" custT="1"/>
      <dgm:spPr>
        <a:solidFill>
          <a:srgbClr val="BA064B">
            <a:alpha val="50000"/>
          </a:srgbClr>
        </a:solidFill>
      </dgm:spPr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Cognitive  Impairment</a:t>
          </a:r>
          <a:endParaRPr lang="en-GB" sz="2000" b="1" dirty="0">
            <a:solidFill>
              <a:schemeClr val="bg1"/>
            </a:solidFill>
          </a:endParaRPr>
        </a:p>
      </dgm:t>
    </dgm:pt>
    <dgm:pt modelId="{7881194D-C592-41DD-AF93-FB99DBE442A8}" type="parTrans" cxnId="{AFF8FABA-1118-4306-B540-1DDF0B7163D7}">
      <dgm:prSet/>
      <dgm:spPr/>
      <dgm:t>
        <a:bodyPr/>
        <a:lstStyle/>
        <a:p>
          <a:endParaRPr lang="en-GB"/>
        </a:p>
      </dgm:t>
    </dgm:pt>
    <dgm:pt modelId="{6DE683DA-0554-4B1E-8209-73B4FF0C4EA1}" type="sibTrans" cxnId="{AFF8FABA-1118-4306-B540-1DDF0B7163D7}">
      <dgm:prSet/>
      <dgm:spPr/>
      <dgm:t>
        <a:bodyPr/>
        <a:lstStyle/>
        <a:p>
          <a:endParaRPr lang="en-GB"/>
        </a:p>
      </dgm:t>
    </dgm:pt>
    <dgm:pt modelId="{1B767BEB-4396-4FE0-80D6-A4E297BC3572}">
      <dgm:prSet phldrT="[Text]" custT="1"/>
      <dgm:spPr>
        <a:solidFill>
          <a:srgbClr val="002060">
            <a:alpha val="50000"/>
          </a:srgbClr>
        </a:solidFill>
      </dgm:spPr>
      <dgm:t>
        <a:bodyPr/>
        <a:lstStyle/>
        <a:p>
          <a:pPr algn="ctr"/>
          <a:r>
            <a:rPr lang="en-GB" sz="2000" b="1" dirty="0" smtClean="0">
              <a:solidFill>
                <a:schemeClr val="bg1"/>
              </a:solidFill>
            </a:rPr>
            <a:t>Hearing Impairment</a:t>
          </a:r>
          <a:endParaRPr lang="en-GB" sz="2000" b="1" dirty="0">
            <a:solidFill>
              <a:schemeClr val="bg1"/>
            </a:solidFill>
          </a:endParaRPr>
        </a:p>
      </dgm:t>
    </dgm:pt>
    <dgm:pt modelId="{4FD02333-2777-4627-AE7D-3F734E30CF9E}" type="parTrans" cxnId="{13FEB467-06A1-4550-ADF5-E81FCC1E8168}">
      <dgm:prSet/>
      <dgm:spPr/>
      <dgm:t>
        <a:bodyPr/>
        <a:lstStyle/>
        <a:p>
          <a:endParaRPr lang="en-GB"/>
        </a:p>
      </dgm:t>
    </dgm:pt>
    <dgm:pt modelId="{399B3A29-2532-433C-8FCE-57E428ADF658}" type="sibTrans" cxnId="{13FEB467-06A1-4550-ADF5-E81FCC1E8168}">
      <dgm:prSet/>
      <dgm:spPr/>
      <dgm:t>
        <a:bodyPr/>
        <a:lstStyle/>
        <a:p>
          <a:endParaRPr lang="en-GB"/>
        </a:p>
      </dgm:t>
    </dgm:pt>
    <dgm:pt modelId="{077C86A1-012C-409D-B836-269A2519102A}">
      <dgm:prSet phldrT="[Text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Visual Impairment</a:t>
          </a:r>
          <a:endParaRPr lang="en-GB" sz="2000" b="1" dirty="0">
            <a:solidFill>
              <a:schemeClr val="bg1"/>
            </a:solidFill>
          </a:endParaRPr>
        </a:p>
      </dgm:t>
    </dgm:pt>
    <dgm:pt modelId="{25D34F73-AFC7-4FF0-BD89-C83C2A89A281}" type="sibTrans" cxnId="{610D72DF-1ACC-4C39-A0B1-ECB1E758E929}">
      <dgm:prSet/>
      <dgm:spPr/>
      <dgm:t>
        <a:bodyPr/>
        <a:lstStyle/>
        <a:p>
          <a:endParaRPr lang="en-GB"/>
        </a:p>
      </dgm:t>
    </dgm:pt>
    <dgm:pt modelId="{86F6079E-407F-4052-9974-B68B42D3BA8E}" type="parTrans" cxnId="{610D72DF-1ACC-4C39-A0B1-ECB1E758E929}">
      <dgm:prSet/>
      <dgm:spPr/>
      <dgm:t>
        <a:bodyPr/>
        <a:lstStyle/>
        <a:p>
          <a:endParaRPr lang="en-GB"/>
        </a:p>
      </dgm:t>
    </dgm:pt>
    <dgm:pt modelId="{06951A68-259B-4B11-B6C7-2EB91C711973}" type="pres">
      <dgm:prSet presAssocID="{61B617BA-2F1D-43F2-9381-B9F42D6DA444}" presName="compositeShape" presStyleCnt="0">
        <dgm:presLayoutVars>
          <dgm:chMax val="7"/>
          <dgm:dir/>
          <dgm:resizeHandles val="exact"/>
        </dgm:presLayoutVars>
      </dgm:prSet>
      <dgm:spPr/>
    </dgm:pt>
    <dgm:pt modelId="{538A5C95-6414-4889-9DC2-6BE543605A2F}" type="pres">
      <dgm:prSet presAssocID="{077C86A1-012C-409D-B836-269A2519102A}" presName="circ1" presStyleLbl="vennNode1" presStyleIdx="0" presStyleCnt="3" custLinFactNeighborX="518" custLinFactNeighborY="-1310"/>
      <dgm:spPr/>
      <dgm:t>
        <a:bodyPr/>
        <a:lstStyle/>
        <a:p>
          <a:endParaRPr lang="en-GB"/>
        </a:p>
      </dgm:t>
    </dgm:pt>
    <dgm:pt modelId="{4A1EC17C-B65B-4362-8D2B-C1C055A8CD0D}" type="pres">
      <dgm:prSet presAssocID="{077C86A1-012C-409D-B836-269A2519102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66CFBC-A92D-45B8-A1B2-1034DA13541E}" type="pres">
      <dgm:prSet presAssocID="{DC57D1D4-43CE-4FD3-9B21-A6FE3AC86B5E}" presName="circ2" presStyleLbl="vennNode1" presStyleIdx="1" presStyleCnt="3" custScaleX="104995"/>
      <dgm:spPr/>
      <dgm:t>
        <a:bodyPr/>
        <a:lstStyle/>
        <a:p>
          <a:endParaRPr lang="en-GB"/>
        </a:p>
      </dgm:t>
    </dgm:pt>
    <dgm:pt modelId="{106D01B1-3179-4EFF-892F-94D258C3F6C8}" type="pres">
      <dgm:prSet presAssocID="{DC57D1D4-43CE-4FD3-9B21-A6FE3AC86B5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2D7B58-E98E-4ED1-9DF1-00491B5FE984}" type="pres">
      <dgm:prSet presAssocID="{1B767BEB-4396-4FE0-80D6-A4E297BC3572}" presName="circ3" presStyleLbl="vennNode1" presStyleIdx="2" presStyleCnt="3"/>
      <dgm:spPr/>
      <dgm:t>
        <a:bodyPr/>
        <a:lstStyle/>
        <a:p>
          <a:endParaRPr lang="en-GB"/>
        </a:p>
      </dgm:t>
    </dgm:pt>
    <dgm:pt modelId="{561F9F21-798D-405E-A73C-8E8D02FC5166}" type="pres">
      <dgm:prSet presAssocID="{1B767BEB-4396-4FE0-80D6-A4E297BC357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9A4BEC4-1E3E-453D-B9B9-5F1F2F23F55D}" type="presOf" srcId="{077C86A1-012C-409D-B836-269A2519102A}" destId="{538A5C95-6414-4889-9DC2-6BE543605A2F}" srcOrd="0" destOrd="0" presId="urn:microsoft.com/office/officeart/2005/8/layout/venn1"/>
    <dgm:cxn modelId="{610D72DF-1ACC-4C39-A0B1-ECB1E758E929}" srcId="{61B617BA-2F1D-43F2-9381-B9F42D6DA444}" destId="{077C86A1-012C-409D-B836-269A2519102A}" srcOrd="0" destOrd="0" parTransId="{86F6079E-407F-4052-9974-B68B42D3BA8E}" sibTransId="{25D34F73-AFC7-4FF0-BD89-C83C2A89A281}"/>
    <dgm:cxn modelId="{66896DDA-1C4B-494E-84DD-B2B94577540C}" type="presOf" srcId="{1B767BEB-4396-4FE0-80D6-A4E297BC3572}" destId="{561F9F21-798D-405E-A73C-8E8D02FC5166}" srcOrd="1" destOrd="0" presId="urn:microsoft.com/office/officeart/2005/8/layout/venn1"/>
    <dgm:cxn modelId="{AA4FB540-59FA-4773-9B0C-76D2A79CCFD4}" type="presOf" srcId="{077C86A1-012C-409D-B836-269A2519102A}" destId="{4A1EC17C-B65B-4362-8D2B-C1C055A8CD0D}" srcOrd="1" destOrd="0" presId="urn:microsoft.com/office/officeart/2005/8/layout/venn1"/>
    <dgm:cxn modelId="{617F9449-30BA-4269-BA0B-8977CAA1C2FB}" type="presOf" srcId="{DC57D1D4-43CE-4FD3-9B21-A6FE3AC86B5E}" destId="{106D01B1-3179-4EFF-892F-94D258C3F6C8}" srcOrd="1" destOrd="0" presId="urn:microsoft.com/office/officeart/2005/8/layout/venn1"/>
    <dgm:cxn modelId="{13FEB467-06A1-4550-ADF5-E81FCC1E8168}" srcId="{61B617BA-2F1D-43F2-9381-B9F42D6DA444}" destId="{1B767BEB-4396-4FE0-80D6-A4E297BC3572}" srcOrd="2" destOrd="0" parTransId="{4FD02333-2777-4627-AE7D-3F734E30CF9E}" sibTransId="{399B3A29-2532-433C-8FCE-57E428ADF658}"/>
    <dgm:cxn modelId="{078828F7-16E0-4ABF-9242-86DDE6BA0407}" type="presOf" srcId="{DC57D1D4-43CE-4FD3-9B21-A6FE3AC86B5E}" destId="{8966CFBC-A92D-45B8-A1B2-1034DA13541E}" srcOrd="0" destOrd="0" presId="urn:microsoft.com/office/officeart/2005/8/layout/venn1"/>
    <dgm:cxn modelId="{AFF8FABA-1118-4306-B540-1DDF0B7163D7}" srcId="{61B617BA-2F1D-43F2-9381-B9F42D6DA444}" destId="{DC57D1D4-43CE-4FD3-9B21-A6FE3AC86B5E}" srcOrd="1" destOrd="0" parTransId="{7881194D-C592-41DD-AF93-FB99DBE442A8}" sibTransId="{6DE683DA-0554-4B1E-8209-73B4FF0C4EA1}"/>
    <dgm:cxn modelId="{4D4420DE-D705-40B5-A743-30392AF00C67}" type="presOf" srcId="{61B617BA-2F1D-43F2-9381-B9F42D6DA444}" destId="{06951A68-259B-4B11-B6C7-2EB91C711973}" srcOrd="0" destOrd="0" presId="urn:microsoft.com/office/officeart/2005/8/layout/venn1"/>
    <dgm:cxn modelId="{EAEC4AE2-6596-42E2-AB7E-82733A58DC11}" type="presOf" srcId="{1B767BEB-4396-4FE0-80D6-A4E297BC3572}" destId="{712D7B58-E98E-4ED1-9DF1-00491B5FE984}" srcOrd="0" destOrd="0" presId="urn:microsoft.com/office/officeart/2005/8/layout/venn1"/>
    <dgm:cxn modelId="{77873B98-9432-4965-8C00-1624BD3697A2}" type="presParOf" srcId="{06951A68-259B-4B11-B6C7-2EB91C711973}" destId="{538A5C95-6414-4889-9DC2-6BE543605A2F}" srcOrd="0" destOrd="0" presId="urn:microsoft.com/office/officeart/2005/8/layout/venn1"/>
    <dgm:cxn modelId="{2868683B-25AC-4273-80E5-A7C2F5F5C70F}" type="presParOf" srcId="{06951A68-259B-4B11-B6C7-2EB91C711973}" destId="{4A1EC17C-B65B-4362-8D2B-C1C055A8CD0D}" srcOrd="1" destOrd="0" presId="urn:microsoft.com/office/officeart/2005/8/layout/venn1"/>
    <dgm:cxn modelId="{E6D2C7CE-DB9C-44BC-99E8-20119204E820}" type="presParOf" srcId="{06951A68-259B-4B11-B6C7-2EB91C711973}" destId="{8966CFBC-A92D-45B8-A1B2-1034DA13541E}" srcOrd="2" destOrd="0" presId="urn:microsoft.com/office/officeart/2005/8/layout/venn1"/>
    <dgm:cxn modelId="{3BE47755-C726-427E-896B-39F5A4A57BF1}" type="presParOf" srcId="{06951A68-259B-4B11-B6C7-2EB91C711973}" destId="{106D01B1-3179-4EFF-892F-94D258C3F6C8}" srcOrd="3" destOrd="0" presId="urn:microsoft.com/office/officeart/2005/8/layout/venn1"/>
    <dgm:cxn modelId="{7E7824B7-0155-46E0-9FF0-4AA202B409D9}" type="presParOf" srcId="{06951A68-259B-4B11-B6C7-2EB91C711973}" destId="{712D7B58-E98E-4ED1-9DF1-00491B5FE984}" srcOrd="4" destOrd="0" presId="urn:microsoft.com/office/officeart/2005/8/layout/venn1"/>
    <dgm:cxn modelId="{92E8D1D3-76EF-47FE-BD3D-37965D971DF8}" type="presParOf" srcId="{06951A68-259B-4B11-B6C7-2EB91C711973}" destId="{561F9F21-798D-405E-A73C-8E8D02FC516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D404CC-8ABC-4826-B036-24883265F3FA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987A9C7-C70D-41AF-9FE6-2201089E6E1C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2100" b="1" dirty="0" smtClean="0">
              <a:solidFill>
                <a:schemeClr val="tx1"/>
              </a:solidFill>
            </a:rPr>
            <a:t>Survey</a:t>
          </a:r>
          <a:endParaRPr lang="en-GB" sz="2100" b="1" dirty="0">
            <a:solidFill>
              <a:schemeClr val="tx1"/>
            </a:solidFill>
          </a:endParaRPr>
        </a:p>
      </dgm:t>
    </dgm:pt>
    <dgm:pt modelId="{CD50C5F5-C20A-412D-AA3C-D30C72278816}" type="parTrans" cxnId="{D7B1180C-0381-4C75-A8F4-601AC37C46B6}">
      <dgm:prSet/>
      <dgm:spPr/>
      <dgm:t>
        <a:bodyPr/>
        <a:lstStyle/>
        <a:p>
          <a:endParaRPr lang="en-GB"/>
        </a:p>
      </dgm:t>
    </dgm:pt>
    <dgm:pt modelId="{04D46129-C671-41D2-AE1D-E33C9E780E43}" type="sibTrans" cxnId="{D7B1180C-0381-4C75-A8F4-601AC37C46B6}">
      <dgm:prSet/>
      <dgm:spPr/>
      <dgm:t>
        <a:bodyPr/>
        <a:lstStyle/>
        <a:p>
          <a:endParaRPr lang="en-GB"/>
        </a:p>
      </dgm:t>
    </dgm:pt>
    <dgm:pt modelId="{38D2919C-398D-4267-B605-91B3DFC03042}">
      <dgm:prSet phldrT="[Text]"/>
      <dgm:spPr>
        <a:solidFill>
          <a:schemeClr val="accent3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ERG</a:t>
          </a:r>
          <a:endParaRPr lang="en-GB" b="1" dirty="0">
            <a:solidFill>
              <a:schemeClr val="tx1"/>
            </a:solidFill>
          </a:endParaRPr>
        </a:p>
      </dgm:t>
    </dgm:pt>
    <dgm:pt modelId="{B40628A0-C05A-4F7F-BEB7-A50C4B6AAAC8}" type="parTrans" cxnId="{461DD2D2-5A7D-4D95-8955-D37FF3395070}">
      <dgm:prSet/>
      <dgm:spPr/>
      <dgm:t>
        <a:bodyPr/>
        <a:lstStyle/>
        <a:p>
          <a:endParaRPr lang="en-GB"/>
        </a:p>
      </dgm:t>
    </dgm:pt>
    <dgm:pt modelId="{7FD5F82D-0B8B-4B29-B0A0-FD6065939208}" type="sibTrans" cxnId="{461DD2D2-5A7D-4D95-8955-D37FF3395070}">
      <dgm:prSet/>
      <dgm:spPr/>
      <dgm:t>
        <a:bodyPr/>
        <a:lstStyle/>
        <a:p>
          <a:endParaRPr lang="en-GB"/>
        </a:p>
      </dgm:t>
    </dgm:pt>
    <dgm:pt modelId="{4D1F08B1-F8DA-4CF3-BBA4-A716D99B31D8}">
      <dgm:prSet phldrT="[Text]"/>
      <dgm:spPr>
        <a:solidFill>
          <a:schemeClr val="accent3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Lit review</a:t>
          </a:r>
          <a:endParaRPr lang="en-GB" b="1" dirty="0">
            <a:solidFill>
              <a:schemeClr val="tx1"/>
            </a:solidFill>
          </a:endParaRPr>
        </a:p>
      </dgm:t>
    </dgm:pt>
    <dgm:pt modelId="{F4B4A34E-1E2A-414C-9B9C-1214080C2227}" type="parTrans" cxnId="{523F2813-9965-416C-B272-D511DA830A3C}">
      <dgm:prSet/>
      <dgm:spPr/>
      <dgm:t>
        <a:bodyPr/>
        <a:lstStyle/>
        <a:p>
          <a:endParaRPr lang="en-GB"/>
        </a:p>
      </dgm:t>
    </dgm:pt>
    <dgm:pt modelId="{CDB38E27-2AA2-409D-BD67-C1B30A6F1318}" type="sibTrans" cxnId="{523F2813-9965-416C-B272-D511DA830A3C}">
      <dgm:prSet/>
      <dgm:spPr/>
      <dgm:t>
        <a:bodyPr/>
        <a:lstStyle/>
        <a:p>
          <a:endParaRPr lang="en-GB"/>
        </a:p>
      </dgm:t>
    </dgm:pt>
    <dgm:pt modelId="{2886ACA0-0FC4-4C94-AF30-A9EA64F97114}">
      <dgm:prSet phldrT="[Text]" custT="1"/>
      <dgm:spPr/>
      <dgm:t>
        <a:bodyPr/>
        <a:lstStyle/>
        <a:p>
          <a:r>
            <a:rPr lang="en-GB" sz="2000" b="1" dirty="0" smtClean="0"/>
            <a:t>▪ Are needed and potentially feasible;</a:t>
          </a:r>
        </a:p>
        <a:p>
          <a:r>
            <a:rPr lang="en-GB" sz="2000" b="1" dirty="0" smtClean="0"/>
            <a:t>▪Should be interdisciplinary</a:t>
          </a:r>
        </a:p>
        <a:p>
          <a:r>
            <a:rPr lang="en-GB" sz="2000" b="1" dirty="0" smtClean="0"/>
            <a:t>▪Should include support in addition to devices</a:t>
          </a:r>
        </a:p>
        <a:p>
          <a:r>
            <a:rPr lang="en-GB" sz="2000" b="1" dirty="0" smtClean="0"/>
            <a:t>▪Should focus on quality of life as main outcome</a:t>
          </a:r>
          <a:endParaRPr lang="en-GB" sz="2000" b="1" dirty="0"/>
        </a:p>
      </dgm:t>
    </dgm:pt>
    <dgm:pt modelId="{ACF1C013-D224-49E7-A588-BAE4DB96496D}" type="parTrans" cxnId="{39A6B3DF-4242-4A4F-A604-56E8E88FF8F5}">
      <dgm:prSet/>
      <dgm:spPr/>
      <dgm:t>
        <a:bodyPr/>
        <a:lstStyle/>
        <a:p>
          <a:endParaRPr lang="en-GB"/>
        </a:p>
      </dgm:t>
    </dgm:pt>
    <dgm:pt modelId="{6ACEB730-4689-4647-BBD4-52F252924425}" type="sibTrans" cxnId="{39A6B3DF-4242-4A4F-A604-56E8E88FF8F5}">
      <dgm:prSet/>
      <dgm:spPr/>
      <dgm:t>
        <a:bodyPr/>
        <a:lstStyle/>
        <a:p>
          <a:endParaRPr lang="en-GB"/>
        </a:p>
      </dgm:t>
    </dgm:pt>
    <dgm:pt modelId="{FC2F9880-7E6D-49D9-ADBD-CBAE7B6AAAAE}" type="pres">
      <dgm:prSet presAssocID="{6DD404CC-8ABC-4826-B036-24883265F3F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0FF3061-1A29-4322-9F0D-A7ADA061DD4A}" type="pres">
      <dgm:prSet presAssocID="{6DD404CC-8ABC-4826-B036-24883265F3FA}" presName="ellipse" presStyleLbl="trBgShp" presStyleIdx="0" presStyleCnt="1" custScaleX="76918" custScaleY="69571" custLinFactNeighborX="1385" custLinFactNeighborY="-19175"/>
      <dgm:spPr/>
    </dgm:pt>
    <dgm:pt modelId="{35308098-3191-40AD-B215-8BD9DA3CBCDB}" type="pres">
      <dgm:prSet presAssocID="{6DD404CC-8ABC-4826-B036-24883265F3FA}" presName="arrow1" presStyleLbl="fgShp" presStyleIdx="0" presStyleCnt="1" custLinFactNeighborX="9095" custLinFactNeighborY="-78654"/>
      <dgm:spPr/>
    </dgm:pt>
    <dgm:pt modelId="{3103515E-14EF-4443-9836-F6095BFEC829}" type="pres">
      <dgm:prSet presAssocID="{6DD404CC-8ABC-4826-B036-24883265F3FA}" presName="rectangle" presStyleLbl="revTx" presStyleIdx="0" presStyleCnt="1" custScaleX="148329" custScaleY="187015" custLinFactNeighborX="1016" custLinFactNeighborY="124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7BA32E-78B6-4708-9FB8-41422033905F}" type="pres">
      <dgm:prSet presAssocID="{38D2919C-398D-4267-B605-91B3DFC03042}" presName="item1" presStyleLbl="node1" presStyleIdx="0" presStyleCnt="3" custScaleX="104887" custScaleY="105882" custLinFactNeighborX="-1614" custLinFactNeighborY="-92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18C61D-7A2A-4A72-A260-E8F85AAE24B8}" type="pres">
      <dgm:prSet presAssocID="{4D1F08B1-F8DA-4CF3-BBA4-A716D99B31D8}" presName="item2" presStyleLbl="node1" presStyleIdx="1" presStyleCnt="3" custScaleX="108774" custScaleY="102835" custLinFactNeighborX="4999" custLinFactNeighborY="-197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0EC169-ED2E-4530-AB0A-04359E50841B}" type="pres">
      <dgm:prSet presAssocID="{2886ACA0-0FC4-4C94-AF30-A9EA64F97114}" presName="item3" presStyleLbl="node1" presStyleIdx="2" presStyleCnt="3" custScaleX="101350" custScaleY="101152" custLinFactNeighborX="27237" custLinFactNeighborY="35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404495-C8D5-4FE6-9C43-DAEA62DDFD95}" type="pres">
      <dgm:prSet presAssocID="{6DD404CC-8ABC-4826-B036-24883265F3FA}" presName="funnel" presStyleLbl="trAlignAcc1" presStyleIdx="0" presStyleCnt="1" custScaleX="83126" custScaleY="84803" custLinFactNeighborX="2196" custLinFactNeighborY="-8789"/>
      <dgm:spPr/>
    </dgm:pt>
  </dgm:ptLst>
  <dgm:cxnLst>
    <dgm:cxn modelId="{A35575FD-401A-4568-B033-F86478C1910E}" type="presOf" srcId="{6DD404CC-8ABC-4826-B036-24883265F3FA}" destId="{FC2F9880-7E6D-49D9-ADBD-CBAE7B6AAAAE}" srcOrd="0" destOrd="0" presId="urn:microsoft.com/office/officeart/2005/8/layout/funnel1"/>
    <dgm:cxn modelId="{96083473-D7DB-44EA-8FA7-91AC4F4EB1C6}" type="presOf" srcId="{4D1F08B1-F8DA-4CF3-BBA4-A716D99B31D8}" destId="{D77BA32E-78B6-4708-9FB8-41422033905F}" srcOrd="0" destOrd="0" presId="urn:microsoft.com/office/officeart/2005/8/layout/funnel1"/>
    <dgm:cxn modelId="{523F2813-9965-416C-B272-D511DA830A3C}" srcId="{6DD404CC-8ABC-4826-B036-24883265F3FA}" destId="{4D1F08B1-F8DA-4CF3-BBA4-A716D99B31D8}" srcOrd="2" destOrd="0" parTransId="{F4B4A34E-1E2A-414C-9B9C-1214080C2227}" sibTransId="{CDB38E27-2AA2-409D-BD67-C1B30A6F1318}"/>
    <dgm:cxn modelId="{04931640-354B-4063-8665-9BA40B7B11E9}" type="presOf" srcId="{3987A9C7-C70D-41AF-9FE6-2201089E6E1C}" destId="{E20EC169-ED2E-4530-AB0A-04359E50841B}" srcOrd="0" destOrd="0" presId="urn:microsoft.com/office/officeart/2005/8/layout/funnel1"/>
    <dgm:cxn modelId="{D7B1180C-0381-4C75-A8F4-601AC37C46B6}" srcId="{6DD404CC-8ABC-4826-B036-24883265F3FA}" destId="{3987A9C7-C70D-41AF-9FE6-2201089E6E1C}" srcOrd="0" destOrd="0" parTransId="{CD50C5F5-C20A-412D-AA3C-D30C72278816}" sibTransId="{04D46129-C671-41D2-AE1D-E33C9E780E43}"/>
    <dgm:cxn modelId="{39A6B3DF-4242-4A4F-A604-56E8E88FF8F5}" srcId="{6DD404CC-8ABC-4826-B036-24883265F3FA}" destId="{2886ACA0-0FC4-4C94-AF30-A9EA64F97114}" srcOrd="3" destOrd="0" parTransId="{ACF1C013-D224-49E7-A588-BAE4DB96496D}" sibTransId="{6ACEB730-4689-4647-BBD4-52F252924425}"/>
    <dgm:cxn modelId="{19961467-EFFB-4225-8DCF-CA906AB7E272}" type="presOf" srcId="{38D2919C-398D-4267-B605-91B3DFC03042}" destId="{2918C61D-7A2A-4A72-A260-E8F85AAE24B8}" srcOrd="0" destOrd="0" presId="urn:microsoft.com/office/officeart/2005/8/layout/funnel1"/>
    <dgm:cxn modelId="{461DD2D2-5A7D-4D95-8955-D37FF3395070}" srcId="{6DD404CC-8ABC-4826-B036-24883265F3FA}" destId="{38D2919C-398D-4267-B605-91B3DFC03042}" srcOrd="1" destOrd="0" parTransId="{B40628A0-C05A-4F7F-BEB7-A50C4B6AAAC8}" sibTransId="{7FD5F82D-0B8B-4B29-B0A0-FD6065939208}"/>
    <dgm:cxn modelId="{33E2563C-AA2A-4187-9A69-7C9723E36EBD}" type="presOf" srcId="{2886ACA0-0FC4-4C94-AF30-A9EA64F97114}" destId="{3103515E-14EF-4443-9836-F6095BFEC829}" srcOrd="0" destOrd="0" presId="urn:microsoft.com/office/officeart/2005/8/layout/funnel1"/>
    <dgm:cxn modelId="{188C1656-4642-425D-8F0C-05E4D7E627A4}" type="presParOf" srcId="{FC2F9880-7E6D-49D9-ADBD-CBAE7B6AAAAE}" destId="{40FF3061-1A29-4322-9F0D-A7ADA061DD4A}" srcOrd="0" destOrd="0" presId="urn:microsoft.com/office/officeart/2005/8/layout/funnel1"/>
    <dgm:cxn modelId="{A09E03F4-DC19-4B00-9BD2-DA0B65635065}" type="presParOf" srcId="{FC2F9880-7E6D-49D9-ADBD-CBAE7B6AAAAE}" destId="{35308098-3191-40AD-B215-8BD9DA3CBCDB}" srcOrd="1" destOrd="0" presId="urn:microsoft.com/office/officeart/2005/8/layout/funnel1"/>
    <dgm:cxn modelId="{1E40726F-6AB4-4EF0-9F2B-B7C3DB539F4C}" type="presParOf" srcId="{FC2F9880-7E6D-49D9-ADBD-CBAE7B6AAAAE}" destId="{3103515E-14EF-4443-9836-F6095BFEC829}" srcOrd="2" destOrd="0" presId="urn:microsoft.com/office/officeart/2005/8/layout/funnel1"/>
    <dgm:cxn modelId="{37A4219D-80A4-4999-B854-8DDC2BEAD006}" type="presParOf" srcId="{FC2F9880-7E6D-49D9-ADBD-CBAE7B6AAAAE}" destId="{D77BA32E-78B6-4708-9FB8-41422033905F}" srcOrd="3" destOrd="0" presId="urn:microsoft.com/office/officeart/2005/8/layout/funnel1"/>
    <dgm:cxn modelId="{98CEB00D-B038-4E85-84B9-486897688CDA}" type="presParOf" srcId="{FC2F9880-7E6D-49D9-ADBD-CBAE7B6AAAAE}" destId="{2918C61D-7A2A-4A72-A260-E8F85AAE24B8}" srcOrd="4" destOrd="0" presId="urn:microsoft.com/office/officeart/2005/8/layout/funnel1"/>
    <dgm:cxn modelId="{60844069-00A4-4B90-8D77-3D21283E7790}" type="presParOf" srcId="{FC2F9880-7E6D-49D9-ADBD-CBAE7B6AAAAE}" destId="{E20EC169-ED2E-4530-AB0A-04359E50841B}" srcOrd="5" destOrd="0" presId="urn:microsoft.com/office/officeart/2005/8/layout/funnel1"/>
    <dgm:cxn modelId="{EF2DABCB-FA93-44F8-B308-4D76480DB8BA}" type="presParOf" srcId="{FC2F9880-7E6D-49D9-ADBD-CBAE7B6AAAAE}" destId="{6B404495-C8D5-4FE6-9C43-DAEA62DDFD9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A5C95-6414-4889-9DC2-6BE543605A2F}">
      <dsp:nvSpPr>
        <dsp:cNvPr id="0" name=""/>
        <dsp:cNvSpPr/>
      </dsp:nvSpPr>
      <dsp:spPr>
        <a:xfrm>
          <a:off x="1234943" y="19044"/>
          <a:ext cx="2462673" cy="2462673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Visual Impairment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1563299" y="450012"/>
        <a:ext cx="1805960" cy="1108203"/>
      </dsp:txXfrm>
    </dsp:sp>
    <dsp:sp modelId="{8966CFBC-A92D-45B8-A1B2-1034DA13541E}">
      <dsp:nvSpPr>
        <dsp:cNvPr id="0" name=""/>
        <dsp:cNvSpPr/>
      </dsp:nvSpPr>
      <dsp:spPr>
        <a:xfrm>
          <a:off x="2049296" y="1590476"/>
          <a:ext cx="2585684" cy="2462673"/>
        </a:xfrm>
        <a:prstGeom prst="ellipse">
          <a:avLst/>
        </a:prstGeom>
        <a:solidFill>
          <a:srgbClr val="BA064B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Cognitive  Impairment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2840084" y="2226667"/>
        <a:ext cx="1551410" cy="1354470"/>
      </dsp:txXfrm>
    </dsp:sp>
    <dsp:sp modelId="{712D7B58-E98E-4ED1-9DF1-00491B5FE984}">
      <dsp:nvSpPr>
        <dsp:cNvPr id="0" name=""/>
        <dsp:cNvSpPr/>
      </dsp:nvSpPr>
      <dsp:spPr>
        <a:xfrm>
          <a:off x="333571" y="1590476"/>
          <a:ext cx="2462673" cy="2462673"/>
        </a:xfrm>
        <a:prstGeom prst="ellipse">
          <a:avLst/>
        </a:prstGeom>
        <a:solidFill>
          <a:srgbClr val="00206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Hearing Impairment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565473" y="2226667"/>
        <a:ext cx="1477604" cy="1354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F3061-1A29-4322-9F0D-A7ADA061DD4A}">
      <dsp:nvSpPr>
        <dsp:cNvPr id="0" name=""/>
        <dsp:cNvSpPr/>
      </dsp:nvSpPr>
      <dsp:spPr>
        <a:xfrm>
          <a:off x="1799340" y="0"/>
          <a:ext cx="3349189" cy="105203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08098-3191-40AD-B215-8BD9DA3CBCDB}">
      <dsp:nvSpPr>
        <dsp:cNvPr id="0" name=""/>
        <dsp:cNvSpPr/>
      </dsp:nvSpPr>
      <dsp:spPr>
        <a:xfrm>
          <a:off x="3075205" y="3133498"/>
          <a:ext cx="843843" cy="54006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3515E-14EF-4443-9836-F6095BFEC829}">
      <dsp:nvSpPr>
        <dsp:cNvPr id="0" name=""/>
        <dsp:cNvSpPr/>
      </dsp:nvSpPr>
      <dsp:spPr>
        <a:xfrm>
          <a:off x="457536" y="3549762"/>
          <a:ext cx="6007991" cy="1893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▪ Are needed and potentially feasible;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▪Should be interdisciplinary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▪Should include support in addition to devices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▪Should focus on quality of life as main outcome</a:t>
          </a:r>
          <a:endParaRPr lang="en-GB" sz="2000" b="1" kern="1200" dirty="0"/>
        </a:p>
      </dsp:txBody>
      <dsp:txXfrm>
        <a:off x="457536" y="3549762"/>
        <a:ext cx="6007991" cy="1893737"/>
      </dsp:txXfrm>
    </dsp:sp>
    <dsp:sp modelId="{D77BA32E-78B6-4708-9FB8-41422033905F}">
      <dsp:nvSpPr>
        <dsp:cNvPr id="0" name=""/>
        <dsp:cNvSpPr/>
      </dsp:nvSpPr>
      <dsp:spPr>
        <a:xfrm>
          <a:off x="2757933" y="1299427"/>
          <a:ext cx="1593148" cy="1608261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chemeClr val="tx1"/>
              </a:solidFill>
            </a:rPr>
            <a:t>Lit review</a:t>
          </a:r>
          <a:endParaRPr lang="en-GB" sz="2500" b="1" kern="1200" dirty="0">
            <a:solidFill>
              <a:schemeClr val="tx1"/>
            </a:solidFill>
          </a:endParaRPr>
        </a:p>
      </dsp:txBody>
      <dsp:txXfrm>
        <a:off x="2991244" y="1534951"/>
        <a:ext cx="1126526" cy="1137213"/>
      </dsp:txXfrm>
    </dsp:sp>
    <dsp:sp modelId="{2918C61D-7A2A-4A72-A260-E8F85AAE24B8}">
      <dsp:nvSpPr>
        <dsp:cNvPr id="0" name=""/>
        <dsp:cNvSpPr/>
      </dsp:nvSpPr>
      <dsp:spPr>
        <a:xfrm>
          <a:off x="1741988" y="23554"/>
          <a:ext cx="1652188" cy="156198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chemeClr val="tx1"/>
              </a:solidFill>
            </a:rPr>
            <a:t>ERG</a:t>
          </a:r>
          <a:endParaRPr lang="en-GB" sz="2500" b="1" kern="1200" dirty="0">
            <a:solidFill>
              <a:schemeClr val="tx1"/>
            </a:solidFill>
          </a:endParaRPr>
        </a:p>
      </dsp:txBody>
      <dsp:txXfrm>
        <a:off x="1983945" y="252301"/>
        <a:ext cx="1168274" cy="1104486"/>
      </dsp:txXfrm>
    </dsp:sp>
    <dsp:sp modelId="{E20EC169-ED2E-4530-AB0A-04359E50841B}">
      <dsp:nvSpPr>
        <dsp:cNvPr id="0" name=""/>
        <dsp:cNvSpPr/>
      </dsp:nvSpPr>
      <dsp:spPr>
        <a:xfrm>
          <a:off x="3688820" y="23550"/>
          <a:ext cx="1539424" cy="1536416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tx1"/>
              </a:solidFill>
            </a:rPr>
            <a:t>Survey</a:t>
          </a:r>
          <a:endParaRPr lang="en-GB" sz="2100" b="1" kern="1200" dirty="0">
            <a:solidFill>
              <a:schemeClr val="tx1"/>
            </a:solidFill>
          </a:endParaRPr>
        </a:p>
      </dsp:txBody>
      <dsp:txXfrm>
        <a:off x="3914263" y="248553"/>
        <a:ext cx="1088538" cy="1086410"/>
      </dsp:txXfrm>
    </dsp:sp>
    <dsp:sp modelId="{6B404495-C8D5-4FE6-9C43-DAEA62DDFD95}">
      <dsp:nvSpPr>
        <dsp:cNvPr id="0" name=""/>
        <dsp:cNvSpPr/>
      </dsp:nvSpPr>
      <dsp:spPr>
        <a:xfrm>
          <a:off x="1560082" y="-42899"/>
          <a:ext cx="3928139" cy="320590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AC64E-3C87-4F34-B2C2-6624E641DF7C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CD562-6D28-4066-B901-D5580BBD9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69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Hearing, vision and cognitive impairment are all within the top ten highest disease burdens in the European Union (EU) in terms of reduced quality of life and increased healthcare utilisation 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comorbid cognitive and sensory ill health have greater difficulties in several aspects of their lives compared to individuals with dementia but without sensory impairments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AA978A-960D-4713-A4A2-663B8965C3ED}" type="slidenum">
              <a:rPr lang="en-GB" altLang="en-US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523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Allen, N.H.,</a:t>
            </a:r>
            <a:r>
              <a:rPr lang="en-GB" baseline="0" dirty="0" smtClean="0"/>
              <a:t> Burns, A., Newton, V., Hickson, F., Ramsden, R., Rogers, J., Butler, S., Thistlewaite, G. &amp; Morris, J. (2003) The effects of improving hearing in dementia. </a:t>
            </a:r>
            <a:r>
              <a:rPr lang="en-GB" i="1" baseline="0" dirty="0" smtClean="0"/>
              <a:t>Age and Ageing</a:t>
            </a:r>
            <a:r>
              <a:rPr lang="en-GB" i="0" baseline="0" dirty="0" smtClean="0"/>
              <a:t>, 32 (2), 189-193.</a:t>
            </a:r>
          </a:p>
          <a:p>
            <a:endParaRPr lang="en-GB" i="0" baseline="0" dirty="0" smtClean="0"/>
          </a:p>
          <a:p>
            <a:r>
              <a:rPr lang="en-GB" i="0" baseline="0" dirty="0" smtClean="0"/>
              <a:t>83 People Mild/Moderate Dementia Memory Clinic in MCR</a:t>
            </a:r>
          </a:p>
          <a:p>
            <a:pPr marL="171450" indent="-171450">
              <a:buFontTx/>
              <a:buChar char="-"/>
            </a:pPr>
            <a:r>
              <a:rPr lang="en-GB" i="0" baseline="0" dirty="0" smtClean="0"/>
              <a:t>Differential diagnosis of hearing and cognition</a:t>
            </a:r>
          </a:p>
          <a:p>
            <a:pPr marL="171450" indent="-171450">
              <a:buFontTx/>
              <a:buChar char="-"/>
            </a:pPr>
            <a:r>
              <a:rPr lang="en-GB" i="0" baseline="0" dirty="0" smtClean="0"/>
              <a:t>HL exacerbates dementia?</a:t>
            </a:r>
          </a:p>
          <a:p>
            <a:pPr marL="171450" indent="-171450">
              <a:buFontTx/>
              <a:buChar char="-"/>
            </a:pPr>
            <a:r>
              <a:rPr lang="en-GB" i="0" baseline="0" dirty="0" smtClean="0"/>
              <a:t>Audiologists likely to be required to assess and treat people with both HL and dementia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CD562-6D28-4066-B901-D5580BBD9A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64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Clinically significant vision impairment VA&lt;6/12</a:t>
            </a:r>
          </a:p>
          <a:p>
            <a:r>
              <a:rPr lang="en-GB" dirty="0" smtClean="0"/>
              <a:t>Refers to PWD resident at home (comparable to Allen hearing study)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CD562-6D28-4066-B901-D5580BBD9A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56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solidFill>
                  <a:schemeClr val="accent1"/>
                </a:solidFill>
              </a:rPr>
              <a:t>RCT = 36 week single blind randomised controlled superiority trial of ‘Sensory Support Intervention’ vs ‘CAU’</a:t>
            </a:r>
          </a:p>
          <a:p>
            <a:pPr>
              <a:buFont typeface="Wingdings" pitchFamily="2" charset="2"/>
              <a:buChar char="Ø"/>
            </a:pPr>
            <a:r>
              <a:rPr lang="en-GB" altLang="en-US" smtClean="0">
                <a:solidFill>
                  <a:schemeClr val="accent1"/>
                </a:solidFill>
              </a:rPr>
              <a:t>Primary outcome: </a:t>
            </a:r>
          </a:p>
          <a:p>
            <a:r>
              <a:rPr lang="en-GB" altLang="en-US" smtClean="0">
                <a:solidFill>
                  <a:schemeClr val="accent1"/>
                </a:solidFill>
              </a:rPr>
              <a:t>	QoL (DemQoL) in PwD + HI/VI at 36 weeks</a:t>
            </a:r>
          </a:p>
          <a:p>
            <a:pPr>
              <a:buFont typeface="Wingdings" pitchFamily="2" charset="2"/>
              <a:buChar char="Ø"/>
            </a:pPr>
            <a:r>
              <a:rPr lang="en-GB" altLang="en-US" smtClean="0">
                <a:solidFill>
                  <a:schemeClr val="accent1"/>
                </a:solidFill>
              </a:rPr>
              <a:t>Secondary outcomes: </a:t>
            </a:r>
          </a:p>
          <a:p>
            <a:r>
              <a:rPr lang="en-GB" altLang="en-US" smtClean="0">
                <a:solidFill>
                  <a:schemeClr val="accent1"/>
                </a:solidFill>
              </a:rPr>
              <a:t>	Function, cognition, behaviour, relationship satisfaction, 	caregiver 	outcomes and cost effectiveness</a:t>
            </a:r>
          </a:p>
          <a:p>
            <a:pPr>
              <a:buFont typeface="Wingdings" pitchFamily="2" charset="2"/>
              <a:buChar char="Ø"/>
            </a:pPr>
            <a:r>
              <a:rPr lang="en-GB" altLang="en-US" smtClean="0">
                <a:solidFill>
                  <a:schemeClr val="accent1"/>
                </a:solidFill>
              </a:rPr>
              <a:t>n=354 dyads (n=177 in the active arm)</a:t>
            </a:r>
          </a:p>
          <a:p>
            <a:pPr>
              <a:buFont typeface="Wingdings" pitchFamily="2" charset="2"/>
              <a:buChar char="Ø"/>
            </a:pPr>
            <a:r>
              <a:rPr lang="en-GB" altLang="en-US" smtClean="0">
                <a:solidFill>
                  <a:schemeClr val="accent1"/>
                </a:solidFill>
              </a:rPr>
              <a:t>Across 5 European sites (Manchester, Nice, Dublin, Nicosia, Athens) from April 2018</a:t>
            </a:r>
          </a:p>
          <a:p>
            <a:pPr>
              <a:buFont typeface="Wingdings" pitchFamily="2" charset="2"/>
              <a:buChar char="Ø"/>
            </a:pPr>
            <a:r>
              <a:rPr lang="en-GB" altLang="en-US" smtClean="0">
                <a:solidFill>
                  <a:schemeClr val="accent1"/>
                </a:solidFill>
              </a:rPr>
              <a:t>Suppliers: hearing aids (Starkey Ltd); lenses (Essilor)</a:t>
            </a:r>
          </a:p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428FC2-1AB2-45A6-A5D2-DC120B438C14}" type="slidenum">
              <a:rPr lang="de-DE" smtClean="0">
                <a:solidFill>
                  <a:srgbClr val="000000"/>
                </a:solidFill>
                <a:latin typeface="Arial" charset="0"/>
                <a:ea typeface="+mn-ea"/>
              </a:rPr>
              <a:pPr>
                <a:defRPr/>
              </a:pPr>
              <a:t>8</a:t>
            </a:fld>
            <a:endParaRPr lang="de-DE">
              <a:solidFill>
                <a:srgbClr val="000000"/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CD562-6D28-4066-B901-D5580BBD9A5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92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92434B-6DE5-4C07-8AD9-C4662317AD8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718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RCT = 36 week single blind randomised controlled superiority trial of ‘Sensory Support Intervention’ </a:t>
            </a:r>
            <a:r>
              <a:rPr lang="en-GB" dirty="0" err="1" smtClean="0">
                <a:solidFill>
                  <a:schemeClr val="accent1"/>
                </a:solidFill>
              </a:rPr>
              <a:t>vs</a:t>
            </a:r>
            <a:r>
              <a:rPr lang="en-GB" dirty="0" smtClean="0">
                <a:solidFill>
                  <a:schemeClr val="accent1"/>
                </a:solidFill>
              </a:rPr>
              <a:t> ‘CAU’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Primary outcome: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	</a:t>
            </a:r>
            <a:r>
              <a:rPr lang="en-GB" dirty="0" err="1" smtClean="0">
                <a:solidFill>
                  <a:schemeClr val="accent1"/>
                </a:solidFill>
              </a:rPr>
              <a:t>QoL</a:t>
            </a:r>
            <a:r>
              <a:rPr lang="en-GB" dirty="0" smtClean="0">
                <a:solidFill>
                  <a:schemeClr val="accent1"/>
                </a:solidFill>
              </a:rPr>
              <a:t> (</a:t>
            </a:r>
            <a:r>
              <a:rPr lang="en-GB" dirty="0" err="1" smtClean="0">
                <a:solidFill>
                  <a:schemeClr val="accent1"/>
                </a:solidFill>
              </a:rPr>
              <a:t>DemQoL</a:t>
            </a:r>
            <a:r>
              <a:rPr lang="en-GB" dirty="0" smtClean="0">
                <a:solidFill>
                  <a:schemeClr val="accent1"/>
                </a:solidFill>
              </a:rPr>
              <a:t>) in </a:t>
            </a:r>
            <a:r>
              <a:rPr lang="en-GB" dirty="0" err="1" smtClean="0">
                <a:solidFill>
                  <a:schemeClr val="accent1"/>
                </a:solidFill>
              </a:rPr>
              <a:t>PwD</a:t>
            </a:r>
            <a:r>
              <a:rPr lang="en-GB" dirty="0" smtClean="0">
                <a:solidFill>
                  <a:schemeClr val="accent1"/>
                </a:solidFill>
              </a:rPr>
              <a:t> + HI/VI at 36 weeks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Secondary outcomes: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	Function, cognition, behaviour, relationship satisfaction, 	caregiver 	outcomes and cost effectiveness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n=354 dyads (n=177 in the active arm)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Across 5 European sites (Manchester, Nice, Dublin, Nicosia, Athens) from April 2018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Suppliers: hearing aids (Starkey Ltd); lenses (</a:t>
            </a:r>
            <a:r>
              <a:rPr lang="en-GB" dirty="0" err="1" smtClean="0">
                <a:solidFill>
                  <a:schemeClr val="accent1"/>
                </a:solidFill>
              </a:rPr>
              <a:t>Essilor</a:t>
            </a:r>
            <a:r>
              <a:rPr lang="en-GB" dirty="0" smtClean="0">
                <a:solidFill>
                  <a:schemeClr val="accent1"/>
                </a:solidFill>
              </a:rPr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92434B-6DE5-4C07-8AD9-C4662317AD8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261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Primary outcome: </a:t>
            </a:r>
          </a:p>
          <a:p>
            <a:r>
              <a:rPr lang="en-GB" dirty="0" smtClean="0"/>
              <a:t>	</a:t>
            </a:r>
            <a:r>
              <a:rPr lang="en-GB" dirty="0" err="1" smtClean="0"/>
              <a:t>QoL</a:t>
            </a:r>
            <a:r>
              <a:rPr lang="en-GB" dirty="0" smtClean="0"/>
              <a:t> (</a:t>
            </a:r>
            <a:r>
              <a:rPr lang="en-GB" dirty="0" err="1" smtClean="0"/>
              <a:t>DemQoL</a:t>
            </a:r>
            <a:r>
              <a:rPr lang="en-GB" dirty="0" smtClean="0"/>
              <a:t>) in </a:t>
            </a:r>
            <a:r>
              <a:rPr lang="en-GB" dirty="0" err="1" smtClean="0"/>
              <a:t>PwD</a:t>
            </a:r>
            <a:r>
              <a:rPr lang="en-GB" dirty="0" smtClean="0"/>
              <a:t> + HI/VI at 36 weeks</a:t>
            </a:r>
          </a:p>
          <a:p>
            <a:r>
              <a:rPr lang="en-GB" dirty="0" smtClean="0"/>
              <a:t>Secondary outcomes: </a:t>
            </a:r>
          </a:p>
          <a:p>
            <a:r>
              <a:rPr lang="en-GB" dirty="0" smtClean="0"/>
              <a:t>Function, cognition, behaviour, relationship satisfaction, caregiver outcomes and cost effectiveness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92434B-6DE5-4C07-8AD9-C4662317AD8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757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Any questions?</a:t>
            </a:r>
          </a:p>
          <a:p>
            <a:r>
              <a:rPr lang="en-GB" baseline="0" dirty="0" smtClean="0"/>
              <a:t>Thank you all for your time!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34B-6DE5-4C07-8AD9-C4662317AD8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10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9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8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0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hteck 8"/>
          <p:cNvSpPr/>
          <p:nvPr userDrawn="1"/>
        </p:nvSpPr>
        <p:spPr>
          <a:xfrm>
            <a:off x="0" y="2492375"/>
            <a:ext cx="9144000" cy="720725"/>
          </a:xfrm>
          <a:prstGeom prst="rect">
            <a:avLst/>
          </a:prstGeom>
          <a:gradFill flip="none" rotWithShape="1">
            <a:gsLst>
              <a:gs pos="80000">
                <a:schemeClr val="accent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FFFFFF"/>
                </a:solidFill>
              </a:rPr>
              <a:t>Kick-Off Meeting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FFFFFF"/>
                </a:solidFill>
              </a:rPr>
              <a:t>Manchester, 24-26 </a:t>
            </a:r>
            <a:r>
              <a:rPr lang="de-DE" dirty="0" err="1">
                <a:solidFill>
                  <a:srgbClr val="FFFFFF"/>
                </a:solidFill>
              </a:rPr>
              <a:t>February</a:t>
            </a:r>
            <a:r>
              <a:rPr lang="de-DE" dirty="0">
                <a:solidFill>
                  <a:srgbClr val="FFFFFF"/>
                </a:solidFill>
              </a:rPr>
              <a:t> 2016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689175" y="3532774"/>
            <a:ext cx="7772400" cy="148040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>
          <a:xfrm>
            <a:off x="683568" y="4988768"/>
            <a:ext cx="7776864" cy="1464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03741D-193D-4ACE-94F4-1757EC7F659C}" type="slidenum">
              <a:rPr lang="de-DE" altLang="en-US">
                <a:solidFill>
                  <a:srgbClr val="33498B"/>
                </a:solidFill>
              </a:rPr>
              <a:pPr/>
              <a:t>‹#›</a:t>
            </a:fld>
            <a:endParaRPr lang="de-DE" altLang="en-US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97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057"/>
            <a:ext cx="6347048" cy="7536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A60148-E9EA-4BC8-B774-C9302A2557B5}" type="slidenum">
              <a:rPr lang="de-DE" altLang="en-US">
                <a:solidFill>
                  <a:srgbClr val="33498B"/>
                </a:solidFill>
              </a:rPr>
              <a:pPr/>
              <a:t>‹#›</a:t>
            </a:fld>
            <a:endParaRPr lang="de-DE" altLang="en-US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69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:\EU_SENSE-Cog\Dissemination_Training\01_Logo\01_Logo_Final\Logo_mit_Untertitel\SENSE-Cog_Logo_CMYK_300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15888"/>
            <a:ext cx="2232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057"/>
            <a:ext cx="6347048" cy="7536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823256-6084-4770-89DB-055BAF33D122}" type="slidenum">
              <a:rPr lang="de-DE" altLang="en-US">
                <a:solidFill>
                  <a:srgbClr val="33498B"/>
                </a:solidFill>
              </a:rPr>
              <a:pPr/>
              <a:t>‹#›</a:t>
            </a:fld>
            <a:endParaRPr lang="de-DE" altLang="en-US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1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057"/>
            <a:ext cx="6347048" cy="7536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C90BAB-CD85-4D8C-9BD6-99D2E755EB4D}" type="slidenum">
              <a:rPr lang="de-DE" altLang="en-US">
                <a:solidFill>
                  <a:srgbClr val="33498B"/>
                </a:solidFill>
              </a:rPr>
              <a:pPr/>
              <a:t>‹#›</a:t>
            </a:fld>
            <a:endParaRPr lang="de-DE" altLang="en-US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24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766" y="1268760"/>
            <a:ext cx="3024336" cy="730002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01406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FA3B0C-CF68-4DB5-905D-8E7BF2BA1E24}" type="slidenum">
              <a:rPr lang="de-DE" altLang="en-US">
                <a:solidFill>
                  <a:srgbClr val="33498B"/>
                </a:solidFill>
              </a:rPr>
              <a:pPr/>
              <a:t>‹#›</a:t>
            </a:fld>
            <a:endParaRPr lang="de-DE" altLang="en-US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31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2EC682-7908-4515-A9BB-B99D84F725BA}" type="slidenum">
              <a:rPr lang="de-DE" altLang="en-US">
                <a:solidFill>
                  <a:srgbClr val="33498B"/>
                </a:solidFill>
              </a:rPr>
              <a:pPr/>
              <a:t>‹#›</a:t>
            </a:fld>
            <a:endParaRPr lang="de-DE" altLang="en-US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6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05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380BB-5DD5-413D-BE25-1BA07F7FF0CE}" type="slidenum"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1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10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38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/>
              <a:t>‹#›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0" y="2492896"/>
            <a:ext cx="9144000" cy="720000"/>
          </a:xfrm>
          <a:prstGeom prst="rect">
            <a:avLst/>
          </a:prstGeom>
          <a:gradFill flip="none" rotWithShape="1">
            <a:gsLst>
              <a:gs pos="80000">
                <a:schemeClr val="accent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689175" y="3532774"/>
            <a:ext cx="7772400" cy="148040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00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>
          <a:xfrm>
            <a:off x="683568" y="4988768"/>
            <a:ext cx="7776864" cy="1464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7" name="Picture 2" descr="T:\EU_SENSE-Cog\Dissemination_Training\01_Logo\01_Logo_Final\Logo_mit_Untertitel\SENSE-Cog_Logo_CMYK_300dp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04" y="620688"/>
            <a:ext cx="5686595" cy="15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21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057"/>
            <a:ext cx="6347048" cy="7536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79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057"/>
            <a:ext cx="6347048" cy="7536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/>
              <a:t>‹#›</a:t>
            </a:fld>
            <a:endParaRPr lang="de-DE"/>
          </a:p>
        </p:txBody>
      </p:sp>
      <p:pic>
        <p:nvPicPr>
          <p:cNvPr id="6" name="Picture 2" descr="T:\EU_SENSE-Cog\Dissemination_Training\01_Logo\01_Logo_Final\Logo_mit_Untertitel\SENSE-Cog_Logo_CMYK_300dp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1892" cy="6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784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057"/>
            <a:ext cx="6347048" cy="7536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124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766" y="1268760"/>
            <a:ext cx="3024336" cy="730002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01406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973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04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1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6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8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8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8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6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4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0" y="6524625"/>
            <a:ext cx="9144000" cy="333375"/>
          </a:xfrm>
          <a:prstGeom prst="rect">
            <a:avLst/>
          </a:prstGeom>
          <a:gradFill flip="none" rotWithShape="1">
            <a:gsLst>
              <a:gs pos="80000">
                <a:schemeClr val="accent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548438"/>
            <a:ext cx="4349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41325" y="1125538"/>
            <a:ext cx="82296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825" y="6524625"/>
            <a:ext cx="765175" cy="333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FF40A6-517C-4AF4-81F0-985F2793FAE4}" type="slidenum">
              <a:rPr lang="de-DE" altLang="en-US">
                <a:solidFill>
                  <a:srgbClr val="33498B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altLang="en-US">
              <a:solidFill>
                <a:srgbClr val="33498B"/>
              </a:solidFill>
              <a:cs typeface="Arial" pitchFamily="34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5688012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Titelmaster</a:t>
            </a:r>
          </a:p>
        </p:txBody>
      </p:sp>
      <p:sp>
        <p:nvSpPr>
          <p:cNvPr id="24" name="Rechteck 23"/>
          <p:cNvSpPr/>
          <p:nvPr userDrawn="1"/>
        </p:nvSpPr>
        <p:spPr>
          <a:xfrm>
            <a:off x="0" y="836613"/>
            <a:ext cx="9144000" cy="71437"/>
          </a:xfrm>
          <a:prstGeom prst="rect">
            <a:avLst/>
          </a:prstGeom>
          <a:gradFill flip="none" rotWithShape="1">
            <a:gsLst>
              <a:gs pos="45000">
                <a:schemeClr val="accent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1" name="Rectangle 11"/>
          <p:cNvSpPr txBox="1">
            <a:spLocks noChangeArrowheads="1"/>
          </p:cNvSpPr>
          <p:nvPr userDrawn="1"/>
        </p:nvSpPr>
        <p:spPr bwMode="auto">
          <a:xfrm>
            <a:off x="384175" y="6524625"/>
            <a:ext cx="8148638" cy="3333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FFFFFF"/>
                </a:solidFill>
                <a:cs typeface="Arial" pitchFamily="34" charset="0"/>
              </a:rPr>
              <a:t>SENSE-Cog has received funding from the </a:t>
            </a:r>
            <a:r>
              <a:rPr lang="en-US" sz="900" i="1" dirty="0" smtClean="0">
                <a:solidFill>
                  <a:srgbClr val="FFFFFF"/>
                </a:solidFill>
                <a:cs typeface="Arial" pitchFamily="34" charset="0"/>
              </a:rPr>
              <a:t>European Union’s Horizon 2020 research and innovation </a:t>
            </a:r>
            <a:r>
              <a:rPr lang="en-US" sz="900" i="1" dirty="0" err="1" smtClean="0">
                <a:solidFill>
                  <a:srgbClr val="FFFFFF"/>
                </a:solidFill>
                <a:cs typeface="Arial" pitchFamily="34" charset="0"/>
              </a:rPr>
              <a:t>programme</a:t>
            </a:r>
            <a:r>
              <a:rPr lang="en-US" sz="900" i="1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900" dirty="0" smtClean="0">
                <a:solidFill>
                  <a:srgbClr val="FFFFFF"/>
                </a:solidFill>
                <a:cs typeface="Arial" pitchFamily="34" charset="0"/>
              </a:rPr>
              <a:t>under grant agreement No 668648.</a:t>
            </a:r>
            <a:endParaRPr lang="en-GB" sz="9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033" name="Picture 2" descr="T:\EU_SENSE-Cog\Dissemination_Training\01_Logo\01_Logo_Final\Logo_mit_Untertitel\SENSE-Cog_Logo_CMYK_300dpi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15888"/>
            <a:ext cx="2232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52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34" r:id="rId7"/>
    <p:sldLayoutId id="2147483736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800" b="1" kern="1200" dirty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●"/>
        <a:defRPr sz="2400" b="1" kern="1200">
          <a:solidFill>
            <a:srgbClr val="7C7C7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200" kern="1200">
          <a:solidFill>
            <a:srgbClr val="7C7C7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200" kern="1200">
          <a:solidFill>
            <a:srgbClr val="7C7C7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80000">
                <a:schemeClr val="accent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" y="6547880"/>
            <a:ext cx="434233" cy="28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40956" y="1124744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552" y="6525344"/>
            <a:ext cx="765448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A35FEF3-83B4-4483-86C3-502F1F90FC18}" type="slidenum">
              <a:rPr lang="de-DE" smtClean="0"/>
              <a:t>‹#›</a:t>
            </a:fld>
            <a:endParaRPr lang="de-DE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9"/>
            <a:ext cx="5687863" cy="8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err="1" smtClean="0"/>
              <a:t>Titelmaster</a:t>
            </a:r>
            <a:endParaRPr lang="en-GB" dirty="0" smtClean="0"/>
          </a:p>
        </p:txBody>
      </p:sp>
      <p:sp>
        <p:nvSpPr>
          <p:cNvPr id="24" name="Rechteck 23"/>
          <p:cNvSpPr/>
          <p:nvPr/>
        </p:nvSpPr>
        <p:spPr>
          <a:xfrm>
            <a:off x="0" y="836712"/>
            <a:ext cx="9144000" cy="72000"/>
          </a:xfrm>
          <a:prstGeom prst="rect">
            <a:avLst/>
          </a:prstGeom>
          <a:gradFill flip="none" rotWithShape="1">
            <a:gsLst>
              <a:gs pos="45000">
                <a:schemeClr val="accent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1"/>
          <p:cNvSpPr txBox="1">
            <a:spLocks noChangeArrowheads="1"/>
          </p:cNvSpPr>
          <p:nvPr/>
        </p:nvSpPr>
        <p:spPr bwMode="auto">
          <a:xfrm>
            <a:off x="539552" y="6525344"/>
            <a:ext cx="7848872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SENSE-Cog </a:t>
            </a:r>
            <a:r>
              <a:rPr lang="en-US" sz="800" i="1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has received funding from the European Union’s Horizon 2020 research and innovation programme under grant agreement No 668648.</a:t>
            </a:r>
            <a:endParaRPr lang="en-GB" sz="800" i="1" kern="1200" dirty="0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2" descr="T:\EU_SENSE-Cog\Dissemination_Training\01_Logo\01_Logo_Final\Logo_mit_Untertitel\SENSE-Cog_Logo_CMYK_300dp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1892" cy="6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97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2800" b="1" kern="120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●"/>
        <a:defRPr sz="2400" b="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tif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7" Type="http://schemas.openxmlformats.org/officeDocument/2006/relationships/image" Target="../media/image25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7" Type="http://schemas.openxmlformats.org/officeDocument/2006/relationships/image" Target="../media/image25.pn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3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.sense-cog.eu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e-cog.e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hyperlink" Target="mailto:Iracema.Leroi@manchester.ac.u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Ears, Eyes and Mind: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SENSE-Cog project to promote well-being for elderly Europeans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Iracema Leroi, MD FRCPC </a:t>
            </a:r>
            <a:r>
              <a:rPr lang="en-US" sz="2400" b="1" dirty="0" err="1" smtClean="0"/>
              <a:t>MRCPsych</a:t>
            </a:r>
            <a:r>
              <a:rPr lang="en-US" sz="2400" b="1" dirty="0" smtClean="0"/>
              <a:t> DABPN</a:t>
            </a:r>
            <a:endParaRPr lang="en-US" sz="2400" b="1" dirty="0"/>
          </a:p>
          <a:p>
            <a:pPr algn="ctr"/>
            <a:r>
              <a:rPr lang="en-US" sz="2400" dirty="0" smtClean="0"/>
              <a:t>Professor of Psychiatry in Ageing and Dementia,</a:t>
            </a:r>
          </a:p>
          <a:p>
            <a:pPr algn="ctr"/>
            <a:r>
              <a:rPr lang="en-US" sz="2400" dirty="0" smtClean="0"/>
              <a:t>University of Manchester, UK</a:t>
            </a:r>
          </a:p>
        </p:txBody>
      </p:sp>
      <p:pic>
        <p:nvPicPr>
          <p:cNvPr id="4" name="Picture 2" descr="T:\EU_SENSE-Cog\Dissemination_Training\01_Logo\01_Logo_Final\Logo_mit_Untertitel\SENSE-Cog_Logo_CMYK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3455364" cy="9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AB_col_white_backgroun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877272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mage result for horizon 2020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750181"/>
            <a:ext cx="1473864" cy="96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3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the link between poor hearing and vision and cognitive decline of aging?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61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Work Package 1: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Evaluation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7580" y="2852936"/>
            <a:ext cx="8208912" cy="2425824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Epidemiology to investigate hearing, vision and cognition</a:t>
            </a:r>
          </a:p>
          <a:p>
            <a:r>
              <a:rPr lang="en-GB" sz="2400" u="sng" dirty="0" smtClean="0">
                <a:solidFill>
                  <a:srgbClr val="002060"/>
                </a:solidFill>
              </a:rPr>
              <a:t>UK Team: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Dr </a:t>
            </a:r>
            <a:r>
              <a:rPr lang="en-GB" sz="2400" dirty="0" err="1" smtClean="0">
                <a:solidFill>
                  <a:srgbClr val="002060"/>
                </a:solidFill>
              </a:rPr>
              <a:t>Asri</a:t>
            </a:r>
            <a:r>
              <a:rPr lang="en-GB" sz="2400" dirty="0" smtClean="0">
                <a:solidFill>
                  <a:srgbClr val="002060"/>
                </a:solidFill>
              </a:rPr>
              <a:t> Maharani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Prof Neil Pendleton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Dr </a:t>
            </a:r>
            <a:r>
              <a:rPr lang="en-GB" sz="2400" dirty="0" err="1" smtClean="0">
                <a:solidFill>
                  <a:srgbClr val="002060"/>
                </a:solidFill>
              </a:rPr>
              <a:t>Gindo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Tampubolon</a:t>
            </a:r>
            <a:endParaRPr lang="en-GB" sz="2400" dirty="0" smtClean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u="sng" dirty="0" smtClean="0">
                <a:solidFill>
                  <a:srgbClr val="002060"/>
                </a:solidFill>
              </a:rPr>
              <a:t>EU wide WP 1 Lead</a:t>
            </a:r>
            <a:r>
              <a:rPr lang="en-GB" sz="2400" dirty="0" smtClean="0">
                <a:solidFill>
                  <a:srgbClr val="002060"/>
                </a:solidFill>
              </a:rPr>
              <a:t>: 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Cécile </a:t>
            </a:r>
            <a:r>
              <a:rPr lang="en-GB" sz="2400" dirty="0" err="1" smtClean="0">
                <a:solidFill>
                  <a:srgbClr val="002060"/>
                </a:solidFill>
              </a:rPr>
              <a:t>Delcourt</a:t>
            </a:r>
            <a:r>
              <a:rPr lang="en-GB" sz="2400" dirty="0" smtClean="0">
                <a:solidFill>
                  <a:srgbClr val="002060"/>
                </a:solidFill>
              </a:rPr>
              <a:t> (</a:t>
            </a:r>
            <a:r>
              <a:rPr lang="en-GB" sz="2400" dirty="0" err="1" smtClean="0">
                <a:solidFill>
                  <a:srgbClr val="002060"/>
                </a:solidFill>
              </a:rPr>
              <a:t>Univ</a:t>
            </a:r>
            <a:r>
              <a:rPr lang="en-GB" sz="2400" dirty="0" smtClean="0">
                <a:solidFill>
                  <a:srgbClr val="002060"/>
                </a:solidFill>
              </a:rPr>
              <a:t> of Bordeaux)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35" y="15213"/>
            <a:ext cx="2921002" cy="15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9208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WP1: Evaluation through Epidemiology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849694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The English </a:t>
            </a:r>
            <a:r>
              <a:rPr lang="de-DE" b="1" dirty="0"/>
              <a:t>Longitudinal Study of Aging (ELSA</a:t>
            </a:r>
            <a:r>
              <a:rPr lang="de-DE" b="1" dirty="0" smtClean="0"/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12 </a:t>
            </a:r>
            <a:r>
              <a:rPr lang="de-DE" dirty="0"/>
              <a:t>year longitudinal </a:t>
            </a:r>
            <a:r>
              <a:rPr lang="de-DE" dirty="0" smtClean="0"/>
              <a:t>data;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11,392 </a:t>
            </a:r>
            <a:r>
              <a:rPr lang="de-DE" dirty="0"/>
              <a:t>participants aged ≥50 years;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T</a:t>
            </a:r>
            <a:r>
              <a:rPr lang="de-DE" b="1" dirty="0" smtClean="0"/>
              <a:t>he </a:t>
            </a:r>
            <a:r>
              <a:rPr lang="de-DE" b="1" dirty="0"/>
              <a:t>Three City Study (3C</a:t>
            </a:r>
            <a:r>
              <a:rPr lang="de-DE" b="1" dirty="0" smtClean="0"/>
              <a:t>)</a:t>
            </a: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Bordeaux</a:t>
            </a:r>
            <a:r>
              <a:rPr lang="de-DE" dirty="0"/>
              <a:t>, Dijon, </a:t>
            </a:r>
            <a:r>
              <a:rPr lang="de-DE" dirty="0" smtClean="0"/>
              <a:t>Montpellier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14 year longitudinal </a:t>
            </a:r>
            <a:r>
              <a:rPr lang="de-DE" dirty="0" smtClean="0"/>
              <a:t>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 </a:t>
            </a:r>
            <a:r>
              <a:rPr lang="de-DE" dirty="0"/>
              <a:t>9,294 participants aged ≥65 years; </a:t>
            </a: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The </a:t>
            </a:r>
            <a:r>
              <a:rPr lang="de-DE" b="1" dirty="0"/>
              <a:t>Rotterdam </a:t>
            </a:r>
            <a:r>
              <a:rPr lang="de-DE" b="1" dirty="0" smtClean="0"/>
              <a:t>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20 </a:t>
            </a:r>
            <a:r>
              <a:rPr lang="de-DE" dirty="0"/>
              <a:t>year longitudinal </a:t>
            </a:r>
            <a:r>
              <a:rPr lang="de-DE" dirty="0" smtClean="0"/>
              <a:t>data;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15,000 </a:t>
            </a:r>
            <a:r>
              <a:rPr lang="de-DE" dirty="0"/>
              <a:t>participants</a:t>
            </a:r>
            <a:r>
              <a:rPr lang="de-DE" dirty="0" smtClean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T</a:t>
            </a:r>
            <a:r>
              <a:rPr lang="de-DE" b="1" dirty="0" smtClean="0"/>
              <a:t>he </a:t>
            </a:r>
            <a:r>
              <a:rPr lang="de-DE" b="1" dirty="0"/>
              <a:t>Tromso </a:t>
            </a:r>
            <a:r>
              <a:rPr lang="de-DE" b="1" dirty="0" smtClean="0"/>
              <a:t>Study (Norway)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5690 </a:t>
            </a:r>
            <a:r>
              <a:rPr lang="en-GB" dirty="0"/>
              <a:t>participants aged </a:t>
            </a:r>
            <a:r>
              <a:rPr lang="en-GB" dirty="0">
                <a:sym typeface="Symbol"/>
              </a:rPr>
              <a:t></a:t>
            </a:r>
            <a:r>
              <a:rPr lang="en-GB" dirty="0"/>
              <a:t> 45</a:t>
            </a:r>
            <a:r>
              <a:rPr lang="de-DE" dirty="0"/>
              <a:t>; </a:t>
            </a: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The </a:t>
            </a:r>
            <a:r>
              <a:rPr lang="de-DE" b="1" dirty="0"/>
              <a:t>Survey for Health and Retirement in Europe (SHARE</a:t>
            </a:r>
            <a:r>
              <a:rPr lang="de-DE" b="1" dirty="0" smtClean="0"/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 </a:t>
            </a:r>
            <a:r>
              <a:rPr lang="de-DE" dirty="0"/>
              <a:t>pan-European </a:t>
            </a:r>
            <a:r>
              <a:rPr lang="de-DE" dirty="0" smtClean="0"/>
              <a:t>meta-dataset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en-GB" dirty="0"/>
          </a:p>
          <a:p>
            <a:r>
              <a:rPr lang="de-DE" b="1" dirty="0"/>
              <a:t> 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83" y="2446851"/>
            <a:ext cx="1189893" cy="71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22" y="1412776"/>
            <a:ext cx="1240254" cy="62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644" y="4745876"/>
            <a:ext cx="1312863" cy="79043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65674" y="3374059"/>
            <a:ext cx="863609" cy="118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4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Age-profiles of cognitive function by hearing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GB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5" y="1125538"/>
            <a:ext cx="8229600" cy="9353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Respondents with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poor hearing </a:t>
            </a:r>
            <a:r>
              <a:rPr lang="en-US" dirty="0">
                <a:solidFill>
                  <a:schemeClr val="tx1"/>
                </a:solidFill>
              </a:rPr>
              <a:t>function have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lower cognitive </a:t>
            </a:r>
            <a:r>
              <a:rPr lang="en-US" dirty="0" smtClean="0">
                <a:solidFill>
                  <a:schemeClr val="tx1"/>
                </a:solidFill>
              </a:rPr>
              <a:t>function.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60148-E9EA-4BC8-B774-C9302A2557B5}" type="slidenum">
              <a:rPr kumimoji="0" lang="de-DE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altLang="en-US" sz="1200" b="1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" y="3071279"/>
            <a:ext cx="2964031" cy="2661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03" y="3071307"/>
            <a:ext cx="2964264" cy="2661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88" y="3008086"/>
            <a:ext cx="3024881" cy="2725169"/>
          </a:xfrm>
          <a:prstGeom prst="rect">
            <a:avLst/>
          </a:prstGeom>
        </p:spPr>
      </p:pic>
      <p:sp>
        <p:nvSpPr>
          <p:cNvPr id="8" name="Text Placeholder 7"/>
          <p:cNvSpPr txBox="1">
            <a:spLocks/>
          </p:cNvSpPr>
          <p:nvPr/>
        </p:nvSpPr>
        <p:spPr>
          <a:xfrm>
            <a:off x="1403648" y="2484011"/>
            <a:ext cx="1527493" cy="469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4037613" y="2484010"/>
            <a:ext cx="1781215" cy="469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ELSA</a:t>
            </a: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7092280" y="2471039"/>
            <a:ext cx="1805981" cy="469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8" y="2397842"/>
            <a:ext cx="876662" cy="509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15" y="2467561"/>
            <a:ext cx="882098" cy="4410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81" y="2466378"/>
            <a:ext cx="838804" cy="4410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13648" y="5962465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Multilevel growth curve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7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Age-profiles of cognitive function by visual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GB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35" y="980728"/>
            <a:ext cx="8229600" cy="86330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Respondents with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poor visual </a:t>
            </a:r>
            <a:r>
              <a:rPr lang="en-US" sz="2800" dirty="0">
                <a:solidFill>
                  <a:schemeClr val="tx1"/>
                </a:solidFill>
              </a:rPr>
              <a:t>function have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lower cognitive </a:t>
            </a:r>
            <a:r>
              <a:rPr lang="en-US" sz="2800" dirty="0" smtClean="0">
                <a:solidFill>
                  <a:schemeClr val="tx1"/>
                </a:solidFill>
              </a:rPr>
              <a:t>function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60148-E9EA-4BC8-B774-C9302A2557B5}" type="slidenum">
              <a:rPr kumimoji="0" lang="de-DE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altLang="en-US" sz="1200" b="1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" y="2950309"/>
            <a:ext cx="2964031" cy="3070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03" y="2950337"/>
            <a:ext cx="2964264" cy="3070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96" y="2948868"/>
            <a:ext cx="2952172" cy="3072420"/>
          </a:xfrm>
          <a:prstGeom prst="rect">
            <a:avLst/>
          </a:prstGeom>
        </p:spPr>
      </p:pic>
      <p:sp>
        <p:nvSpPr>
          <p:cNvPr id="8" name="Text Placeholder 7"/>
          <p:cNvSpPr txBox="1">
            <a:spLocks/>
          </p:cNvSpPr>
          <p:nvPr/>
        </p:nvSpPr>
        <p:spPr>
          <a:xfrm>
            <a:off x="3142858" y="2356150"/>
            <a:ext cx="2714267" cy="469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ELSA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6096909" y="2356149"/>
            <a:ext cx="2714267" cy="469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HRS</a:t>
            </a: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1403648" y="2363041"/>
            <a:ext cx="1527493" cy="469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</a:t>
            </a: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4037613" y="2363040"/>
            <a:ext cx="1781215" cy="469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ELSA</a:t>
            </a: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7092280" y="2350069"/>
            <a:ext cx="1805981" cy="469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8" y="2276872"/>
            <a:ext cx="876662" cy="5095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15" y="2346591"/>
            <a:ext cx="882098" cy="4410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81" y="2345408"/>
            <a:ext cx="838804" cy="44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Age-profiles of cognitive function by sensory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impairment</a:t>
            </a:r>
            <a:endParaRPr lang="en-GB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13" y="1052736"/>
            <a:ext cx="8229600" cy="86330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Respondents with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single </a:t>
            </a: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dirty="0">
                <a:solidFill>
                  <a:srgbClr val="FF0000"/>
                </a:solidFill>
              </a:rPr>
              <a:t>dual </a:t>
            </a:r>
            <a:r>
              <a:rPr lang="en-GB" dirty="0">
                <a:solidFill>
                  <a:schemeClr val="tx1"/>
                </a:solidFill>
              </a:rPr>
              <a:t>sensory impairment have lower cognitive function </a:t>
            </a:r>
            <a:r>
              <a:rPr lang="en-GB" dirty="0" smtClean="0">
                <a:solidFill>
                  <a:schemeClr val="tx1"/>
                </a:solidFill>
              </a:rPr>
              <a:t>vs. </a:t>
            </a:r>
            <a:r>
              <a:rPr lang="en-GB" u="sng" dirty="0" smtClean="0">
                <a:solidFill>
                  <a:schemeClr val="tx1"/>
                </a:solidFill>
              </a:rPr>
              <a:t>no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sensory impairment.</a:t>
            </a: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60148-E9EA-4BC8-B774-C9302A2557B5}" type="slidenum">
              <a:rPr kumimoji="0" lang="de-DE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altLang="en-US" sz="1200" b="1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" y="3094324"/>
            <a:ext cx="2964032" cy="2710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03" y="3094353"/>
            <a:ext cx="2964264" cy="2710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96" y="3092884"/>
            <a:ext cx="2952172" cy="2712379"/>
          </a:xfrm>
          <a:prstGeom prst="rect">
            <a:avLst/>
          </a:prstGeom>
        </p:spPr>
      </p:pic>
      <p:sp>
        <p:nvSpPr>
          <p:cNvPr id="8" name="Text Placeholder 7"/>
          <p:cNvSpPr txBox="1">
            <a:spLocks/>
          </p:cNvSpPr>
          <p:nvPr/>
        </p:nvSpPr>
        <p:spPr>
          <a:xfrm>
            <a:off x="1403648" y="2507057"/>
            <a:ext cx="1527493" cy="469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4139952" y="2474456"/>
            <a:ext cx="1781215" cy="469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ELSA</a:t>
            </a: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7119231" y="2474456"/>
            <a:ext cx="1805981" cy="469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8" y="2420888"/>
            <a:ext cx="876662" cy="509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15" y="2474456"/>
            <a:ext cx="882098" cy="4410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65" y="2474456"/>
            <a:ext cx="838804" cy="44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7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What is the link between hearing and vision impairment and dementia?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162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Sensory impairment and the risk of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impairment no dementia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(CIND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93" y="980728"/>
            <a:ext cx="8663867" cy="64727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Kaplan-Meier curves for unadjusted rates of CIND by hearing function, visual function, and both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60148-E9EA-4BC8-B774-C9302A2557B5}" type="slidenum">
              <a:rPr kumimoji="0" lang="de-DE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altLang="en-US" sz="1200" b="1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" y="2025867"/>
            <a:ext cx="2964030" cy="2699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58" y="2011507"/>
            <a:ext cx="2964263" cy="2713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88" y="2005309"/>
            <a:ext cx="3024880" cy="2900251"/>
          </a:xfrm>
          <a:prstGeom prst="rect">
            <a:avLst/>
          </a:prstGeom>
        </p:spPr>
      </p:pic>
      <p:sp>
        <p:nvSpPr>
          <p:cNvPr id="8" name="Text Placeholder 7"/>
          <p:cNvSpPr txBox="1">
            <a:spLocks/>
          </p:cNvSpPr>
          <p:nvPr/>
        </p:nvSpPr>
        <p:spPr>
          <a:xfrm>
            <a:off x="315865" y="1569764"/>
            <a:ext cx="1527493" cy="469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Hearing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3275856" y="1556792"/>
            <a:ext cx="1781215" cy="469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Vision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6300192" y="1556792"/>
            <a:ext cx="2598069" cy="469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Both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34394" y="4725144"/>
            <a:ext cx="275309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●"/>
              <a:defRPr sz="2400" b="1" kern="120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8D2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Hearing impairment: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8D2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HR=1.18; 95%CI=1.15-1.33;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8D2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p&lt;0.001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90027" y="4807912"/>
            <a:ext cx="2753094" cy="6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●"/>
              <a:defRPr sz="2400" b="1" kern="120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8D2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Visual impairment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8D2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HR=1.36; 95%CI=1.27-1.45;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8D2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p&lt;0.001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147683" y="4725144"/>
            <a:ext cx="3024880" cy="6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●"/>
              <a:defRPr sz="2400" b="1" kern="120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8D2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impairment: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8D2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HR=1.31; 95%CI=1.23-1.4;p&lt;0.001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8D2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Dual impairment: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8D2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HR=1.4; 95%CI=1.26-1.56;p&lt;0.001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8D2D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4394" y="5661248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Abbreviations: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HR, hazard ratio; CI, confidence interval.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Notes: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Adjusted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age, gender, marital status, education, wealth, smoking and drinking behaviour, physical exercise, depression scores and number of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comorbidities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8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29" y="116632"/>
            <a:ext cx="6840759" cy="753655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Sensory impairment and the risk of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dementia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21" y="1052736"/>
            <a:ext cx="8229600" cy="57606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Kaplan-Meier curves for unadjusted rates of dementia by hearing function, visual function, and both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60148-E9EA-4BC8-B774-C9302A2557B5}" type="slidenum">
              <a:rPr kumimoji="0" lang="de-DE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altLang="en-US" sz="1200" b="1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" y="2134159"/>
            <a:ext cx="2964030" cy="2410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25" y="2136535"/>
            <a:ext cx="2964263" cy="240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88" y="2062917"/>
            <a:ext cx="3024880" cy="2481810"/>
          </a:xfrm>
          <a:prstGeom prst="rect">
            <a:avLst/>
          </a:prstGeom>
        </p:spPr>
      </p:pic>
      <p:sp>
        <p:nvSpPr>
          <p:cNvPr id="9" name="Text Placeholder 7"/>
          <p:cNvSpPr txBox="1">
            <a:spLocks/>
          </p:cNvSpPr>
          <p:nvPr/>
        </p:nvSpPr>
        <p:spPr>
          <a:xfrm>
            <a:off x="778796" y="1700808"/>
            <a:ext cx="1527493" cy="469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Hearing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3761533" y="1700807"/>
            <a:ext cx="1781215" cy="469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Vision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6300192" y="1700808"/>
            <a:ext cx="2598069" cy="469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 and dual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71465" y="4544727"/>
            <a:ext cx="275309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●"/>
              <a:defRPr sz="2400" b="1" kern="120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8D2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Hearing impairment: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8D2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HR=1.09; 95%CI=0.91-1.29;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8D2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p=0.313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318131" y="4653136"/>
            <a:ext cx="275309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●"/>
              <a:defRPr sz="2400" b="1" kern="120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8D2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Visual impairment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8D2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HR=1.26; 95%CI=1.08-1.47;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8D2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p=0.003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048462" y="4725144"/>
            <a:ext cx="3024880" cy="6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●"/>
              <a:defRPr sz="2400" b="1" kern="120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8D2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impairment: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8D2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HR=1.2; 95%CI=1.03-1.4;p=0.001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8D2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Dual impairment: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8D2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HR=1.27; 95%CI=0.99-1.6;p=0.053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8D2D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4394" y="5660360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Abbreviations: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HR, hazard ratio; CI, confidence interval.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Notes: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Adjusted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age, gender, marital status, education, wealth, smoking and drinking behaviour, physical exercise, depression scores and number of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comorbidities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6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Can improving hearing and vision improve cognition?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01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03003" y="908720"/>
            <a:ext cx="7886700" cy="103703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/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GB" altLang="en-US" sz="4000" dirty="0" smtClean="0">
                <a:solidFill>
                  <a:srgbClr val="FF0000"/>
                </a:solidFill>
              </a:rPr>
              <a:t>Hearing </a:t>
            </a:r>
            <a:r>
              <a:rPr lang="en-GB" altLang="en-US" sz="4000" dirty="0">
                <a:solidFill>
                  <a:srgbClr val="FF0000"/>
                </a:solidFill>
              </a:rPr>
              <a:t>and vision impairment in dementia represents an unmet need</a:t>
            </a:r>
            <a:br>
              <a:rPr lang="en-GB" altLang="en-US" sz="4000" dirty="0">
                <a:solidFill>
                  <a:srgbClr val="FF0000"/>
                </a:solidFill>
              </a:rPr>
            </a:br>
            <a:endParaRPr lang="en-GB" altLang="en-US" sz="4000" dirty="0">
              <a:solidFill>
                <a:srgbClr val="FF0000"/>
              </a:solidFill>
            </a:endParaRPr>
          </a:p>
        </p:txBody>
      </p:sp>
      <p:grpSp>
        <p:nvGrpSpPr>
          <p:cNvPr id="7172" name="Group 2"/>
          <p:cNvGrpSpPr>
            <a:grpSpLocks/>
          </p:cNvGrpSpPr>
          <p:nvPr/>
        </p:nvGrpSpPr>
        <p:grpSpPr bwMode="auto">
          <a:xfrm>
            <a:off x="251521" y="2163366"/>
            <a:ext cx="2688134" cy="2417762"/>
            <a:chOff x="646793" y="2018394"/>
            <a:chExt cx="2782434" cy="1944461"/>
          </a:xfrm>
        </p:grpSpPr>
        <p:pic>
          <p:nvPicPr>
            <p:cNvPr id="717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377" y="2019755"/>
              <a:ext cx="2736850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46793" y="2018394"/>
              <a:ext cx="2592170" cy="4504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100" b="1" dirty="0">
                  <a:solidFill>
                    <a:srgbClr val="33498B"/>
                  </a:solidFill>
                </a:rPr>
                <a:t>Dementia</a:t>
              </a:r>
            </a:p>
          </p:txBody>
        </p:sp>
      </p:grp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654" y="2481262"/>
            <a:ext cx="2933700" cy="209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71825" y="2163366"/>
            <a:ext cx="2694385" cy="317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100" b="1" dirty="0">
                <a:solidFill>
                  <a:srgbClr val="33498B"/>
                </a:solidFill>
              </a:rPr>
              <a:t>Vision impairment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353" y="2594037"/>
            <a:ext cx="2870597" cy="187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29338" y="2146972"/>
            <a:ext cx="2786062" cy="343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100" b="1" dirty="0">
                <a:solidFill>
                  <a:srgbClr val="33498B"/>
                </a:solidFill>
              </a:rPr>
              <a:t>Hearing impairment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627375" y="4581128"/>
            <a:ext cx="8087816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de-DE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de-DE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de-DE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33% of Europeans at age 90 have dementia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70% of Europeans &gt;age 65 have sight or hearing loss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Cognitive &amp; sensory problems are under-treated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de-DE" sz="16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33498B"/>
              </a:solidFill>
              <a:latin typeface="Arial" charset="0"/>
            </a:endParaRPr>
          </a:p>
          <a:p>
            <a:pPr algn="ctr"/>
            <a:endParaRPr lang="en-GB" dirty="0"/>
          </a:p>
        </p:txBody>
      </p:sp>
      <p:pic>
        <p:nvPicPr>
          <p:cNvPr id="13" name="Picture 2" descr="T:\EU_SENSE-Cog\Dissemination_Training\01_Logo\01_Logo_Final\Logo_mit_Untertitel\SENSE-Cog_Logo_CMYK_300dp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280" y="188640"/>
            <a:ext cx="2381474" cy="6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1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 aid use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any alteration in the rate of cognitive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decline? 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60148-E9EA-4BC8-B774-C9302A2557B5}" type="slidenum">
              <a:rPr kumimoji="0" lang="de-DE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altLang="en-US" sz="1200" b="1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7350" y="2276872"/>
            <a:ext cx="8640960" cy="1468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Measures:</a:t>
            </a:r>
          </a:p>
          <a:p>
            <a:pPr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Cognitive function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episodic memory scores.</a:t>
            </a:r>
          </a:p>
          <a:p>
            <a:pPr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Hearing aid use: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self-reported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using hearing aids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 for treated respondent, 0 for a non-treated respondent).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6632" y="5526360"/>
            <a:ext cx="864096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Based on: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Maharani A, Dawes P, Nazroo J, Tampubolon G, Pendleton N.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2018. Longitudinal relationships between hearing aid use and cognitive function in older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Americans. Journal of American Geriatrics Society. DOI: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10.1111/jgs.15363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40" y="1191650"/>
            <a:ext cx="944766" cy="49676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331640" y="1052736"/>
            <a:ext cx="7588176" cy="1511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Sample: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respondents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used hearing aids for the first time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between waves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who responded at least three waves of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HRS.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final sample consist of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2,040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6340" y="4455581"/>
            <a:ext cx="2890664" cy="41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Statistical analysis: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172778" y="4269958"/>
            <a:ext cx="3847494" cy="86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spline model with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knot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the beginning of hearing aid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4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Predicted values of </a:t>
            </a:r>
            <a:r>
              <a:rPr lang="en-US" sz="2400" dirty="0">
                <a:solidFill>
                  <a:srgbClr val="0070C0"/>
                </a:solidFill>
              </a:rPr>
              <a:t>episodic memory </a:t>
            </a:r>
            <a:r>
              <a:rPr lang="en-US" sz="2400" dirty="0"/>
              <a:t>before and after using </a:t>
            </a:r>
            <a:r>
              <a:rPr lang="en-US" sz="2400" dirty="0">
                <a:solidFill>
                  <a:srgbClr val="FF0000"/>
                </a:solidFill>
              </a:rPr>
              <a:t>hearing aids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60148-E9EA-4BC8-B774-C9302A2557B5}" type="slidenum">
              <a:rPr kumimoji="0" lang="de-DE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altLang="en-US" sz="1200" b="1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124744"/>
            <a:ext cx="5639005" cy="410445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6877" y="5229200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Notes: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centered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using hearing aids for the first time.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After controlled for gender, education, marital status,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education,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physical activities, depression scores and number of comorbidities.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40" y="1191650"/>
            <a:ext cx="944766" cy="4967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08104" y="1124744"/>
            <a:ext cx="3379733" cy="150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1400" b="1" dirty="0">
                <a:solidFill>
                  <a:srgbClr val="334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Sample:</a:t>
            </a:r>
            <a:r>
              <a:rPr lang="en-US" sz="1400" dirty="0">
                <a:solidFill>
                  <a:srgbClr val="334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respondents who used hearing aids for the first time between waves 4 and 11 and who responded at least three waves of HRS. The final sample consist of 2,040 respondents.</a:t>
            </a:r>
          </a:p>
          <a:p>
            <a:pPr lvl="0">
              <a:spcBef>
                <a:spcPct val="20000"/>
              </a:spcBef>
              <a:defRPr/>
            </a:pPr>
            <a:endParaRPr lang="en-US" dirty="0">
              <a:solidFill>
                <a:srgbClr val="334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3057"/>
            <a:ext cx="6912768" cy="753655"/>
          </a:xfrm>
        </p:spPr>
        <p:txBody>
          <a:bodyPr/>
          <a:lstStyle/>
          <a:p>
            <a:r>
              <a:rPr lang="en-US" sz="2000" dirty="0"/>
              <a:t>Predicted values of 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episodic memory </a:t>
            </a:r>
            <a:r>
              <a:rPr lang="en-US" sz="2000" dirty="0"/>
              <a:t>before and after </a:t>
            </a:r>
            <a:r>
              <a:rPr lang="en-US" sz="2000" dirty="0">
                <a:solidFill>
                  <a:srgbClr val="FF0000"/>
                </a:solidFill>
              </a:rPr>
              <a:t>cataract surgery </a:t>
            </a:r>
            <a:r>
              <a:rPr lang="en-US" sz="2000" dirty="0" smtClean="0"/>
              <a:t>for </a:t>
            </a:r>
            <a:r>
              <a:rPr lang="en-US" sz="2000" dirty="0"/>
              <a:t>treatment and group controls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60148-E9EA-4BC8-B774-C9302A2557B5}" type="slidenum">
              <a:rPr kumimoji="0" lang="de-DE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altLang="en-US" sz="1200" b="1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5153223"/>
            <a:ext cx="864096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Notes: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centered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 having cataract surgery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After controlled for gender, education, marital status, employment, physical activities, depression scores and number of comorbidities. 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5"/>
            <a:ext cx="4320480" cy="313616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4"/>
            <a:ext cx="4320480" cy="313616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7544" y="1133927"/>
            <a:ext cx="3888432" cy="759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A. Treatment group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16016" y="1109767"/>
            <a:ext cx="3888432" cy="759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B. Control group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Can improving hearing and vision PREVENT DEMENTIA?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649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51520" y="1052736"/>
            <a:ext cx="8748463" cy="13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GB" altLang="en-US" dirty="0"/>
          </a:p>
          <a:p>
            <a:pPr algn="ctr" eaLnBrk="1" hangingPunct="1"/>
            <a:r>
              <a:rPr lang="en-US" altLang="en-US" dirty="0"/>
              <a:t> </a:t>
            </a:r>
            <a:r>
              <a:rPr lang="en-US" altLang="en-US" sz="3200" b="1" dirty="0"/>
              <a:t>Dementia prevention, intervention, and care </a:t>
            </a:r>
            <a:endParaRPr lang="en-US" altLang="en-US" sz="3200" dirty="0"/>
          </a:p>
          <a:p>
            <a:pPr algn="ctr" eaLnBrk="1" hangingPunct="1"/>
            <a:r>
              <a:rPr lang="en-GB" altLang="en-US" sz="3200" i="1" dirty="0"/>
              <a:t>Gill Livingston et al.</a:t>
            </a:r>
            <a:endParaRPr lang="en-GB" altLang="en-US" sz="3200" dirty="0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691680" y="762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GB" altLang="en-US" dirty="0"/>
          </a:p>
          <a:p>
            <a:pPr algn="ctr" eaLnBrk="1" hangingPunct="1"/>
            <a:r>
              <a:rPr lang="en-GB" altLang="en-US" dirty="0"/>
              <a:t> </a:t>
            </a:r>
            <a:r>
              <a:rPr lang="en-GB" altLang="en-US" sz="2700" b="1" dirty="0"/>
              <a:t>The Lancet Commission 2018 </a:t>
            </a:r>
            <a:endParaRPr lang="en-GB" altLang="en-US" sz="2700" dirty="0"/>
          </a:p>
        </p:txBody>
      </p:sp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747031" y="4293096"/>
            <a:ext cx="7443788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 dirty="0"/>
          </a:p>
          <a:p>
            <a:pPr algn="ctr" eaLnBrk="1" hangingPunct="1"/>
            <a:r>
              <a:rPr lang="en-US" altLang="en-US" sz="4500" i="1" dirty="0"/>
              <a:t> </a:t>
            </a:r>
            <a:r>
              <a:rPr lang="en-US" altLang="en-US" sz="4500" b="1" i="1" dirty="0">
                <a:solidFill>
                  <a:srgbClr val="FF0000"/>
                </a:solidFill>
              </a:rPr>
              <a:t>&gt; 1/3 of dementia cases might theoretically be </a:t>
            </a:r>
            <a:r>
              <a:rPr lang="en-US" altLang="en-US" sz="4500" b="1" i="1" dirty="0" smtClean="0">
                <a:solidFill>
                  <a:srgbClr val="FF0000"/>
                </a:solidFill>
              </a:rPr>
              <a:t>preventable</a:t>
            </a:r>
            <a:endParaRPr lang="en-GB" altLang="en-US" sz="2400" i="1" dirty="0"/>
          </a:p>
        </p:txBody>
      </p:sp>
      <p:sp>
        <p:nvSpPr>
          <p:cNvPr id="3" name="Rectangle 2"/>
          <p:cNvSpPr/>
          <p:nvPr/>
        </p:nvSpPr>
        <p:spPr>
          <a:xfrm>
            <a:off x="241783" y="2690779"/>
            <a:ext cx="8748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Proposed </a:t>
            </a:r>
            <a:r>
              <a:rPr lang="en-US" sz="2400" dirty="0"/>
              <a:t>a </a:t>
            </a:r>
            <a:r>
              <a:rPr lang="en-US" sz="2400" u="sng" dirty="0"/>
              <a:t>novel life-course model of </a:t>
            </a:r>
            <a:r>
              <a:rPr lang="en-US" sz="2400" u="sng" dirty="0" smtClean="0"/>
              <a:t>risk</a:t>
            </a:r>
            <a:r>
              <a:rPr lang="en-US" sz="2400" dirty="0" smtClean="0"/>
              <a:t> by deriving </a:t>
            </a:r>
            <a:r>
              <a:rPr lang="en-US" sz="2400" i="1" dirty="0"/>
              <a:t>population attributable fractions </a:t>
            </a:r>
            <a:r>
              <a:rPr lang="en-US" sz="2400" dirty="0"/>
              <a:t>(PAF</a:t>
            </a:r>
            <a:r>
              <a:rPr lang="en-US" sz="2400" dirty="0" smtClean="0"/>
              <a:t>) of </a:t>
            </a:r>
            <a:r>
              <a:rPr lang="en-US" sz="2400" dirty="0"/>
              <a:t>potentially </a:t>
            </a:r>
            <a:r>
              <a:rPr lang="en-US" sz="2400" dirty="0" smtClean="0"/>
              <a:t>reversible risk factors </a:t>
            </a:r>
            <a:r>
              <a:rPr lang="en-US" sz="2400" dirty="0"/>
              <a:t>to show the possible effect on future </a:t>
            </a:r>
            <a:r>
              <a:rPr lang="en-US" sz="2400" dirty="0" smtClean="0"/>
              <a:t>incidence of dementia if able to eliminate these factors.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512282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018" y="836613"/>
            <a:ext cx="7743825" cy="570156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endParaRPr lang="en-US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~35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% of dementia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due</a:t>
            </a:r>
          </a:p>
          <a:p>
            <a:pPr algn="ctr">
              <a:defRPr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to </a:t>
            </a:r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</a:rPr>
              <a:t>9 </a:t>
            </a:r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</a:rPr>
              <a:t>risk factors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education </a:t>
            </a:r>
            <a:r>
              <a:rPr lang="en-US" sz="3000" dirty="0"/>
              <a:t>to ≤ 12 years old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 midlife </a:t>
            </a:r>
            <a:r>
              <a:rPr lang="en-US" sz="3000" dirty="0"/>
              <a:t>hypertension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 midlife </a:t>
            </a:r>
            <a:r>
              <a:rPr lang="en-US" sz="3000" dirty="0"/>
              <a:t>obesity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 diabetes</a:t>
            </a:r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 late-life </a:t>
            </a:r>
            <a:r>
              <a:rPr lang="en-US" sz="3000" dirty="0"/>
              <a:t>depression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 physical </a:t>
            </a:r>
            <a:r>
              <a:rPr lang="en-US" sz="3000" dirty="0"/>
              <a:t>inactivity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 smoking</a:t>
            </a:r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 social </a:t>
            </a:r>
            <a:r>
              <a:rPr lang="en-US" sz="3000" dirty="0"/>
              <a:t>isolation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FF0000"/>
                </a:solidFill>
              </a:rPr>
              <a:t>hearing </a:t>
            </a:r>
            <a:r>
              <a:rPr lang="en-US" sz="3000" dirty="0" smtClean="0">
                <a:solidFill>
                  <a:srgbClr val="FF0000"/>
                </a:solidFill>
              </a:rPr>
              <a:t>loss (6%)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37891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08" y="122014"/>
            <a:ext cx="2623885" cy="258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Image result for sad older per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2340438" cy="351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Image result for cigar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619" y="3772445"/>
            <a:ext cx="2224088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57930" y="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GB" altLang="en-US" dirty="0"/>
          </a:p>
          <a:p>
            <a:pPr algn="ctr" eaLnBrk="1" hangingPunct="1"/>
            <a:r>
              <a:rPr lang="en-GB" altLang="en-US" dirty="0"/>
              <a:t> </a:t>
            </a:r>
            <a:r>
              <a:rPr lang="en-GB" altLang="en-US" sz="2700" b="1" dirty="0"/>
              <a:t>The Lancet Commission 2018 </a:t>
            </a:r>
            <a:endParaRPr lang="en-GB" altLang="en-US" sz="2700" dirty="0"/>
          </a:p>
        </p:txBody>
      </p:sp>
    </p:spTree>
    <p:extLst>
      <p:ext uri="{BB962C8B-B14F-4D97-AF65-F5344CB8AC3E}">
        <p14:creationId xmlns:p14="http://schemas.microsoft.com/office/powerpoint/2010/main" val="8676335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Can improving hearing and vision improve the lives of people with dementia?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093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 Package 3: </a:t>
            </a:r>
            <a:b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Intervention</a:t>
            </a:r>
            <a:b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dirty="0" smtClean="0"/>
              <a:t>Developing a </a:t>
            </a:r>
            <a:r>
              <a:rPr lang="de-DE" dirty="0" smtClean="0">
                <a:solidFill>
                  <a:srgbClr val="00B0F0"/>
                </a:solidFill>
              </a:rPr>
              <a:t>Sensory Intervention</a:t>
            </a:r>
            <a:r>
              <a:rPr lang="de-DE" dirty="0" smtClean="0"/>
              <a:t> to improve outcomes PwD and hearin or vision impairment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el 4"/>
          <p:cNvSpPr txBox="1">
            <a:spLocks/>
          </p:cNvSpPr>
          <p:nvPr/>
        </p:nvSpPr>
        <p:spPr bwMode="auto">
          <a:xfrm>
            <a:off x="917441" y="2960948"/>
            <a:ext cx="77724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3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7" name="Picture 2" descr="Image result for glasses and hearing a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08" y="2960948"/>
            <a:ext cx="5981784" cy="310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T:\EU_SENSE-Cog\Dissemination_Training\01_Logo\01_Logo_Final\Logo_mit_Untertitel\SENSE-Cog_Logo_CMYK_300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1"/>
            <a:ext cx="1872208" cy="76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2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956" y="980728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1. Expert Reference </a:t>
            </a:r>
            <a:r>
              <a:rPr lang="en-GB" dirty="0" smtClean="0">
                <a:solidFill>
                  <a:schemeClr val="accent1"/>
                </a:solidFill>
              </a:rPr>
              <a:t>Group with 23 professionals in Athens 2016 </a:t>
            </a:r>
            <a:endParaRPr lang="en-GB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GB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GB" dirty="0" smtClean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endParaRPr lang="en-US" altLang="en-US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altLang="en-US" dirty="0" smtClean="0">
                <a:solidFill>
                  <a:schemeClr val="accent1"/>
                </a:solidFill>
              </a:rPr>
              <a:t>2.Survey with 654 professionals</a:t>
            </a:r>
            <a:endParaRPr lang="en-US" altLang="en-US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altLang="en-US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alt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accent1"/>
                </a:solidFill>
              </a:rPr>
              <a:t>3. Literature </a:t>
            </a:r>
            <a:r>
              <a:rPr lang="en-US" altLang="en-US" dirty="0" smtClean="0">
                <a:solidFill>
                  <a:schemeClr val="accent1"/>
                </a:solidFill>
              </a:rPr>
              <a:t>Review of trials</a:t>
            </a:r>
            <a:endParaRPr lang="en-US" alt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35FEF3-83B4-4483-86C3-502F1F90FC18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1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5" y="0"/>
            <a:ext cx="6593619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mbmhseh4\AppData\Local\Microsoft\Windows\Temporary Internet Files\Content.IE5\DS7CNFIS\expert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2"/>
            <a:ext cx="2880280" cy="149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bmhseh4\AppData\Local\Microsoft\Windows\Temporary Internet Files\Content.IE5\YQS7PJQN\Survey-Icon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1728192" cy="18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bmhseh4\AppData\Local\Microsoft\Windows\Temporary Internet Files\Content.IE5\BDUAZWIV\Book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19" y="4219149"/>
            <a:ext cx="1534553" cy="208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5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35FEF3-83B4-4483-86C3-502F1F90FC18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1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86"/>
            <a:ext cx="65960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36850904"/>
              </p:ext>
            </p:extLst>
          </p:nvPr>
        </p:nvGraphicFramePr>
        <p:xfrm>
          <a:off x="1259632" y="1052736"/>
          <a:ext cx="68407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96" y="4701337"/>
            <a:ext cx="20162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>
                <a:solidFill>
                  <a:srgbClr val="FF0000"/>
                </a:solidFill>
              </a:rPr>
              <a:t>Sensory interventions in </a:t>
            </a:r>
            <a:r>
              <a:rPr lang="en-GB" sz="2000" b="1" dirty="0" err="1">
                <a:solidFill>
                  <a:srgbClr val="FF0000"/>
                </a:solidFill>
              </a:rPr>
              <a:t>PwD</a:t>
            </a:r>
            <a:r>
              <a:rPr lang="en-GB" b="1" dirty="0">
                <a:solidFill>
                  <a:srgbClr val="FF0000"/>
                </a:solidFill>
              </a:rPr>
              <a:t>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5"/>
          <p:cNvGraphicFramePr/>
          <p:nvPr>
            <p:extLst>
              <p:ext uri="{D42A27DB-BD31-4B8C-83A1-F6EECF244321}">
                <p14:modId xmlns:p14="http://schemas.microsoft.com/office/powerpoint/2010/main" val="99711366"/>
              </p:ext>
            </p:extLst>
          </p:nvPr>
        </p:nvGraphicFramePr>
        <p:xfrm>
          <a:off x="2123728" y="476672"/>
          <a:ext cx="496855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9" y="4653136"/>
            <a:ext cx="80648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overlap 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amongst sensory, cognitive and mental ill </a:t>
            </a:r>
            <a:r>
              <a:rPr lang="de-D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health 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de-D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crucible of multi-morbidity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9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3057"/>
            <a:ext cx="7416824" cy="753655"/>
          </a:xfrm>
        </p:spPr>
        <p:txBody>
          <a:bodyPr/>
          <a:lstStyle/>
          <a:p>
            <a:r>
              <a:rPr lang="en-GB" sz="2400" dirty="0" smtClean="0">
                <a:solidFill>
                  <a:srgbClr val="FFC000"/>
                </a:solidFill>
              </a:rPr>
              <a:t/>
            </a:r>
            <a:br>
              <a:rPr lang="en-GB" sz="2400" dirty="0" smtClean="0">
                <a:solidFill>
                  <a:srgbClr val="FFC000"/>
                </a:solidFill>
              </a:rPr>
            </a:b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35FEF3-83B4-4483-86C3-502F1F90FC18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1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3DE993BA-3E27-46CD-80A9-361FF384A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41" y="1630765"/>
            <a:ext cx="2427866" cy="230507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76D907AC-2A83-4862-8EC5-E0D7D78C2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51" y="1767639"/>
            <a:ext cx="2984589" cy="101566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Questionnaire </a:t>
            </a: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survey</a:t>
            </a: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 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</a:t>
            </a: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eeds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6BA8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N= 100 </a:t>
            </a: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8FE35EE1-DB7D-44F9-8ED9-FB1D6BD41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1767639"/>
            <a:ext cx="2835209" cy="101566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Focus </a:t>
            </a: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groups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08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n=8 </a:t>
            </a:r>
            <a:r>
              <a:rPr kumimoji="0" lang="en-GB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08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PwD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08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and n=8 caregivers per group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51EC21-55FA-4A1E-A515-162F42467450}"/>
              </a:ext>
            </a:extLst>
          </p:cNvPr>
          <p:cNvSpPr/>
          <p:nvPr/>
        </p:nvSpPr>
        <p:spPr>
          <a:xfrm>
            <a:off x="323528" y="2986354"/>
            <a:ext cx="2520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Key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Findings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Highly individualised pattern of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QoL was predicted by hearing and vision impairment (controlling for age and gender)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1C0EFC-F863-44C4-9816-C97C8FA34ECF}"/>
              </a:ext>
            </a:extLst>
          </p:cNvPr>
          <p:cNvSpPr txBox="1">
            <a:spLocks/>
          </p:cNvSpPr>
          <p:nvPr/>
        </p:nvSpPr>
        <p:spPr>
          <a:xfrm>
            <a:off x="6426460" y="2986354"/>
            <a:ext cx="2339752" cy="3877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Focus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Group A: 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is life like for 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PwD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Hearing / Vision impairment?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Focus group B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are their support needs?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251" y="1086504"/>
            <a:ext cx="6956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 Identifying and developing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components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3" y="-32943"/>
            <a:ext cx="6744329" cy="11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mbmhseh4\AppData\Local\Microsoft\Windows\Temporary Internet Files\Content.IE5\YQS7PJQN\507px-france_flag_map-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048" y="3911208"/>
            <a:ext cx="1298743" cy="133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bmhseh4\AppData\Local\Microsoft\Windows\Temporary Internet Files\Content.IE5\KWT1MX8A\union-jack-britain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59863"/>
            <a:ext cx="1646311" cy="123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bmhseh4\AppData\Local\Microsoft\Windows\Temporary Internet Files\Content.IE5\KWT1MX8A\Cypr-CC-BY-NC-SA-eucy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03" y="5157192"/>
            <a:ext cx="1714872" cy="134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2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4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35FEF3-83B4-4483-86C3-502F1F90FC18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1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2" y="2004591"/>
            <a:ext cx="5402263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6299625" cy="564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04591"/>
            <a:ext cx="115212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" y="-11725"/>
            <a:ext cx="67484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4725144"/>
            <a:ext cx="2160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Tailored to individual needs with a focus on quality of life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10588" y="4725144"/>
            <a:ext cx="22322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Home-based,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Caregiver supported,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weekly sessions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99257"/>
            <a:ext cx="367240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4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The SENSE-Cog FIELD Study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dirty="0" smtClean="0"/>
              <a:t>38 individuals tried the intervention</a:t>
            </a:r>
          </a:p>
          <a:p>
            <a:r>
              <a:rPr lang="en-US" dirty="0" smtClean="0"/>
              <a:t>3 countries</a:t>
            </a:r>
          </a:p>
          <a:p>
            <a:r>
              <a:rPr lang="en-US" dirty="0" smtClean="0"/>
              <a:t>Intervention:</a:t>
            </a:r>
          </a:p>
          <a:p>
            <a:pPr lvl="1"/>
            <a:r>
              <a:rPr lang="en-US" dirty="0" smtClean="0"/>
              <a:t>Hearing and vision assessment</a:t>
            </a:r>
          </a:p>
          <a:p>
            <a:pPr lvl="1"/>
            <a:r>
              <a:rPr lang="en-US" dirty="0" smtClean="0"/>
              <a:t>Fitting of glasses and hearing aids</a:t>
            </a:r>
          </a:p>
          <a:p>
            <a:pPr lvl="1"/>
            <a:r>
              <a:rPr lang="en-US" dirty="0" smtClean="0"/>
              <a:t>Supporting the use of hearing aids (sensory therapist)</a:t>
            </a:r>
          </a:p>
          <a:p>
            <a:pPr lvl="1"/>
            <a:r>
              <a:rPr lang="en-US" dirty="0" smtClean="0"/>
              <a:t>Communication skills training for care partners</a:t>
            </a:r>
          </a:p>
          <a:p>
            <a:pPr lvl="1"/>
            <a:r>
              <a:rPr lang="en-US" dirty="0" smtClean="0"/>
              <a:t>Referring to community supports</a:t>
            </a:r>
          </a:p>
          <a:p>
            <a:pPr lvl="1"/>
            <a:r>
              <a:rPr lang="en-US" dirty="0" smtClean="0"/>
              <a:t>Improving the sensory environment at home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605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Interview quotes - caregivers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35FEF3-83B4-4483-86C3-502F1F90FC18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1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39552" y="1340768"/>
            <a:ext cx="2952328" cy="1872208"/>
          </a:xfrm>
          <a:prstGeom prst="wedgeRoundRectCallout">
            <a:avLst/>
          </a:prstGeom>
          <a:solidFill>
            <a:srgbClr val="008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“My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 said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oh I've noticed a difference with me dad since he's worn those hearing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aids”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526715" y="1340768"/>
            <a:ext cx="3168352" cy="2250173"/>
          </a:xfrm>
          <a:prstGeom prst="wedgeRoundRectCallout">
            <a:avLst/>
          </a:prstGeom>
          <a:solidFill>
            <a:srgbClr val="B6BA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“That’s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huge thing that he now manages to do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that [change hearing aid battery]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himself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…”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115616" y="4005064"/>
            <a:ext cx="3024336" cy="1800200"/>
          </a:xfrm>
          <a:prstGeom prst="wedgeRoundRectCallout">
            <a:avLst/>
          </a:prstGeom>
          <a:solidFill>
            <a:srgbClr val="249A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“Which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something very important, to feel comfortable and friendly with the person that visits you to do the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research”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580112" y="4221088"/>
            <a:ext cx="2664296" cy="2016224"/>
          </a:xfrm>
          <a:prstGeom prst="wedgeRoundRectCallout">
            <a:avLst/>
          </a:prstGeom>
          <a:solidFill>
            <a:srgbClr val="8935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“It took a lot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persuasion and encouragement to wear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them”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1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35FEF3-83B4-4483-86C3-502F1F90FC18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200" b="1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400600"/>
          </a:xfrm>
        </p:spPr>
        <p:txBody>
          <a:bodyPr>
            <a:normAutofit lnSpcReduction="10000"/>
          </a:bodyPr>
          <a:lstStyle/>
          <a:p>
            <a:endParaRPr lang="en-GB" b="0" dirty="0" smtClean="0">
              <a:solidFill>
                <a:schemeClr val="accent1"/>
              </a:solidFill>
            </a:endParaRPr>
          </a:p>
          <a:p>
            <a:endParaRPr lang="en-GB" b="0" dirty="0">
              <a:solidFill>
                <a:schemeClr val="accent1"/>
              </a:solidFill>
            </a:endParaRPr>
          </a:p>
          <a:p>
            <a:endParaRPr lang="en-GB" b="0" dirty="0" smtClean="0">
              <a:solidFill>
                <a:schemeClr val="accent1"/>
              </a:solidFill>
            </a:endParaRPr>
          </a:p>
          <a:p>
            <a:endParaRPr lang="en-GB" b="0" dirty="0">
              <a:solidFill>
                <a:schemeClr val="accent1"/>
              </a:solidFill>
            </a:endParaRPr>
          </a:p>
          <a:p>
            <a:endParaRPr lang="en-GB" b="0" dirty="0" smtClean="0">
              <a:solidFill>
                <a:schemeClr val="accent1"/>
              </a:solidFill>
            </a:endParaRPr>
          </a:p>
          <a:p>
            <a:endParaRPr lang="en-GB" b="0" dirty="0" smtClean="0">
              <a:solidFill>
                <a:schemeClr val="accent1"/>
              </a:solidFill>
            </a:endParaRPr>
          </a:p>
          <a:p>
            <a:endParaRPr lang="en-GB" b="0" dirty="0">
              <a:solidFill>
                <a:schemeClr val="accent1"/>
              </a:solidFill>
            </a:endParaRPr>
          </a:p>
          <a:p>
            <a:endParaRPr lang="en-GB" b="0" dirty="0" smtClean="0">
              <a:solidFill>
                <a:schemeClr val="accent1"/>
              </a:solidFill>
            </a:endParaRPr>
          </a:p>
          <a:p>
            <a:endParaRPr lang="en-GB" b="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GB" b="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chemeClr val="accent1"/>
                </a:solidFill>
              </a:rPr>
              <a:t>We have developed and refined a complex, novel ‘Sensory Intervention’ ready to be researched in a full scale, multi-site RCT.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074" name="Picture 2" descr="C:\Users\mbmhseh4\AppData\Local\Microsoft\Windows\Temporary Internet Files\Content.IE5\BDUAZWIV\Thumbs-Up-Circl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59" y="1252245"/>
            <a:ext cx="3564525" cy="35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9512" y="0"/>
            <a:ext cx="7848872" cy="801124"/>
            <a:chOff x="-766630" y="-369213"/>
            <a:chExt cx="7848872" cy="801124"/>
          </a:xfrm>
        </p:grpSpPr>
        <p:sp>
          <p:nvSpPr>
            <p:cNvPr id="7" name="Rectangle 6"/>
            <p:cNvSpPr/>
            <p:nvPr/>
          </p:nvSpPr>
          <p:spPr>
            <a:xfrm>
              <a:off x="-766630" y="-369213"/>
              <a:ext cx="6491266" cy="801124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-766630" y="-369213"/>
              <a:ext cx="7848872" cy="8011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marL="0" marR="0" lvl="0" indent="0" algn="l" defTabSz="1289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Step 4: Field testing the draft intervention</a:t>
              </a:r>
            </a:p>
          </p:txBody>
        </p:sp>
      </p:grpSp>
      <p:sp>
        <p:nvSpPr>
          <p:cNvPr id="9" name="Down Arrow 8"/>
          <p:cNvSpPr/>
          <p:nvPr/>
        </p:nvSpPr>
        <p:spPr>
          <a:xfrm>
            <a:off x="2838299" y="797464"/>
            <a:ext cx="396044" cy="454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9143" y="2427446"/>
            <a:ext cx="2640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Conclusion from </a:t>
            </a:r>
            <a:r>
              <a:rPr lang="en-GB" sz="2400" b="1" dirty="0" smtClean="0">
                <a:solidFill>
                  <a:srgbClr val="FF0000"/>
                </a:solidFill>
              </a:rPr>
              <a:t>the </a:t>
            </a:r>
            <a:r>
              <a:rPr lang="en-GB" sz="2400" b="1" dirty="0">
                <a:solidFill>
                  <a:srgbClr val="FF0000"/>
                </a:solidFill>
              </a:rPr>
              <a:t>SENSE-Cog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Field Study:</a:t>
            </a:r>
          </a:p>
        </p:txBody>
      </p:sp>
    </p:spTree>
    <p:extLst>
      <p:ext uri="{BB962C8B-B14F-4D97-AF65-F5344CB8AC3E}">
        <p14:creationId xmlns:p14="http://schemas.microsoft.com/office/powerpoint/2010/main" val="40977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The SENSE-Cog RCT: </a:t>
            </a:r>
            <a:r>
              <a:rPr lang="en-GB" dirty="0" smtClean="0"/>
              <a:t>5 EU Sites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35FEF3-83B4-4483-86C3-502F1F90FC18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1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980728"/>
            <a:ext cx="62230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115616" y="2492896"/>
            <a:ext cx="2016224" cy="108012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89665" y="4120924"/>
            <a:ext cx="2808312" cy="74823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6" idx="3"/>
          </p:cNvCxnSpPr>
          <p:nvPr/>
        </p:nvCxnSpPr>
        <p:spPr>
          <a:xfrm>
            <a:off x="1115616" y="3217622"/>
            <a:ext cx="1584176" cy="35539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508104" y="4048810"/>
            <a:ext cx="2592288" cy="146842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444208" y="5310500"/>
            <a:ext cx="1728192" cy="63878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213285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Manchester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575" y="3032956"/>
            <a:ext cx="9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Dublin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485" y="39292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Nice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28384" y="367947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Athens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28384" y="4941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Nicosia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AutoShape 7" descr="Image result for essilo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Interdisciplinary &amp; industry involvement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35FEF3-83B4-4483-86C3-502F1F90FC18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1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" y="1220018"/>
            <a:ext cx="2000840" cy="105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47" y="966019"/>
            <a:ext cx="1814910" cy="181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15" y="1235299"/>
            <a:ext cx="4348526" cy="154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mbmhseh4\AppData\Local\Microsoft\Windows\Temporary Internet Files\Content.IE5\KWT1MX8A\solution-to-hearing-los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2797789" cy="181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bmhseh4\AppData\Local\Microsoft\Windows\Temporary Internet Files\Content.IE5\KWT1MX8A\8666839556_6eebabf618_z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85220"/>
            <a:ext cx="213285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bmhseh4\AppData\Local\Microsoft\Windows\Temporary Internet Files\Content.IE5\YQS7PJQN\what-an-all-inclusive-assisted-living-community-means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429000"/>
            <a:ext cx="2827579" cy="18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55892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Audiologists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6320" y="5589240"/>
            <a:ext cx="213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Optometrists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7504" y="545074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Sensory Support Therapists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0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SENSE-Cog </a:t>
            </a:r>
            <a:r>
              <a:rPr lang="en-GB" dirty="0"/>
              <a:t>RCT</a:t>
            </a:r>
            <a:r>
              <a:rPr lang="en-GB" dirty="0" smtClean="0"/>
              <a:t>: Sensory </a:t>
            </a:r>
            <a:r>
              <a:rPr lang="en-GB" dirty="0"/>
              <a:t>Intervention </a:t>
            </a:r>
            <a:r>
              <a:rPr lang="en-GB" dirty="0" smtClean="0"/>
              <a:t>vs. </a:t>
            </a:r>
            <a:r>
              <a:rPr lang="en-GB" dirty="0"/>
              <a:t>CAU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35FEF3-83B4-4483-86C3-502F1F90FC18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200" b="1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178136"/>
            <a:ext cx="2805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Primary outcome: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Quality of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life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09" y="1628800"/>
            <a:ext cx="521290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569" y="4005064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Secondary outcomes: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Function, cognition, behaviour, relationship satisfaction,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caregiver wellbeing, cost effectiveness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5798937"/>
            <a:ext cx="526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Further information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www.sense-cog.eu/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 emma.hooper@manchester.ac.uk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5" y="1268760"/>
            <a:ext cx="2949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n=354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participant dyads 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PwD</a:t>
            </a: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care partner)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 April 2018</a:t>
            </a:r>
          </a:p>
        </p:txBody>
      </p:sp>
    </p:spTree>
    <p:extLst>
      <p:ext uri="{BB962C8B-B14F-4D97-AF65-F5344CB8AC3E}">
        <p14:creationId xmlns:p14="http://schemas.microsoft.com/office/powerpoint/2010/main" val="39503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Thank you to our SENSE-Cog Family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388" y="1196752"/>
            <a:ext cx="4038600" cy="506916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9600" b="0" dirty="0" smtClean="0">
                <a:solidFill>
                  <a:srgbClr val="002060"/>
                </a:solidFill>
              </a:rPr>
              <a:t>University of Manchester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9600" b="0" dirty="0" smtClean="0">
                <a:solidFill>
                  <a:srgbClr val="002060"/>
                </a:solidFill>
              </a:rPr>
              <a:t>Centre des </a:t>
            </a:r>
            <a:r>
              <a:rPr lang="en-GB" sz="9600" b="0" dirty="0" err="1" smtClean="0">
                <a:solidFill>
                  <a:srgbClr val="002060"/>
                </a:solidFill>
              </a:rPr>
              <a:t>Récherches</a:t>
            </a:r>
            <a:r>
              <a:rPr lang="en-GB" sz="9600" b="0" dirty="0" smtClean="0">
                <a:solidFill>
                  <a:srgbClr val="002060"/>
                </a:solidFill>
              </a:rPr>
              <a:t> et des </a:t>
            </a:r>
            <a:r>
              <a:rPr lang="en-GB" sz="9600" b="0" dirty="0" err="1" smtClean="0">
                <a:solidFill>
                  <a:srgbClr val="002060"/>
                </a:solidFill>
              </a:rPr>
              <a:t>Ressources</a:t>
            </a:r>
            <a:r>
              <a:rPr lang="en-GB" sz="9600" b="0" dirty="0" smtClean="0">
                <a:solidFill>
                  <a:srgbClr val="002060"/>
                </a:solidFill>
              </a:rPr>
              <a:t>, Nice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9600" b="0" dirty="0" smtClean="0">
                <a:solidFill>
                  <a:srgbClr val="002060"/>
                </a:solidFill>
              </a:rPr>
              <a:t>University of Nice, Sophia-Antipolis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9600" b="0" dirty="0" smtClean="0">
                <a:solidFill>
                  <a:srgbClr val="002060"/>
                </a:solidFill>
              </a:rPr>
              <a:t>University of Bordeaux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9600" b="0" dirty="0" smtClean="0">
                <a:solidFill>
                  <a:srgbClr val="002060"/>
                </a:solidFill>
              </a:rPr>
              <a:t>European University of Cyprus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9600" b="0" dirty="0" smtClean="0">
                <a:solidFill>
                  <a:srgbClr val="002060"/>
                </a:solidFill>
              </a:rPr>
              <a:t>University of Cyprus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7400" b="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7400" b="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7400" b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7400" b="0" dirty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endParaRPr lang="en-GB" dirty="0" smtClean="0"/>
          </a:p>
          <a:p>
            <a:pPr marL="400050" lvl="1" indent="0">
              <a:buNone/>
            </a:pPr>
            <a:endParaRPr lang="en-GB" dirty="0"/>
          </a:p>
          <a:p>
            <a:pPr marL="400050" lvl="1" indent="0">
              <a:buNone/>
            </a:pP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038600" cy="452596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9600" b="0" dirty="0" smtClean="0">
                <a:solidFill>
                  <a:srgbClr val="002060"/>
                </a:solidFill>
              </a:rPr>
              <a:t>University </a:t>
            </a:r>
            <a:r>
              <a:rPr lang="en-GB" sz="9600" b="0" dirty="0">
                <a:solidFill>
                  <a:srgbClr val="002060"/>
                </a:solidFill>
              </a:rPr>
              <a:t>of Athens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9600" b="0" dirty="0">
                <a:solidFill>
                  <a:srgbClr val="002060"/>
                </a:solidFill>
              </a:rPr>
              <a:t>Erasmus University, Rotterdam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9600" b="0" dirty="0">
                <a:solidFill>
                  <a:srgbClr val="002060"/>
                </a:solidFill>
              </a:rPr>
              <a:t>University of the Arctic, </a:t>
            </a:r>
            <a:r>
              <a:rPr lang="en-GB" sz="9600" b="0" dirty="0" err="1">
                <a:solidFill>
                  <a:srgbClr val="002060"/>
                </a:solidFill>
              </a:rPr>
              <a:t>Tromso</a:t>
            </a:r>
            <a:endParaRPr lang="en-GB" sz="9600" b="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9600" b="0" dirty="0">
                <a:solidFill>
                  <a:srgbClr val="002060"/>
                </a:solidFill>
              </a:rPr>
              <a:t>Catholic University, Freiburg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9600" b="0" dirty="0">
                <a:solidFill>
                  <a:srgbClr val="002060"/>
                </a:solidFill>
              </a:rPr>
              <a:t>Starkey  Hearing Technologies Ltd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9600" b="0" dirty="0" err="1">
                <a:solidFill>
                  <a:srgbClr val="002060"/>
                </a:solidFill>
              </a:rPr>
              <a:t>Essilor</a:t>
            </a:r>
            <a:r>
              <a:rPr lang="en-GB" sz="9600" b="0" dirty="0">
                <a:solidFill>
                  <a:srgbClr val="002060"/>
                </a:solidFill>
              </a:rPr>
              <a:t> Ltd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9600" b="0" dirty="0" err="1">
                <a:solidFill>
                  <a:srgbClr val="002060"/>
                </a:solidFill>
              </a:rPr>
              <a:t>HörTech</a:t>
            </a:r>
            <a:r>
              <a:rPr lang="en-GB" sz="9600" b="0" dirty="0">
                <a:solidFill>
                  <a:srgbClr val="002060"/>
                </a:solidFill>
              </a:rPr>
              <a:t>, University of Oldenburg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468353" y="5157192"/>
            <a:ext cx="61206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400" dirty="0">
                <a:hlinkClick r:id="rId3"/>
              </a:rPr>
              <a:t>http://www.sense-cog.eu/</a:t>
            </a:r>
            <a:endParaRPr lang="en-GB" sz="2400" dirty="0"/>
          </a:p>
          <a:p>
            <a:pPr algn="ctr"/>
            <a:r>
              <a:rPr lang="en-GB" sz="2800" b="1" dirty="0" smtClean="0">
                <a:hlinkClick r:id="rId4"/>
              </a:rPr>
              <a:t>Iracema.Leroi@manchester.ac.uk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969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01939" y="260648"/>
            <a:ext cx="7989921" cy="877263"/>
          </a:xfrm>
        </p:spPr>
        <p:txBody>
          <a:bodyPr anchorCtr="1">
            <a:noAutofit/>
          </a:bodyPr>
          <a:lstStyle/>
          <a:p>
            <a:pPr lvl="0" algn="ctr"/>
            <a:r>
              <a:rPr lang="en-GB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effect 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poor sensory health on cognition and mental wellbeing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00173" y="1324132"/>
            <a:ext cx="4040188" cy="639762"/>
          </a:xfrm>
        </p:spPr>
        <p:txBody>
          <a:bodyPr/>
          <a:lstStyle/>
          <a:p>
            <a:pPr algn="ctr"/>
            <a:r>
              <a:rPr lang="en-GB" dirty="0"/>
              <a:t>Decreased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2"/>
          </p:nvPr>
        </p:nvSpPr>
        <p:spPr>
          <a:xfrm>
            <a:off x="719064" y="2276872"/>
            <a:ext cx="4040188" cy="3951288"/>
          </a:xfrm>
        </p:spPr>
        <p:txBody>
          <a:bodyPr>
            <a:noAutofit/>
          </a:bodyPr>
          <a:lstStyle/>
          <a:p>
            <a:pPr lvl="0"/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Orientation</a:t>
            </a:r>
          </a:p>
          <a:p>
            <a:pPr lv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elf-location </a:t>
            </a: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using visual or auditory clues</a:t>
            </a:r>
          </a:p>
          <a:p>
            <a:pPr lv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ocial </a:t>
            </a: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activities and hobbies</a:t>
            </a:r>
          </a:p>
          <a:p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Community interactions</a:t>
            </a:r>
          </a:p>
          <a:p>
            <a:pPr lvl="0"/>
            <a:endParaRPr lang="de-DE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40384" y="1342140"/>
            <a:ext cx="3124200" cy="639762"/>
          </a:xfrm>
        </p:spPr>
        <p:txBody>
          <a:bodyPr/>
          <a:lstStyle/>
          <a:p>
            <a:pPr algn="ctr"/>
            <a:r>
              <a:rPr lang="en-GB" dirty="0"/>
              <a:t>Increased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33057" y="2276872"/>
            <a:ext cx="4041775" cy="3951288"/>
          </a:xfrm>
        </p:spPr>
        <p:txBody>
          <a:bodyPr>
            <a:normAutofit/>
          </a:bodyPr>
          <a:lstStyle/>
          <a:p>
            <a:pPr lv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allucinations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, delusions, depression, aggression</a:t>
            </a:r>
          </a:p>
          <a:p>
            <a:pPr lv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solation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family</a:t>
            </a:r>
          </a:p>
          <a:p>
            <a:pPr lv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aregiver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burnout </a:t>
            </a: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Distress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leading to agitation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373252"/>
            <a:ext cx="7913064" cy="48474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350" dirty="0">
                <a:solidFill>
                  <a:srgbClr val="FFFFFF"/>
                </a:solidFill>
                <a:latin typeface="Calibri"/>
              </a:rPr>
              <a:t> </a:t>
            </a:r>
            <a:r>
              <a:rPr lang="de-DE" sz="1350" dirty="0">
                <a:solidFill>
                  <a:srgbClr val="FF0000"/>
                </a:solidFill>
                <a:latin typeface="Calibri"/>
              </a:rPr>
              <a:t>(Lawrence et al, 2008; McKeefry et al.;  2010; Elliott et al, 2009; Lupsakko et al., 2002; </a:t>
            </a:r>
            <a:r>
              <a:rPr lang="en-GB" sz="1350" dirty="0" err="1">
                <a:solidFill>
                  <a:srgbClr val="FF0000"/>
                </a:solidFill>
                <a:latin typeface="Calibri"/>
              </a:rPr>
              <a:t>McDonnall</a:t>
            </a:r>
            <a:r>
              <a:rPr lang="en-GB" sz="1350" dirty="0">
                <a:solidFill>
                  <a:srgbClr val="FF0000"/>
                </a:solidFill>
                <a:latin typeface="Calibri"/>
              </a:rPr>
              <a:t> et al., 2009</a:t>
            </a:r>
            <a:r>
              <a:rPr lang="de-DE" sz="1350" dirty="0">
                <a:solidFill>
                  <a:srgbClr val="FF0000"/>
                </a:solidFill>
                <a:latin typeface="Calibri"/>
              </a:rPr>
              <a:t>) </a:t>
            </a:r>
            <a:endParaRPr lang="en-GB" sz="1350" dirty="0">
              <a:solidFill>
                <a:srgbClr val="FF0000"/>
              </a:solidFill>
              <a:latin typeface="Calibri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Arrow: Up 7"/>
          <p:cNvSpPr/>
          <p:nvPr/>
        </p:nvSpPr>
        <p:spPr>
          <a:xfrm>
            <a:off x="8604448" y="1838131"/>
            <a:ext cx="360039" cy="2959021"/>
          </a:xfrm>
          <a:prstGeom prst="upArrow">
            <a:avLst>
              <a:gd name="adj1" fmla="val 790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/>
          <p:cNvSpPr/>
          <p:nvPr/>
        </p:nvSpPr>
        <p:spPr>
          <a:xfrm>
            <a:off x="251520" y="1988840"/>
            <a:ext cx="467544" cy="2954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619672" y="5229200"/>
            <a:ext cx="6193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>
                <a:solidFill>
                  <a:srgbClr val="7030A0"/>
                </a:solidFill>
              </a:rPr>
              <a:t>Overall negative impact on mental wellbeing</a:t>
            </a:r>
            <a:endParaRPr lang="en-GB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3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Hearing Impairment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 smtClean="0">
                <a:solidFill>
                  <a:schemeClr val="tx1"/>
                </a:solidFill>
              </a:rPr>
              <a:t>Hearing </a:t>
            </a:r>
            <a:r>
              <a:rPr lang="en-GB" dirty="0" smtClean="0">
                <a:solidFill>
                  <a:schemeClr val="tx1"/>
                </a:solidFill>
              </a:rPr>
              <a:t>problems are </a:t>
            </a:r>
            <a:r>
              <a:rPr lang="en-GB" dirty="0" smtClean="0">
                <a:solidFill>
                  <a:srgbClr val="FF0000"/>
                </a:solidFill>
              </a:rPr>
              <a:t>under identified </a:t>
            </a:r>
            <a:r>
              <a:rPr lang="en-GB" dirty="0" smtClean="0">
                <a:solidFill>
                  <a:schemeClr val="tx1"/>
                </a:solidFill>
              </a:rPr>
              <a:t>in dementia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60148-E9EA-4BC8-B774-C9302A2557B5}" type="slidenum">
              <a:rPr kumimoji="0" lang="de-DE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en-US" sz="1200" b="1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688042"/>
              </p:ext>
            </p:extLst>
          </p:nvPr>
        </p:nvGraphicFramePr>
        <p:xfrm>
          <a:off x="683569" y="2564904"/>
          <a:ext cx="8352928" cy="3888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43644" y="5979544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(Allen </a:t>
            </a:r>
            <a:r>
              <a:rPr kumimoji="0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2003)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4" descr="C:\Users\mbmhseh4\AppData\Local\Microsoft\Windows\Temporary Internet Files\Content.IE5\DS7CNFIS\orejas_thumb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399928" cy="146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6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PrOVIDE </a:t>
            </a:r>
            <a:r>
              <a:rPr lang="en-GB" dirty="0" smtClean="0"/>
              <a:t>Study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60148-E9EA-4BC8-B774-C9302A2557B5}" type="slidenum">
              <a:rPr kumimoji="0" lang="de-DE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altLang="en-US" sz="1200" b="1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540662"/>
              </p:ext>
            </p:extLst>
          </p:nvPr>
        </p:nvGraphicFramePr>
        <p:xfrm>
          <a:off x="1115616" y="2268538"/>
          <a:ext cx="7791847" cy="411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41325" y="1125538"/>
            <a:ext cx="8229600" cy="5256212"/>
          </a:xfrm>
        </p:spPr>
        <p:txBody>
          <a:bodyPr/>
          <a:lstStyle/>
          <a:p>
            <a:r>
              <a:rPr lang="en-GB" u="sng" dirty="0" smtClean="0">
                <a:solidFill>
                  <a:schemeClr val="tx1"/>
                </a:solidFill>
              </a:rPr>
              <a:t>Vision</a:t>
            </a:r>
            <a:r>
              <a:rPr lang="en-GB" dirty="0" smtClean="0">
                <a:solidFill>
                  <a:schemeClr val="tx1"/>
                </a:solidFill>
              </a:rPr>
              <a:t> problems are </a:t>
            </a:r>
            <a:r>
              <a:rPr lang="en-GB" dirty="0" smtClean="0">
                <a:solidFill>
                  <a:srgbClr val="FF0000"/>
                </a:solidFill>
              </a:rPr>
              <a:t>under-identified </a:t>
            </a:r>
            <a:r>
              <a:rPr lang="en-GB" dirty="0" smtClean="0">
                <a:solidFill>
                  <a:schemeClr val="tx1"/>
                </a:solidFill>
              </a:rPr>
              <a:t>in dementia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8786" y="598063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(Bowen </a:t>
            </a:r>
            <a:r>
              <a:rPr kumimoji="0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2016)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3" descr="C:\Users\mbmhseh4\AppData\Local\Microsoft\Windows\Temporary Internet Files\Content.IE5\DS7CNFIS\Dog-w-Glasse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72816"/>
            <a:ext cx="2294641" cy="152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8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" y="-70010"/>
            <a:ext cx="9362501" cy="692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horizon 2020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70010"/>
            <a:ext cx="2952328" cy="193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0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557338"/>
            <a:ext cx="6223000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621745" y="1557338"/>
            <a:ext cx="2086159" cy="241061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89025" y="4121150"/>
            <a:ext cx="2808288" cy="74771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93788" y="3231811"/>
            <a:ext cx="1584325" cy="63216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508625" y="4048125"/>
            <a:ext cx="2592388" cy="146843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443663" y="5310188"/>
            <a:ext cx="1728787" cy="63976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32" y="2133600"/>
            <a:ext cx="15478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solidFill>
                  <a:srgbClr val="33498B"/>
                </a:solidFill>
                <a:latin typeface="Arial" charset="0"/>
                <a:ea typeface="+mn-ea"/>
                <a:cs typeface="Arial" charset="0"/>
              </a:rPr>
              <a:t>Manchester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575" y="3033713"/>
            <a:ext cx="9604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solidFill>
                  <a:srgbClr val="33498B"/>
                </a:solidFill>
                <a:latin typeface="Arial" charset="0"/>
                <a:ea typeface="+mn-ea"/>
                <a:cs typeface="Arial" charset="0"/>
              </a:rPr>
              <a:t>Dublin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0188" y="3929063"/>
            <a:ext cx="86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solidFill>
                  <a:srgbClr val="33498B"/>
                </a:solidFill>
                <a:latin typeface="Arial" charset="0"/>
                <a:ea typeface="+mn-ea"/>
                <a:cs typeface="Arial" charset="0"/>
              </a:rPr>
              <a:t>Nice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27988" y="3679825"/>
            <a:ext cx="10080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solidFill>
                  <a:srgbClr val="33498B"/>
                </a:solidFill>
                <a:latin typeface="Arial" charset="0"/>
                <a:ea typeface="+mn-ea"/>
                <a:cs typeface="Arial" charset="0"/>
              </a:rPr>
              <a:t>Athens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7988" y="4941888"/>
            <a:ext cx="10080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solidFill>
                  <a:srgbClr val="33498B"/>
                </a:solidFill>
                <a:latin typeface="Arial" charset="0"/>
                <a:ea typeface="+mn-ea"/>
                <a:cs typeface="Arial" charset="0"/>
              </a:rPr>
              <a:t>Nicosia</a:t>
            </a:r>
          </a:p>
        </p:txBody>
      </p:sp>
      <p:sp>
        <p:nvSpPr>
          <p:cNvPr id="25" name="AutoShape 7" descr="Image result for essilo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GB" sz="1800">
              <a:solidFill>
                <a:srgbClr val="33498B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0" name="Picture 2" descr="T:\EU_SENSE-Cog\Dissemination_Training\01_Logo\01_Logo_Final\Logo_mit_Untertitel\SENSE-Cog_Logo_CMYK_300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7" y="515831"/>
            <a:ext cx="3159125" cy="8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188" y="101853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33498B"/>
                </a:solidFill>
                <a:latin typeface="Arial" charset="0"/>
                <a:cs typeface="Arial" charset="0"/>
              </a:rPr>
              <a:t>Rotterdam</a:t>
            </a:r>
            <a:endParaRPr lang="en-GB" b="1" dirty="0">
              <a:solidFill>
                <a:srgbClr val="33498B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5230" y="2875002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33498B"/>
                </a:solidFill>
                <a:latin typeface="Arial" charset="0"/>
                <a:cs typeface="Arial" charset="0"/>
              </a:rPr>
              <a:t>Freiburg</a:t>
            </a:r>
            <a:endParaRPr lang="en-GB" b="1" dirty="0">
              <a:solidFill>
                <a:srgbClr val="33498B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15230" y="2505670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33498B"/>
                </a:solidFill>
                <a:latin typeface="Arial" charset="0"/>
                <a:cs typeface="Arial" charset="0"/>
              </a:rPr>
              <a:t>Frankfurt</a:t>
            </a:r>
            <a:endParaRPr lang="en-GB" b="1" dirty="0">
              <a:solidFill>
                <a:srgbClr val="33498B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948" y="4347698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33498B"/>
                </a:solidFill>
                <a:latin typeface="Arial" charset="0"/>
                <a:cs typeface="Arial" charset="0"/>
              </a:rPr>
              <a:t>Bordeaux</a:t>
            </a:r>
            <a:endParaRPr lang="en-GB" b="1" dirty="0">
              <a:solidFill>
                <a:srgbClr val="33498B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1579" y="2117271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33498B"/>
                </a:solidFill>
                <a:latin typeface="Arial" charset="0"/>
                <a:cs typeface="Arial" charset="0"/>
              </a:rPr>
              <a:t>Oldenburg</a:t>
            </a:r>
            <a:endParaRPr lang="en-GB" b="1" dirty="0">
              <a:solidFill>
                <a:srgbClr val="33498B"/>
              </a:solidFill>
              <a:latin typeface="Arial" charset="0"/>
              <a:cs typeface="Arial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268413" y="2644775"/>
            <a:ext cx="2016125" cy="10810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355976" y="2598737"/>
            <a:ext cx="3404349" cy="136921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123728" y="6378575"/>
            <a:ext cx="6199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EU countries   27 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investigators   3 industry partners </a:t>
            </a:r>
            <a:r>
              <a:rPr lang="en-GB" sz="1400" b="1" dirty="0">
                <a:solidFill>
                  <a:srgbClr val="0070C0"/>
                </a:solidFill>
              </a:rPr>
              <a:t/>
            </a:r>
            <a:br>
              <a:rPr lang="en-GB" sz="1400" b="1" dirty="0">
                <a:solidFill>
                  <a:srgbClr val="0070C0"/>
                </a:solidFill>
              </a:rPr>
            </a:b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009727" y="53515"/>
            <a:ext cx="317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EU countries; 27 investigators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8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en-GB" b="1" dirty="0">
                <a:solidFill>
                  <a:srgbClr val="0070C0"/>
                </a:solidFill>
              </a:rPr>
              <a:t/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years (2016-2021)</a:t>
            </a:r>
            <a:r>
              <a:rPr lang="en-GB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7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483768" y="2717787"/>
            <a:ext cx="3960440" cy="3888432"/>
          </a:xfrm>
        </p:spPr>
        <p:txBody>
          <a:bodyPr>
            <a:normAutofit/>
          </a:bodyPr>
          <a:lstStyle/>
          <a:p>
            <a:pPr lvl="0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WP1: Exploration</a:t>
            </a:r>
          </a:p>
          <a:p>
            <a:pPr lvl="0"/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WP2: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</a:p>
          <a:p>
            <a:pPr lvl="0"/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WP3: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Intervention</a:t>
            </a:r>
          </a:p>
          <a:p>
            <a:pPr lvl="0"/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WP4: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Valuation</a:t>
            </a:r>
          </a:p>
          <a:p>
            <a:pPr lvl="0"/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WP5: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Involvement</a:t>
            </a:r>
          </a:p>
          <a:p>
            <a:pPr lvl="0"/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WP6: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6211430"/>
            <a:ext cx="377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European Commission’s Horizon 2020 </a:t>
            </a:r>
            <a:endParaRPr lang="en-GB" dirty="0"/>
          </a:p>
        </p:txBody>
      </p:sp>
      <p:pic>
        <p:nvPicPr>
          <p:cNvPr id="5" name="Picture 2" descr="T:\EU_SENSE-Cog\Dissemination_Training\01_Logo\01_Logo_Final\Logo_mit_Untertitel\SENSE-Cog_Logo_CMYK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9" y="230444"/>
            <a:ext cx="3690078" cy="101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european commissio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64" y="115322"/>
            <a:ext cx="2294276" cy="113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36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CIOUS_Design">
  <a:themeElements>
    <a:clrScheme name="SENSE-Cog">
      <a:dk1>
        <a:srgbClr val="33498B"/>
      </a:dk1>
      <a:lt1>
        <a:srgbClr val="FFFFFF"/>
      </a:lt1>
      <a:dk2>
        <a:srgbClr val="F08D2D"/>
      </a:dk2>
      <a:lt2>
        <a:srgbClr val="F8F8F8"/>
      </a:lt2>
      <a:accent1>
        <a:srgbClr val="33498B"/>
      </a:accent1>
      <a:accent2>
        <a:srgbClr val="F08D2D"/>
      </a:accent2>
      <a:accent3>
        <a:srgbClr val="F08D2D"/>
      </a:accent3>
      <a:accent4>
        <a:srgbClr val="F6BA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ydroZo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NSE-Cog_External_Powerpoint_Template">
  <a:themeElements>
    <a:clrScheme name="SENSE-Cog">
      <a:dk1>
        <a:srgbClr val="33498B"/>
      </a:dk1>
      <a:lt1>
        <a:srgbClr val="FFFFFF"/>
      </a:lt1>
      <a:dk2>
        <a:srgbClr val="F08D2D"/>
      </a:dk2>
      <a:lt2>
        <a:srgbClr val="F8F8F8"/>
      </a:lt2>
      <a:accent1>
        <a:srgbClr val="33498B"/>
      </a:accent1>
      <a:accent2>
        <a:srgbClr val="F08D2D"/>
      </a:accent2>
      <a:accent3>
        <a:srgbClr val="F08D2D"/>
      </a:accent3>
      <a:accent4>
        <a:srgbClr val="F6BA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ydroZo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4340</TotalTime>
  <Words>1787</Words>
  <Application>Microsoft Office PowerPoint</Application>
  <PresentationFormat>On-screen Show (4:3)</PresentationFormat>
  <Paragraphs>362</Paragraphs>
  <Slides>38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Symbol</vt:lpstr>
      <vt:lpstr>Times New Roman</vt:lpstr>
      <vt:lpstr>Wingdings</vt:lpstr>
      <vt:lpstr>2_Office Theme</vt:lpstr>
      <vt:lpstr>1_PRECIOUS_Design</vt:lpstr>
      <vt:lpstr>SENSE-Cog_External_Powerpoint_Template</vt:lpstr>
      <vt:lpstr>Ears, Eyes and Mind:  The SENSE-Cog project to promote well-being for elderly Europeans</vt:lpstr>
      <vt:lpstr> Hearing and vision impairment in dementia represents an unmet need </vt:lpstr>
      <vt:lpstr>PowerPoint Presentation</vt:lpstr>
      <vt:lpstr>Negative effect of poor sensory health on cognition and mental wellbeing</vt:lpstr>
      <vt:lpstr>Hearing Impairment</vt:lpstr>
      <vt:lpstr>PrOVIDE Study</vt:lpstr>
      <vt:lpstr>PowerPoint Presentation</vt:lpstr>
      <vt:lpstr>PowerPoint Presentation</vt:lpstr>
      <vt:lpstr> 5 years (2016-2021) </vt:lpstr>
      <vt:lpstr>What is the link between poor hearing and vision and cognitive decline of aging?</vt:lpstr>
      <vt:lpstr>Work Package 1: Evaluation</vt:lpstr>
      <vt:lpstr>WP1: Evaluation through Epidemiology</vt:lpstr>
      <vt:lpstr>Age-profiles of cognitive function by hearing function</vt:lpstr>
      <vt:lpstr>Age-profiles of cognitive function by visual function</vt:lpstr>
      <vt:lpstr>Age-profiles of cognitive function by sensory impairment</vt:lpstr>
      <vt:lpstr>What is the link between hearing and vision impairment and dementia?</vt:lpstr>
      <vt:lpstr>Sensory impairment and the risk of cognitive impairment no dementia (CIND)</vt:lpstr>
      <vt:lpstr>Sensory impairment and the risk of dementia</vt:lpstr>
      <vt:lpstr>Can improving hearing and vision improve cognition?</vt:lpstr>
      <vt:lpstr>Is hearing aid use associated with any alteration in the rate of cognitive decline?  </vt:lpstr>
      <vt:lpstr>Predicted values of episodic memory before and after using hearing aids</vt:lpstr>
      <vt:lpstr>Predicted values of episodic memory before and after cataract surgery for treatment and group controls</vt:lpstr>
      <vt:lpstr>Can improving hearing and vision PREVENT DEMENTIA?</vt:lpstr>
      <vt:lpstr>PowerPoint Presentation</vt:lpstr>
      <vt:lpstr>PowerPoint Presentation</vt:lpstr>
      <vt:lpstr>Can improving hearing and vision improve the lives of people with dementia?</vt:lpstr>
      <vt:lpstr>Work Package 3:  Intervention  Developing a Sensory Intervention to improve outcomes PwD and hearin or vision impairment</vt:lpstr>
      <vt:lpstr>PowerPoint Presentation</vt:lpstr>
      <vt:lpstr>PowerPoint Presentation</vt:lpstr>
      <vt:lpstr> </vt:lpstr>
      <vt:lpstr>PowerPoint Presentation</vt:lpstr>
      <vt:lpstr>PowerPoint Presentation</vt:lpstr>
      <vt:lpstr>Interview quotes - caregivers</vt:lpstr>
      <vt:lpstr>PowerPoint Presentation</vt:lpstr>
      <vt:lpstr>The SENSE-Cog RCT: 5 EU Sites</vt:lpstr>
      <vt:lpstr>Interdisciplinary &amp; industry involvement</vt:lpstr>
      <vt:lpstr>SENSE-Cog RCT: Sensory Intervention vs. CAU </vt:lpstr>
      <vt:lpstr>Thank you to our SENSE-Cog Family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Piers Dawes</dc:creator>
  <cp:lastModifiedBy>Iracema Leroi</cp:lastModifiedBy>
  <cp:revision>144</cp:revision>
  <dcterms:created xsi:type="dcterms:W3CDTF">2018-01-10T14:33:11Z</dcterms:created>
  <dcterms:modified xsi:type="dcterms:W3CDTF">2018-11-21T16:49:39Z</dcterms:modified>
</cp:coreProperties>
</file>