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69" r:id="rId1"/>
  </p:sldMasterIdLst>
  <p:notesMasterIdLst>
    <p:notesMasterId r:id="rId15"/>
  </p:notesMasterIdLst>
  <p:sldIdLst>
    <p:sldId id="455" r:id="rId2"/>
    <p:sldId id="413" r:id="rId3"/>
    <p:sldId id="452" r:id="rId4"/>
    <p:sldId id="451" r:id="rId5"/>
    <p:sldId id="438" r:id="rId6"/>
    <p:sldId id="454" r:id="rId7"/>
    <p:sldId id="445" r:id="rId8"/>
    <p:sldId id="414" r:id="rId9"/>
    <p:sldId id="416" r:id="rId10"/>
    <p:sldId id="448" r:id="rId11"/>
    <p:sldId id="439" r:id="rId12"/>
    <p:sldId id="449" r:id="rId13"/>
    <p:sldId id="450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FBAC7-B10E-4025-B0E2-858D76D9E348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DAE8571-2CD3-430D-89EE-460A18B2FD55}">
      <dgm:prSet phldrT="[Text]" custT="1"/>
      <dgm:spPr/>
      <dgm:t>
        <a:bodyPr/>
        <a:lstStyle/>
        <a:p>
          <a:r>
            <a:rPr lang="en-GB" sz="2400" b="1" dirty="0" smtClean="0"/>
            <a:t>1607</a:t>
          </a:r>
          <a:endParaRPr lang="en-GB" sz="2400" b="1" dirty="0"/>
        </a:p>
      </dgm:t>
    </dgm:pt>
    <dgm:pt modelId="{703B6AC3-2DEA-4A2B-A370-E655ECC55581}" type="parTrans" cxnId="{E677C43A-0F5C-48A5-9D43-EAD03D16B7ED}">
      <dgm:prSet/>
      <dgm:spPr/>
      <dgm:t>
        <a:bodyPr/>
        <a:lstStyle/>
        <a:p>
          <a:endParaRPr lang="en-GB"/>
        </a:p>
      </dgm:t>
    </dgm:pt>
    <dgm:pt modelId="{5FD0291C-2FC2-407D-8EA6-B079FA926935}" type="sibTrans" cxnId="{E677C43A-0F5C-48A5-9D43-EAD03D16B7ED}">
      <dgm:prSet/>
      <dgm:spPr/>
      <dgm:t>
        <a:bodyPr/>
        <a:lstStyle/>
        <a:p>
          <a:endParaRPr lang="en-GB"/>
        </a:p>
      </dgm:t>
    </dgm:pt>
    <dgm:pt modelId="{4AFA0794-9224-4EE3-A92C-FE1CB3A10A25}">
      <dgm:prSet phldrT="[Text]" custT="1"/>
      <dgm:spPr/>
      <dgm:t>
        <a:bodyPr/>
        <a:lstStyle/>
        <a:p>
          <a:r>
            <a:rPr lang="en-GB" sz="2400" b="1" dirty="0" smtClean="0"/>
            <a:t>451</a:t>
          </a:r>
          <a:endParaRPr lang="en-GB" sz="2400" b="1" dirty="0"/>
        </a:p>
      </dgm:t>
    </dgm:pt>
    <dgm:pt modelId="{C931AFC2-7E89-4AE5-94FD-2184BF70ABC7}" type="parTrans" cxnId="{19148235-3F15-4558-9DC4-782AD9483C19}">
      <dgm:prSet/>
      <dgm:spPr/>
      <dgm:t>
        <a:bodyPr/>
        <a:lstStyle/>
        <a:p>
          <a:endParaRPr lang="en-GB"/>
        </a:p>
      </dgm:t>
    </dgm:pt>
    <dgm:pt modelId="{446959DF-B5C0-436E-B337-843AB684E78F}" type="sibTrans" cxnId="{19148235-3F15-4558-9DC4-782AD9483C19}">
      <dgm:prSet/>
      <dgm:spPr/>
      <dgm:t>
        <a:bodyPr/>
        <a:lstStyle/>
        <a:p>
          <a:endParaRPr lang="en-GB"/>
        </a:p>
      </dgm:t>
    </dgm:pt>
    <dgm:pt modelId="{86DB531A-4675-4CD5-9C5C-125AC30CF3CE}">
      <dgm:prSet phldrT="[Text]" custT="1"/>
      <dgm:spPr/>
      <dgm:t>
        <a:bodyPr/>
        <a:lstStyle/>
        <a:p>
          <a:r>
            <a:rPr lang="en-GB" sz="2400" b="1" dirty="0" smtClean="0">
              <a:solidFill>
                <a:schemeClr val="accent6"/>
              </a:solidFill>
            </a:rPr>
            <a:t>108</a:t>
          </a:r>
          <a:endParaRPr lang="en-GB" sz="1800" b="1" dirty="0">
            <a:solidFill>
              <a:schemeClr val="accent6"/>
            </a:solidFill>
          </a:endParaRPr>
        </a:p>
      </dgm:t>
    </dgm:pt>
    <dgm:pt modelId="{8F238430-EBA8-4A18-9F00-497958002719}" type="parTrans" cxnId="{D1E63351-365F-4B8F-A934-3CF1E564437D}">
      <dgm:prSet/>
      <dgm:spPr/>
      <dgm:t>
        <a:bodyPr/>
        <a:lstStyle/>
        <a:p>
          <a:endParaRPr lang="en-GB"/>
        </a:p>
      </dgm:t>
    </dgm:pt>
    <dgm:pt modelId="{0930F792-1390-4D1A-9444-B9FF538F2835}" type="sibTrans" cxnId="{D1E63351-365F-4B8F-A934-3CF1E564437D}">
      <dgm:prSet/>
      <dgm:spPr/>
      <dgm:t>
        <a:bodyPr/>
        <a:lstStyle/>
        <a:p>
          <a:endParaRPr lang="en-GB"/>
        </a:p>
      </dgm:t>
    </dgm:pt>
    <dgm:pt modelId="{10B979FF-FA69-407B-9E2C-0B2138A56D6E}">
      <dgm:prSet phldrT="[Text]" custT="1"/>
      <dgm:spPr/>
      <dgm:t>
        <a:bodyPr/>
        <a:lstStyle/>
        <a:p>
          <a:r>
            <a:rPr lang="en-GB" sz="2400" b="1" dirty="0" smtClean="0"/>
            <a:t>42</a:t>
          </a:r>
          <a:endParaRPr lang="en-GB" sz="1800" b="1" dirty="0"/>
        </a:p>
      </dgm:t>
    </dgm:pt>
    <dgm:pt modelId="{7596F4A7-32EC-469C-8555-8CC60E312625}" type="parTrans" cxnId="{14D4C1B5-7496-4476-8962-202FBD2E85AB}">
      <dgm:prSet/>
      <dgm:spPr/>
      <dgm:t>
        <a:bodyPr/>
        <a:lstStyle/>
        <a:p>
          <a:endParaRPr lang="en-GB"/>
        </a:p>
      </dgm:t>
    </dgm:pt>
    <dgm:pt modelId="{8426ED82-5A77-441E-BA3B-1BCCFC4590D9}" type="sibTrans" cxnId="{14D4C1B5-7496-4476-8962-202FBD2E85AB}">
      <dgm:prSet/>
      <dgm:spPr/>
      <dgm:t>
        <a:bodyPr/>
        <a:lstStyle/>
        <a:p>
          <a:endParaRPr lang="en-GB"/>
        </a:p>
      </dgm:t>
    </dgm:pt>
    <dgm:pt modelId="{968D7F58-19FD-4D4E-8C31-55CCC7D2889D}">
      <dgm:prSet/>
      <dgm:spPr/>
      <dgm:t>
        <a:bodyPr/>
        <a:lstStyle/>
        <a:p>
          <a:endParaRPr lang="en-GB"/>
        </a:p>
      </dgm:t>
    </dgm:pt>
    <dgm:pt modelId="{B5B8257B-CE7F-437A-ABAB-AB145901D823}" type="parTrans" cxnId="{6FE808CA-B2B7-4470-94EB-FBF5FC4D8153}">
      <dgm:prSet/>
      <dgm:spPr/>
      <dgm:t>
        <a:bodyPr/>
        <a:lstStyle/>
        <a:p>
          <a:endParaRPr lang="en-GB"/>
        </a:p>
      </dgm:t>
    </dgm:pt>
    <dgm:pt modelId="{A40C7509-7936-415F-A2EE-ACB22851C7D4}" type="sibTrans" cxnId="{6FE808CA-B2B7-4470-94EB-FBF5FC4D8153}">
      <dgm:prSet/>
      <dgm:spPr/>
      <dgm:t>
        <a:bodyPr/>
        <a:lstStyle/>
        <a:p>
          <a:endParaRPr lang="en-GB"/>
        </a:p>
      </dgm:t>
    </dgm:pt>
    <dgm:pt modelId="{69E228D9-C7F6-4D91-AFA5-63708EF8C8CE}" type="pres">
      <dgm:prSet presAssocID="{4EFFBAC7-B10E-4025-B0E2-858D76D9E3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889F13-C049-4672-B6A5-8BC53C15FDE1}" type="pres">
      <dgm:prSet presAssocID="{4EFFBAC7-B10E-4025-B0E2-858D76D9E348}" presName="comp1" presStyleCnt="0"/>
      <dgm:spPr/>
    </dgm:pt>
    <dgm:pt modelId="{04A88796-7DC5-44B3-9887-909EF47CB0AB}" type="pres">
      <dgm:prSet presAssocID="{4EFFBAC7-B10E-4025-B0E2-858D76D9E348}" presName="circle1" presStyleLbl="node1" presStyleIdx="0" presStyleCnt="5"/>
      <dgm:spPr/>
      <dgm:t>
        <a:bodyPr/>
        <a:lstStyle/>
        <a:p>
          <a:endParaRPr lang="en-GB"/>
        </a:p>
      </dgm:t>
    </dgm:pt>
    <dgm:pt modelId="{C4E7756C-ED61-461E-9EEC-C6BC5FA18443}" type="pres">
      <dgm:prSet presAssocID="{4EFFBAC7-B10E-4025-B0E2-858D76D9E348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3CE616-1B98-48F6-8EE7-49D69CA790D1}" type="pres">
      <dgm:prSet presAssocID="{4EFFBAC7-B10E-4025-B0E2-858D76D9E348}" presName="comp2" presStyleCnt="0"/>
      <dgm:spPr/>
    </dgm:pt>
    <dgm:pt modelId="{130EFA8D-3DC6-4614-8393-824A85261162}" type="pres">
      <dgm:prSet presAssocID="{4EFFBAC7-B10E-4025-B0E2-858D76D9E348}" presName="circle2" presStyleLbl="node1" presStyleIdx="1" presStyleCnt="5" custScaleX="90664" custScaleY="89243"/>
      <dgm:spPr/>
      <dgm:t>
        <a:bodyPr/>
        <a:lstStyle/>
        <a:p>
          <a:endParaRPr lang="en-GB"/>
        </a:p>
      </dgm:t>
    </dgm:pt>
    <dgm:pt modelId="{D0BE3A31-E5FD-46A8-B8C5-D0C54ECB31A8}" type="pres">
      <dgm:prSet presAssocID="{4EFFBAC7-B10E-4025-B0E2-858D76D9E348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784E48-7ABE-4E6D-AF23-17458E718C92}" type="pres">
      <dgm:prSet presAssocID="{4EFFBAC7-B10E-4025-B0E2-858D76D9E348}" presName="comp3" presStyleCnt="0"/>
      <dgm:spPr/>
    </dgm:pt>
    <dgm:pt modelId="{9A6BFA7D-F670-4911-803F-D38A4D5EECF3}" type="pres">
      <dgm:prSet presAssocID="{4EFFBAC7-B10E-4025-B0E2-858D76D9E348}" presName="circle3" presStyleLbl="node1" presStyleIdx="2" presStyleCnt="5" custScaleX="89996" custScaleY="86894" custLinFactNeighborX="436" custLinFactNeighborY="6553"/>
      <dgm:spPr/>
      <dgm:t>
        <a:bodyPr/>
        <a:lstStyle/>
        <a:p>
          <a:endParaRPr lang="en-GB"/>
        </a:p>
      </dgm:t>
    </dgm:pt>
    <dgm:pt modelId="{B3A1E84F-C61A-4442-9C88-C860E3494DCF}" type="pres">
      <dgm:prSet presAssocID="{4EFFBAC7-B10E-4025-B0E2-858D76D9E348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01265E-E22A-49F3-82E9-824CD7084B73}" type="pres">
      <dgm:prSet presAssocID="{4EFFBAC7-B10E-4025-B0E2-858D76D9E348}" presName="comp4" presStyleCnt="0"/>
      <dgm:spPr/>
    </dgm:pt>
    <dgm:pt modelId="{FC617F02-A9E0-48E2-A57A-D2C16C4013F7}" type="pres">
      <dgm:prSet presAssocID="{4EFFBAC7-B10E-4025-B0E2-858D76D9E348}" presName="circle4" presStyleLbl="node1" presStyleIdx="3" presStyleCnt="5" custScaleX="82291" custScaleY="82374" custLinFactNeighborY="8813"/>
      <dgm:spPr/>
      <dgm:t>
        <a:bodyPr/>
        <a:lstStyle/>
        <a:p>
          <a:endParaRPr lang="en-GB"/>
        </a:p>
      </dgm:t>
    </dgm:pt>
    <dgm:pt modelId="{83A0CFB5-B468-4C60-982A-0E63C5C334A3}" type="pres">
      <dgm:prSet presAssocID="{4EFFBAC7-B10E-4025-B0E2-858D76D9E348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0171F-8535-4C62-9E23-31BDDA2D41A5}" type="pres">
      <dgm:prSet presAssocID="{4EFFBAC7-B10E-4025-B0E2-858D76D9E348}" presName="comp5" presStyleCnt="0"/>
      <dgm:spPr/>
    </dgm:pt>
    <dgm:pt modelId="{622D5381-DC86-4CF5-836D-ABF03CA24D83}" type="pres">
      <dgm:prSet presAssocID="{4EFFBAC7-B10E-4025-B0E2-858D76D9E348}" presName="circle5" presStyleLbl="node1" presStyleIdx="4" presStyleCnt="5" custScaleX="76454" custScaleY="74312" custLinFactNeighborX="0" custLinFactNeighborY="12009"/>
      <dgm:spPr/>
      <dgm:t>
        <a:bodyPr/>
        <a:lstStyle/>
        <a:p>
          <a:endParaRPr lang="en-GB"/>
        </a:p>
      </dgm:t>
    </dgm:pt>
    <dgm:pt modelId="{AB2145EE-C3BB-4667-8166-7999A4CAD741}" type="pres">
      <dgm:prSet presAssocID="{4EFFBAC7-B10E-4025-B0E2-858D76D9E348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1E63351-365F-4B8F-A934-3CF1E564437D}" srcId="{4EFFBAC7-B10E-4025-B0E2-858D76D9E348}" destId="{86DB531A-4675-4CD5-9C5C-125AC30CF3CE}" srcOrd="3" destOrd="0" parTransId="{8F238430-EBA8-4A18-9F00-497958002719}" sibTransId="{0930F792-1390-4D1A-9444-B9FF538F2835}"/>
    <dgm:cxn modelId="{14D4C1B5-7496-4476-8962-202FBD2E85AB}" srcId="{4EFFBAC7-B10E-4025-B0E2-858D76D9E348}" destId="{10B979FF-FA69-407B-9E2C-0B2138A56D6E}" srcOrd="4" destOrd="0" parTransId="{7596F4A7-32EC-469C-8555-8CC60E312625}" sibTransId="{8426ED82-5A77-441E-BA3B-1BCCFC4590D9}"/>
    <dgm:cxn modelId="{6FE808CA-B2B7-4470-94EB-FBF5FC4D8153}" srcId="{4EFFBAC7-B10E-4025-B0E2-858D76D9E348}" destId="{968D7F58-19FD-4D4E-8C31-55CCC7D2889D}" srcOrd="1" destOrd="0" parTransId="{B5B8257B-CE7F-437A-ABAB-AB145901D823}" sibTransId="{A40C7509-7936-415F-A2EE-ACB22851C7D4}"/>
    <dgm:cxn modelId="{5E0C597B-B3E0-4FB0-97FB-863682607A15}" type="presOf" srcId="{86DB531A-4675-4CD5-9C5C-125AC30CF3CE}" destId="{83A0CFB5-B468-4C60-982A-0E63C5C334A3}" srcOrd="1" destOrd="0" presId="urn:microsoft.com/office/officeart/2005/8/layout/venn2"/>
    <dgm:cxn modelId="{19148235-3F15-4558-9DC4-782AD9483C19}" srcId="{4EFFBAC7-B10E-4025-B0E2-858D76D9E348}" destId="{4AFA0794-9224-4EE3-A92C-FE1CB3A10A25}" srcOrd="2" destOrd="0" parTransId="{C931AFC2-7E89-4AE5-94FD-2184BF70ABC7}" sibTransId="{446959DF-B5C0-436E-B337-843AB684E78F}"/>
    <dgm:cxn modelId="{42AAAEAC-60C1-4E0F-B24A-FD670109D8B7}" type="presOf" srcId="{4AFA0794-9224-4EE3-A92C-FE1CB3A10A25}" destId="{B3A1E84F-C61A-4442-9C88-C860E3494DCF}" srcOrd="1" destOrd="0" presId="urn:microsoft.com/office/officeart/2005/8/layout/venn2"/>
    <dgm:cxn modelId="{4340A1C1-ED29-42CE-A4BE-BD191C003D53}" type="presOf" srcId="{BDAE8571-2CD3-430D-89EE-460A18B2FD55}" destId="{04A88796-7DC5-44B3-9887-909EF47CB0AB}" srcOrd="0" destOrd="0" presId="urn:microsoft.com/office/officeart/2005/8/layout/venn2"/>
    <dgm:cxn modelId="{E677C43A-0F5C-48A5-9D43-EAD03D16B7ED}" srcId="{4EFFBAC7-B10E-4025-B0E2-858D76D9E348}" destId="{BDAE8571-2CD3-430D-89EE-460A18B2FD55}" srcOrd="0" destOrd="0" parTransId="{703B6AC3-2DEA-4A2B-A370-E655ECC55581}" sibTransId="{5FD0291C-2FC2-407D-8EA6-B079FA926935}"/>
    <dgm:cxn modelId="{72D4AFDE-E356-4A43-8FFD-C28FA81DD010}" type="presOf" srcId="{86DB531A-4675-4CD5-9C5C-125AC30CF3CE}" destId="{FC617F02-A9E0-48E2-A57A-D2C16C4013F7}" srcOrd="0" destOrd="0" presId="urn:microsoft.com/office/officeart/2005/8/layout/venn2"/>
    <dgm:cxn modelId="{91DD468B-8079-4249-8761-C070DF37D6A1}" type="presOf" srcId="{BDAE8571-2CD3-430D-89EE-460A18B2FD55}" destId="{C4E7756C-ED61-461E-9EEC-C6BC5FA18443}" srcOrd="1" destOrd="0" presId="urn:microsoft.com/office/officeart/2005/8/layout/venn2"/>
    <dgm:cxn modelId="{38E575B5-C765-4CCC-BA27-5179A0168864}" type="presOf" srcId="{4AFA0794-9224-4EE3-A92C-FE1CB3A10A25}" destId="{9A6BFA7D-F670-4911-803F-D38A4D5EECF3}" srcOrd="0" destOrd="0" presId="urn:microsoft.com/office/officeart/2005/8/layout/venn2"/>
    <dgm:cxn modelId="{9F40F853-5117-46D0-B7E5-352E48EFFCBA}" type="presOf" srcId="{4EFFBAC7-B10E-4025-B0E2-858D76D9E348}" destId="{69E228D9-C7F6-4D91-AFA5-63708EF8C8CE}" srcOrd="0" destOrd="0" presId="urn:microsoft.com/office/officeart/2005/8/layout/venn2"/>
    <dgm:cxn modelId="{66136B2A-023D-4D80-BE4F-8525BFAF6A35}" type="presOf" srcId="{968D7F58-19FD-4D4E-8C31-55CCC7D2889D}" destId="{D0BE3A31-E5FD-46A8-B8C5-D0C54ECB31A8}" srcOrd="1" destOrd="0" presId="urn:microsoft.com/office/officeart/2005/8/layout/venn2"/>
    <dgm:cxn modelId="{F5F98B21-8C1E-4406-B4B4-59135D36E66E}" type="presOf" srcId="{968D7F58-19FD-4D4E-8C31-55CCC7D2889D}" destId="{130EFA8D-3DC6-4614-8393-824A85261162}" srcOrd="0" destOrd="0" presId="urn:microsoft.com/office/officeart/2005/8/layout/venn2"/>
    <dgm:cxn modelId="{9B0EFA04-34B6-48AF-A57B-6CC220A7290E}" type="presOf" srcId="{10B979FF-FA69-407B-9E2C-0B2138A56D6E}" destId="{AB2145EE-C3BB-4667-8166-7999A4CAD741}" srcOrd="1" destOrd="0" presId="urn:microsoft.com/office/officeart/2005/8/layout/venn2"/>
    <dgm:cxn modelId="{42ABFB00-B9A4-40A9-BE5A-BE80D47C3FA5}" type="presOf" srcId="{10B979FF-FA69-407B-9E2C-0B2138A56D6E}" destId="{622D5381-DC86-4CF5-836D-ABF03CA24D83}" srcOrd="0" destOrd="0" presId="urn:microsoft.com/office/officeart/2005/8/layout/venn2"/>
    <dgm:cxn modelId="{7768AE52-A59D-4F09-B014-8E85520CCF2F}" type="presParOf" srcId="{69E228D9-C7F6-4D91-AFA5-63708EF8C8CE}" destId="{73889F13-C049-4672-B6A5-8BC53C15FDE1}" srcOrd="0" destOrd="0" presId="urn:microsoft.com/office/officeart/2005/8/layout/venn2"/>
    <dgm:cxn modelId="{7E47BD7E-C716-475D-9530-4D52CE6507C5}" type="presParOf" srcId="{73889F13-C049-4672-B6A5-8BC53C15FDE1}" destId="{04A88796-7DC5-44B3-9887-909EF47CB0AB}" srcOrd="0" destOrd="0" presId="urn:microsoft.com/office/officeart/2005/8/layout/venn2"/>
    <dgm:cxn modelId="{AC32C6AF-B0EE-4802-95C1-9CABFAE85C5A}" type="presParOf" srcId="{73889F13-C049-4672-B6A5-8BC53C15FDE1}" destId="{C4E7756C-ED61-461E-9EEC-C6BC5FA18443}" srcOrd="1" destOrd="0" presId="urn:microsoft.com/office/officeart/2005/8/layout/venn2"/>
    <dgm:cxn modelId="{B328680C-1440-4A98-A443-5C9EA40F11DE}" type="presParOf" srcId="{69E228D9-C7F6-4D91-AFA5-63708EF8C8CE}" destId="{3B3CE616-1B98-48F6-8EE7-49D69CA790D1}" srcOrd="1" destOrd="0" presId="urn:microsoft.com/office/officeart/2005/8/layout/venn2"/>
    <dgm:cxn modelId="{77C38C4D-9ED8-4EE4-A369-429EAE7B9C06}" type="presParOf" srcId="{3B3CE616-1B98-48F6-8EE7-49D69CA790D1}" destId="{130EFA8D-3DC6-4614-8393-824A85261162}" srcOrd="0" destOrd="0" presId="urn:microsoft.com/office/officeart/2005/8/layout/venn2"/>
    <dgm:cxn modelId="{9302C510-EB79-4FB5-85E8-746065CAC7E8}" type="presParOf" srcId="{3B3CE616-1B98-48F6-8EE7-49D69CA790D1}" destId="{D0BE3A31-E5FD-46A8-B8C5-D0C54ECB31A8}" srcOrd="1" destOrd="0" presId="urn:microsoft.com/office/officeart/2005/8/layout/venn2"/>
    <dgm:cxn modelId="{163E5DD5-2E94-4223-8A8A-A99BB4EE7F42}" type="presParOf" srcId="{69E228D9-C7F6-4D91-AFA5-63708EF8C8CE}" destId="{C1784E48-7ABE-4E6D-AF23-17458E718C92}" srcOrd="2" destOrd="0" presId="urn:microsoft.com/office/officeart/2005/8/layout/venn2"/>
    <dgm:cxn modelId="{961ED758-927F-4C28-A9C4-1E0D5837657C}" type="presParOf" srcId="{C1784E48-7ABE-4E6D-AF23-17458E718C92}" destId="{9A6BFA7D-F670-4911-803F-D38A4D5EECF3}" srcOrd="0" destOrd="0" presId="urn:microsoft.com/office/officeart/2005/8/layout/venn2"/>
    <dgm:cxn modelId="{F8803A88-872F-4192-9EF0-1C8D27980754}" type="presParOf" srcId="{C1784E48-7ABE-4E6D-AF23-17458E718C92}" destId="{B3A1E84F-C61A-4442-9C88-C860E3494DCF}" srcOrd="1" destOrd="0" presId="urn:microsoft.com/office/officeart/2005/8/layout/venn2"/>
    <dgm:cxn modelId="{DAB144F5-01F3-480D-9D68-19DCFC93DA1C}" type="presParOf" srcId="{69E228D9-C7F6-4D91-AFA5-63708EF8C8CE}" destId="{B801265E-E22A-49F3-82E9-824CD7084B73}" srcOrd="3" destOrd="0" presId="urn:microsoft.com/office/officeart/2005/8/layout/venn2"/>
    <dgm:cxn modelId="{DBF3A28F-C26E-47C5-8753-053143D092D5}" type="presParOf" srcId="{B801265E-E22A-49F3-82E9-824CD7084B73}" destId="{FC617F02-A9E0-48E2-A57A-D2C16C4013F7}" srcOrd="0" destOrd="0" presId="urn:microsoft.com/office/officeart/2005/8/layout/venn2"/>
    <dgm:cxn modelId="{767DE19C-678B-4406-B4EA-0246B50274CF}" type="presParOf" srcId="{B801265E-E22A-49F3-82E9-824CD7084B73}" destId="{83A0CFB5-B468-4C60-982A-0E63C5C334A3}" srcOrd="1" destOrd="0" presId="urn:microsoft.com/office/officeart/2005/8/layout/venn2"/>
    <dgm:cxn modelId="{B9062C4F-A452-46F1-AFBA-40EEFB776DFA}" type="presParOf" srcId="{69E228D9-C7F6-4D91-AFA5-63708EF8C8CE}" destId="{4AF0171F-8535-4C62-9E23-31BDDA2D41A5}" srcOrd="4" destOrd="0" presId="urn:microsoft.com/office/officeart/2005/8/layout/venn2"/>
    <dgm:cxn modelId="{E35166E0-F883-4ADE-9A94-C4C92667C66D}" type="presParOf" srcId="{4AF0171F-8535-4C62-9E23-31BDDA2D41A5}" destId="{622D5381-DC86-4CF5-836D-ABF03CA24D83}" srcOrd="0" destOrd="0" presId="urn:microsoft.com/office/officeart/2005/8/layout/venn2"/>
    <dgm:cxn modelId="{BD4D9AA1-7F15-4ED0-928B-FC927F7F9281}" type="presParOf" srcId="{4AF0171F-8535-4C62-9E23-31BDDA2D41A5}" destId="{AB2145EE-C3BB-4667-8166-7999A4CAD74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88796-7DC5-44B3-9887-909EF47CB0AB}">
      <dsp:nvSpPr>
        <dsp:cNvPr id="0" name=""/>
        <dsp:cNvSpPr/>
      </dsp:nvSpPr>
      <dsp:spPr>
        <a:xfrm>
          <a:off x="1332148" y="0"/>
          <a:ext cx="4608512" cy="46085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1607</a:t>
          </a:r>
          <a:endParaRPr lang="en-GB" sz="2400" b="1" kern="1200" dirty="0"/>
        </a:p>
      </dsp:txBody>
      <dsp:txXfrm>
        <a:off x="2772308" y="230425"/>
        <a:ext cx="1728192" cy="460851"/>
      </dsp:txXfrm>
    </dsp:sp>
    <dsp:sp modelId="{130EFA8D-3DC6-4614-8393-824A85261162}">
      <dsp:nvSpPr>
        <dsp:cNvPr id="0" name=""/>
        <dsp:cNvSpPr/>
      </dsp:nvSpPr>
      <dsp:spPr>
        <a:xfrm>
          <a:off x="1860643" y="901965"/>
          <a:ext cx="3551522" cy="3495858"/>
        </a:xfrm>
        <a:prstGeom prst="ellipse">
          <a:avLst/>
        </a:prstGeom>
        <a:solidFill>
          <a:schemeClr val="accent2">
            <a:hueOff val="-3600000"/>
            <a:satOff val="-12501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2870607" y="1102977"/>
        <a:ext cx="1531593" cy="402023"/>
      </dsp:txXfrm>
    </dsp:sp>
    <dsp:sp modelId="{9A6BFA7D-F670-4911-803F-D38A4D5EECF3}">
      <dsp:nvSpPr>
        <dsp:cNvPr id="0" name=""/>
        <dsp:cNvSpPr/>
      </dsp:nvSpPr>
      <dsp:spPr>
        <a:xfrm>
          <a:off x="2198852" y="1805347"/>
          <a:ext cx="2903233" cy="2803164"/>
        </a:xfrm>
        <a:prstGeom prst="ellipse">
          <a:avLst/>
        </a:prstGeom>
        <a:solidFill>
          <a:schemeClr val="accent2"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451</a:t>
          </a:r>
          <a:endParaRPr lang="en-GB" sz="2400" b="1" kern="1200" dirty="0"/>
        </a:p>
      </dsp:txBody>
      <dsp:txXfrm>
        <a:off x="2899258" y="1998766"/>
        <a:ext cx="1502423" cy="386836"/>
      </dsp:txXfrm>
    </dsp:sp>
    <dsp:sp modelId="{FC617F02-A9E0-48E2-A57A-D2C16C4013F7}">
      <dsp:nvSpPr>
        <dsp:cNvPr id="0" name=""/>
        <dsp:cNvSpPr/>
      </dsp:nvSpPr>
      <dsp:spPr>
        <a:xfrm>
          <a:off x="2593497" y="2520593"/>
          <a:ext cx="2085814" cy="2087918"/>
        </a:xfrm>
        <a:prstGeom prst="ellipse">
          <a:avLst/>
        </a:prstGeom>
        <a:solidFill>
          <a:schemeClr val="accent2">
            <a:hueOff val="-10800000"/>
            <a:satOff val="-37502"/>
            <a:lumOff val="45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6"/>
              </a:solidFill>
            </a:rPr>
            <a:t>108</a:t>
          </a:r>
          <a:endParaRPr lang="en-GB" sz="1800" b="1" kern="1200" dirty="0">
            <a:solidFill>
              <a:schemeClr val="accent6"/>
            </a:solidFill>
          </a:endParaRPr>
        </a:p>
      </dsp:txBody>
      <dsp:txXfrm>
        <a:off x="3073234" y="2708506"/>
        <a:ext cx="1126340" cy="375825"/>
      </dsp:txXfrm>
    </dsp:sp>
    <dsp:sp modelId="{622D5381-DC86-4CF5-836D-ABF03CA24D83}">
      <dsp:nvSpPr>
        <dsp:cNvPr id="0" name=""/>
        <dsp:cNvSpPr/>
      </dsp:nvSpPr>
      <dsp:spPr>
        <a:xfrm>
          <a:off x="2931726" y="3223248"/>
          <a:ext cx="1409356" cy="1369870"/>
        </a:xfrm>
        <a:prstGeom prst="ellipse">
          <a:avLst/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42</a:t>
          </a:r>
          <a:endParaRPr lang="en-GB" sz="1800" b="1" kern="1200" dirty="0"/>
        </a:p>
      </dsp:txBody>
      <dsp:txXfrm>
        <a:off x="3138121" y="3565716"/>
        <a:ext cx="996565" cy="684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93821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16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408112" y="1700213"/>
            <a:ext cx="6480174" cy="1152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799" cy="1020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7" name="Shape 20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660232" y="689439"/>
            <a:ext cx="1871439" cy="651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25"/>
          <p:cNvPicPr preferRelativeResize="0"/>
          <p:nvPr userDrawn="1"/>
        </p:nvPicPr>
        <p:blipFill rotWithShape="1">
          <a:blip r:embed="rId3">
            <a:alphaModFix/>
          </a:blip>
          <a:srcRect l="4668" t="30636" r="4613" b="30059"/>
          <a:stretch/>
        </p:blipFill>
        <p:spPr>
          <a:xfrm>
            <a:off x="35495" y="1268759"/>
            <a:ext cx="6912767" cy="74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9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6309319"/>
            <a:ext cx="9144000" cy="53598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r>
              <a:rPr lang="en-GB" sz="1800" b="1">
                <a:solidFill>
                  <a:srgbClr val="FFFFFF"/>
                </a:solidFill>
              </a:rPr>
              <a:t> CLAHRC Greater Manchester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79512" y="548680"/>
            <a:ext cx="6197862" cy="6536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5" name="Shape 25"/>
          <p:cNvPicPr preferRelativeResize="0"/>
          <p:nvPr userDrawn="1"/>
        </p:nvPicPr>
        <p:blipFill rotWithShape="1">
          <a:blip r:embed="rId2">
            <a:alphaModFix/>
          </a:blip>
          <a:srcRect l="4668" t="30636" r="4613" b="30059"/>
          <a:stretch/>
        </p:blipFill>
        <p:spPr>
          <a:xfrm>
            <a:off x="35495" y="1268759"/>
            <a:ext cx="6912767" cy="74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2"/>
          <p:cNvSpPr txBox="1">
            <a:spLocks/>
          </p:cNvSpPr>
          <p:nvPr userDrawn="1"/>
        </p:nvSpPr>
        <p:spPr>
          <a:xfrm>
            <a:off x="107504" y="635188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04530C0-0567-4E89-AB9B-77CAEB03093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79208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83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3"/>
          <p:cNvSpPr txBox="1">
            <a:spLocks noGrp="1"/>
          </p:cNvSpPr>
          <p:nvPr>
            <p:ph type="title"/>
          </p:nvPr>
        </p:nvSpPr>
        <p:spPr>
          <a:xfrm>
            <a:off x="251520" y="476672"/>
            <a:ext cx="7643192" cy="796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463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173D71-D1A9-4D59-BC70-72BEEAEE8417}" type="datetimeFigureOut">
              <a:rPr lang="en-GB" smtClean="0"/>
              <a:pPr/>
              <a:t>05/06/2017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C748F-9791-4DC6-B75D-A24E3F521D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0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59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700213"/>
            <a:ext cx="8136904" cy="4249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6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07504" y="689439"/>
            <a:ext cx="3456384" cy="5089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67544" y="1844824"/>
            <a:ext cx="8219256" cy="4281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6" name="Shape 19"/>
          <p:cNvPicPr preferRelativeResize="0"/>
          <p:nvPr/>
        </p:nvPicPr>
        <p:blipFill rotWithShape="1">
          <a:blip r:embed="rId9">
            <a:alphaModFix/>
          </a:blip>
          <a:srcRect l="4668" t="30636" r="4613" b="30059"/>
          <a:stretch/>
        </p:blipFill>
        <p:spPr>
          <a:xfrm>
            <a:off x="0" y="1"/>
            <a:ext cx="9144000" cy="47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660232" y="689439"/>
            <a:ext cx="1871439" cy="6513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2"/>
          <p:cNvSpPr/>
          <p:nvPr/>
        </p:nvSpPr>
        <p:spPr>
          <a:xfrm>
            <a:off x="0" y="6322020"/>
            <a:ext cx="9144000" cy="53598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r>
              <a:rPr lang="en-GB" sz="1800" b="1">
                <a:solidFill>
                  <a:srgbClr val="FFFFFF"/>
                </a:solidFill>
              </a:rPr>
              <a:t> CLAHRC Greater Manchester</a:t>
            </a:r>
          </a:p>
        </p:txBody>
      </p:sp>
      <p:sp>
        <p:nvSpPr>
          <p:cNvPr id="9" name="Shape 12"/>
          <p:cNvSpPr txBox="1">
            <a:spLocks/>
          </p:cNvSpPr>
          <p:nvPr/>
        </p:nvSpPr>
        <p:spPr>
          <a:xfrm>
            <a:off x="107504" y="635188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04530C0-0567-4E89-AB9B-77CAEB03093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4" name="Shape 25"/>
          <p:cNvPicPr preferRelativeResize="0"/>
          <p:nvPr/>
        </p:nvPicPr>
        <p:blipFill rotWithShape="1">
          <a:blip r:embed="rId9">
            <a:alphaModFix/>
          </a:blip>
          <a:srcRect l="4668" t="30636" r="4613" b="30059"/>
          <a:stretch/>
        </p:blipFill>
        <p:spPr>
          <a:xfrm>
            <a:off x="35495" y="1268759"/>
            <a:ext cx="6912767" cy="74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34505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3" r:id="rId3"/>
    <p:sldLayoutId id="2147483674" r:id="rId4"/>
    <p:sldLayoutId id="2147483676" r:id="rId5"/>
    <p:sldLayoutId id="2147483661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wilson@manchester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kingsfund.org.uk/topics/primary-and-community-care/social-prescrib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GB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ocial </a:t>
            </a:r>
            <a:r>
              <a:rPr lang="en-GB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prescribing: </a:t>
            </a:r>
            <a:br>
              <a:rPr lang="en-GB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Less </a:t>
            </a:r>
            <a:r>
              <a:rPr lang="en-GB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rhetoric and more </a:t>
            </a:r>
            <a:r>
              <a:rPr lang="en-GB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reality</a:t>
            </a:r>
            <a:r>
              <a:rPr lang="en-GB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altLang="en-US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2388" cy="1752600"/>
          </a:xfrm>
        </p:spPr>
        <p:txBody>
          <a:bodyPr/>
          <a:lstStyle/>
          <a:p>
            <a:pPr>
              <a:defRPr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Paul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Wilson </a:t>
            </a:r>
          </a:p>
          <a:p>
            <a:pPr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Alliance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Manchester Business School, University of Manchester</a:t>
            </a:r>
          </a:p>
          <a:p>
            <a:pPr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NIHR CLAHRC Greater Manchester</a:t>
            </a:r>
          </a:p>
          <a:p>
            <a:pPr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paul.wilson@manchester.ac.uk</a:t>
            </a:r>
          </a:p>
          <a:p>
            <a:pPr algn="l">
              <a:defRPr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defRPr/>
            </a:pP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dirty="0" smtClean="0"/>
              <a:t>What does that look like?</a:t>
            </a:r>
            <a:endParaRPr lang="en-GB" altLang="en-US" sz="32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2400" dirty="0" smtClean="0"/>
              <a:t>Clear objectives / theory of change</a:t>
            </a:r>
          </a:p>
          <a:p>
            <a:pPr>
              <a:defRPr/>
            </a:pPr>
            <a:endParaRPr lang="en-GB" altLang="en-US" sz="2000" dirty="0" smtClean="0"/>
          </a:p>
          <a:p>
            <a:pPr>
              <a:defRPr/>
            </a:pPr>
            <a:r>
              <a:rPr lang="en-GB" altLang="en-US" sz="2400" dirty="0"/>
              <a:t>F</a:t>
            </a:r>
            <a:r>
              <a:rPr lang="en-GB" altLang="en-US" sz="2400" dirty="0" smtClean="0"/>
              <a:t>ormative evaluation </a:t>
            </a:r>
          </a:p>
          <a:p>
            <a:pPr marL="127000" indent="0">
              <a:buNone/>
              <a:defRPr/>
            </a:pPr>
            <a:endParaRPr lang="en-GB" altLang="en-US" sz="2000" dirty="0" smtClean="0"/>
          </a:p>
          <a:p>
            <a:pPr>
              <a:defRPr/>
            </a:pPr>
            <a:r>
              <a:rPr lang="en-GB" altLang="en-US" sz="2400" dirty="0" smtClean="0"/>
              <a:t>Use of validated </a:t>
            </a:r>
            <a:r>
              <a:rPr lang="en-GB" altLang="en-US" sz="2400" dirty="0" smtClean="0"/>
              <a:t>outcome measures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Use of comparative </a:t>
            </a:r>
            <a:r>
              <a:rPr lang="en-GB" altLang="en-US" sz="2400" dirty="0" smtClean="0"/>
              <a:t>designs</a:t>
            </a:r>
            <a:endParaRPr lang="en-GB" altLang="en-US" sz="2400" dirty="0" smtClean="0"/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r>
              <a:rPr lang="en-GB" altLang="en-US" sz="2400" dirty="0" smtClean="0"/>
              <a:t>Transparent reporting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1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Transparency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31947"/>
            <a:ext cx="3600400" cy="10452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595794"/>
            <a:ext cx="4702926" cy="357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dirty="0" smtClean="0"/>
              <a:t>Summary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/>
              <a:t>Social prescribing is being widely promoted as a way of improving health outcomes, at low </a:t>
            </a:r>
            <a:r>
              <a:rPr lang="en-GB" altLang="en-US" sz="2400" dirty="0" smtClean="0"/>
              <a:t>cost</a:t>
            </a:r>
            <a:endParaRPr lang="en-GB" altLang="en-US" sz="2400" dirty="0" smtClean="0"/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But not </a:t>
            </a:r>
            <a:r>
              <a:rPr lang="en-GB" altLang="en-US" sz="2400" dirty="0"/>
              <a:t>yet able to reliably judge which, if any, social prescribing programmes are worth pursuing further and or what the added value may be to existing </a:t>
            </a:r>
            <a:r>
              <a:rPr lang="en-GB" altLang="en-US" sz="2400" dirty="0" smtClean="0"/>
              <a:t>services</a:t>
            </a:r>
            <a:endParaRPr lang="en-GB" altLang="en-US" sz="2400" dirty="0" smtClean="0"/>
          </a:p>
          <a:p>
            <a:endParaRPr lang="en-GB" altLang="en-US" sz="2400" dirty="0" smtClean="0"/>
          </a:p>
          <a:p>
            <a:r>
              <a:rPr lang="en-GB" altLang="en-US" sz="2400" dirty="0"/>
              <a:t>E</a:t>
            </a:r>
            <a:r>
              <a:rPr lang="en-GB" altLang="en-US" sz="2400" dirty="0" smtClean="0"/>
              <a:t>valuation is crucial if we are to determine </a:t>
            </a:r>
            <a:r>
              <a:rPr lang="en-GB" altLang="en-US" sz="2400" dirty="0"/>
              <a:t>whether new services are worth pursuing further and or what </a:t>
            </a:r>
            <a:r>
              <a:rPr lang="en-GB" altLang="en-US" sz="2400" dirty="0" smtClean="0"/>
              <a:t>their </a:t>
            </a:r>
            <a:r>
              <a:rPr lang="en-GB" altLang="en-US" sz="2400" dirty="0"/>
              <a:t>added value may </a:t>
            </a:r>
            <a:r>
              <a:rPr lang="en-GB" altLang="en-US" sz="2400" dirty="0" smtClean="0"/>
              <a:t>be</a:t>
            </a:r>
            <a:endParaRPr lang="en-GB" altLang="en-US" sz="2400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5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Disclaimer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Bickerdike L, Booth A, Wilson PM, </a:t>
            </a:r>
            <a:r>
              <a:rPr lang="en-GB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Farley K, Wright K. Social 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prescribing: less rhetoric and more reality. A systematic review of the </a:t>
            </a:r>
            <a:r>
              <a:rPr lang="en-GB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evidence. </a:t>
            </a:r>
            <a:r>
              <a:rPr lang="en-GB" alt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BMJ </a:t>
            </a:r>
            <a:r>
              <a:rPr lang="en-GB" alt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 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2017;7:e013384. </a:t>
            </a:r>
            <a:endParaRPr lang="en-GB" alt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alt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review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was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 of a project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funded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the NIHR Health Services and Delivery Research programme (project reference: 12/5002/18).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views expressed in this presentation are those of the authors and not necessarily those of the NHS, the NIHR or the Department of Health.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further information contact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paul.wilson@manchester.ac.uk</a:t>
            </a:r>
            <a:endParaRPr lang="en-GB" alt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309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3200" dirty="0"/>
              <a:t>S</a:t>
            </a:r>
            <a:r>
              <a:rPr lang="en-GB" sz="3200" dirty="0" smtClean="0"/>
              <a:t>ocial </a:t>
            </a:r>
            <a:r>
              <a:rPr lang="en-GB" sz="3200" dirty="0"/>
              <a:t>prescribing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262626"/>
                </a:solidFill>
                <a:latin typeface="+mn-lt"/>
              </a:rPr>
              <a:t>Being widely promoted as a way of improving health outcomes, at low cost</a:t>
            </a:r>
          </a:p>
          <a:p>
            <a:endParaRPr lang="en-GB" sz="2400" dirty="0">
              <a:solidFill>
                <a:srgbClr val="262626"/>
              </a:solidFill>
              <a:latin typeface="+mn-lt"/>
            </a:endParaRPr>
          </a:p>
          <a:p>
            <a:r>
              <a:rPr lang="en-GB" sz="2400" dirty="0">
                <a:solidFill>
                  <a:srgbClr val="262626"/>
                </a:solidFill>
                <a:latin typeface="+mn-lt"/>
              </a:rPr>
              <a:t>Provides GPs with non-medical referral options that can operate alongside existing </a:t>
            </a:r>
            <a:r>
              <a:rPr lang="en-GB" sz="2400" dirty="0" smtClean="0">
                <a:solidFill>
                  <a:srgbClr val="262626"/>
                </a:solidFill>
                <a:latin typeface="+mn-lt"/>
              </a:rPr>
              <a:t>treatments</a:t>
            </a:r>
          </a:p>
          <a:p>
            <a:endParaRPr lang="en-GB" sz="2400" dirty="0">
              <a:solidFill>
                <a:srgbClr val="262626"/>
              </a:solidFill>
              <a:latin typeface="+mn-lt"/>
            </a:endParaRPr>
          </a:p>
          <a:p>
            <a:r>
              <a:rPr lang="en-GB" sz="2400" dirty="0" smtClean="0">
                <a:solidFill>
                  <a:srgbClr val="262626"/>
                </a:solidFill>
                <a:latin typeface="+mn-lt"/>
              </a:rPr>
              <a:t>Usually involves referral to </a:t>
            </a:r>
            <a:r>
              <a:rPr lang="en-GB" sz="2400" dirty="0">
                <a:solidFill>
                  <a:srgbClr val="262626"/>
                </a:solidFill>
                <a:latin typeface="+mn-lt"/>
              </a:rPr>
              <a:t>a link </a:t>
            </a:r>
            <a:r>
              <a:rPr lang="en-GB" sz="2400" dirty="0" smtClean="0">
                <a:solidFill>
                  <a:srgbClr val="262626"/>
                </a:solidFill>
                <a:latin typeface="+mn-lt"/>
              </a:rPr>
              <a:t>worker who works with the patient to prescribe appropriate information </a:t>
            </a:r>
            <a:r>
              <a:rPr lang="en-GB" sz="2400" dirty="0">
                <a:solidFill>
                  <a:srgbClr val="262626"/>
                </a:solidFill>
                <a:latin typeface="+mn-lt"/>
              </a:rPr>
              <a:t>and advice, </a:t>
            </a:r>
            <a:r>
              <a:rPr lang="en-GB" sz="2400" dirty="0" smtClean="0">
                <a:solidFill>
                  <a:srgbClr val="262626"/>
                </a:solidFill>
                <a:latin typeface="+mn-lt"/>
              </a:rPr>
              <a:t>and or a range of community based activities</a:t>
            </a:r>
          </a:p>
          <a:p>
            <a:endParaRPr lang="en-GB" sz="2400" dirty="0">
              <a:solidFill>
                <a:srgbClr val="262626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849313"/>
          </a:xfrm>
        </p:spPr>
        <p:txBody>
          <a:bodyPr/>
          <a:lstStyle/>
          <a:p>
            <a:pPr algn="l">
              <a:defRPr/>
            </a:pP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Context</a:t>
            </a:r>
            <a:endParaRPr lang="en-GB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700213"/>
            <a:ext cx="8135938" cy="42497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Evaluating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ways to support evidence inform decision making in NHS commissioning in the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North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England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Responsive service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addressing questions raised by 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local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decision makers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Briefings based on existing synthesised evidence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Systematic reviews (DARE, Cochrane)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Economic evaluations (NHS EED)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Guidelines (NICE)</a:t>
            </a:r>
          </a:p>
          <a:p>
            <a:pPr marL="0" indent="0">
              <a:buFont typeface="Arial" charset="0"/>
              <a:buNone/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5619750"/>
            <a:ext cx="44624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1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Emerging </a:t>
            </a:r>
            <a:r>
              <a:rPr lang="en-GB" sz="3200" dirty="0" smtClean="0"/>
              <a:t>evidence?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endParaRPr lang="en-GB" dirty="0" smtClean="0"/>
          </a:p>
          <a:p>
            <a:pPr marL="127000" indent="0">
              <a:buNone/>
            </a:pPr>
            <a:endParaRPr lang="en-GB" dirty="0" smtClean="0"/>
          </a:p>
          <a:p>
            <a:pPr marL="127000" indent="0">
              <a:buNone/>
            </a:pPr>
            <a:r>
              <a:rPr lang="en-GB" dirty="0" smtClean="0"/>
              <a:t>“emerging evidence that social </a:t>
            </a:r>
            <a:r>
              <a:rPr lang="en-GB" dirty="0"/>
              <a:t>prescribing can lead to a range of positive health and well-being </a:t>
            </a:r>
            <a:r>
              <a:rPr lang="en-GB" dirty="0" smtClean="0"/>
              <a:t>outcomes.”</a:t>
            </a:r>
          </a:p>
          <a:p>
            <a:pPr marL="127000" indent="0">
              <a:buNone/>
            </a:pPr>
            <a:endParaRPr lang="en-GB" dirty="0"/>
          </a:p>
          <a:p>
            <a:pPr marL="127000" indent="0">
              <a:buNone/>
            </a:pPr>
            <a:r>
              <a:rPr lang="en-GB" dirty="0" smtClean="0"/>
              <a:t>“A study showed </a:t>
            </a:r>
            <a:r>
              <a:rPr lang="en-GB" dirty="0"/>
              <a:t>that for more than 8 in 10 patients referred to the scheme who were followed up three to four months later, there were reductions in NHS </a:t>
            </a:r>
            <a:r>
              <a:rPr lang="en-GB" dirty="0" smtClean="0"/>
              <a:t>use.”</a:t>
            </a:r>
          </a:p>
          <a:p>
            <a:pPr marL="127000" indent="0">
              <a:buNone/>
            </a:pPr>
            <a:endParaRPr lang="en-GB" dirty="0"/>
          </a:p>
          <a:p>
            <a:pPr marL="127000" indent="0">
              <a:buNone/>
            </a:pPr>
            <a:r>
              <a:rPr lang="en-GB" dirty="0" smtClean="0"/>
              <a:t>“Exploratory </a:t>
            </a:r>
            <a:r>
              <a:rPr lang="en-GB" dirty="0"/>
              <a:t>economic analysis </a:t>
            </a:r>
            <a:r>
              <a:rPr lang="en-GB" dirty="0" smtClean="0"/>
              <a:t>suggested </a:t>
            </a:r>
            <a:r>
              <a:rPr lang="en-GB" dirty="0"/>
              <a:t>that the scheme could pay for itself over 18–24 months in terms of reduced NHS use</a:t>
            </a:r>
            <a:r>
              <a:rPr lang="en-GB" dirty="0" smtClean="0"/>
              <a:t>.”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5949279"/>
            <a:ext cx="6769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n-GB" dirty="0" smtClean="0">
                <a:solidFill>
                  <a:srgbClr val="0070C0"/>
                </a:solidFill>
                <a:hlinkClick r:id="rId2"/>
              </a:rPr>
              <a:t>www.kingsfund.org.uk/topics/primary-and-community-care/social-prescribing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2114845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So really, w</a:t>
            </a:r>
            <a:r>
              <a:rPr lang="en-GB" sz="3200" dirty="0" smtClean="0"/>
              <a:t>hat’s </a:t>
            </a:r>
            <a:r>
              <a:rPr lang="en-GB" sz="3200" dirty="0" smtClean="0"/>
              <a:t>the evidence?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en-GB" sz="2400" dirty="0" smtClean="0"/>
              <a:t>We </a:t>
            </a:r>
            <a:r>
              <a:rPr lang="en-GB" sz="2400" dirty="0"/>
              <a:t>examined the evidence </a:t>
            </a:r>
            <a:r>
              <a:rPr lang="en-GB" sz="2400" dirty="0" smtClean="0"/>
              <a:t>for </a:t>
            </a:r>
            <a:r>
              <a:rPr lang="en-GB" sz="2400" dirty="0"/>
              <a:t>the effectiveness of social prescribing programmes relevant to the </a:t>
            </a:r>
            <a:r>
              <a:rPr lang="en-GB" sz="2400" dirty="0" smtClean="0"/>
              <a:t>NHS</a:t>
            </a:r>
          </a:p>
          <a:p>
            <a:endParaRPr lang="en-GB" sz="2400" dirty="0" smtClean="0"/>
          </a:p>
          <a:p>
            <a:pPr marL="127000" indent="0">
              <a:buNone/>
            </a:pPr>
            <a:r>
              <a:rPr lang="en-GB" sz="2400" dirty="0"/>
              <a:t>As per the Social Prescribing Network </a:t>
            </a:r>
            <a:r>
              <a:rPr lang="en-GB" sz="2400" dirty="0" smtClean="0"/>
              <a:t>definition:</a:t>
            </a:r>
          </a:p>
          <a:p>
            <a:endParaRPr lang="en-GB" sz="2400" dirty="0"/>
          </a:p>
          <a:p>
            <a:pPr marL="584200" lvl="1" indent="0">
              <a:buNone/>
            </a:pPr>
            <a:r>
              <a:rPr lang="en-GB" sz="2400" dirty="0" smtClean="0"/>
              <a:t>Any </a:t>
            </a:r>
            <a:r>
              <a:rPr lang="en-GB" sz="2400" dirty="0"/>
              <a:t>published evaluation of programmes where healthcare professionals refer patients from </a:t>
            </a:r>
            <a:r>
              <a:rPr lang="en-GB" sz="2400" dirty="0" smtClean="0"/>
              <a:t>primary </a:t>
            </a:r>
            <a:r>
              <a:rPr lang="en-GB" sz="2400" dirty="0"/>
              <a:t>care </a:t>
            </a:r>
            <a:r>
              <a:rPr lang="en-GB" sz="2400" dirty="0" smtClean="0"/>
              <a:t>to </a:t>
            </a:r>
            <a:r>
              <a:rPr lang="en-GB" sz="2400" dirty="0"/>
              <a:t>a link worker or facilitator for any form of social prescription </a:t>
            </a:r>
            <a:r>
              <a:rPr lang="en-GB" sz="2400" dirty="0" smtClean="0"/>
              <a:t>was </a:t>
            </a:r>
            <a:r>
              <a:rPr lang="en-GB" sz="2400" dirty="0"/>
              <a:t>eligible for </a:t>
            </a:r>
            <a:r>
              <a:rPr lang="en-GB" sz="2400" dirty="0" smtClean="0"/>
              <a:t>inclusion</a:t>
            </a:r>
          </a:p>
          <a:p>
            <a:pPr marL="584200" lvl="1" indent="0">
              <a:buNone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5877852"/>
            <a:ext cx="3935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Bickerdike </a:t>
            </a:r>
            <a:r>
              <a:rPr lang="en-GB" dirty="0" smtClean="0"/>
              <a:t>L, et al. </a:t>
            </a:r>
            <a:r>
              <a:rPr lang="en-GB" i="1" dirty="0" smtClean="0"/>
              <a:t>BMJ </a:t>
            </a:r>
            <a:r>
              <a:rPr lang="en-GB" i="1" dirty="0"/>
              <a:t>Open</a:t>
            </a:r>
            <a:r>
              <a:rPr lang="en-GB" dirty="0"/>
              <a:t> 2017;7:e013384.</a:t>
            </a:r>
          </a:p>
        </p:txBody>
      </p:sp>
    </p:spTree>
    <p:extLst>
      <p:ext uri="{BB962C8B-B14F-4D97-AF65-F5344CB8AC3E}">
        <p14:creationId xmlns:p14="http://schemas.microsoft.com/office/powerpoint/2010/main" val="37303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We found a mess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Overall, we identified 15 evaluations conducted in the UK but no convincing evidence for either effectiveness or value for </a:t>
            </a:r>
            <a:r>
              <a:rPr lang="en-GB" dirty="0" smtClean="0"/>
              <a:t>money </a:t>
            </a:r>
          </a:p>
          <a:p>
            <a:endParaRPr lang="en-GB" dirty="0"/>
          </a:p>
          <a:p>
            <a:r>
              <a:rPr lang="en-GB" dirty="0" smtClean="0"/>
              <a:t>Most were </a:t>
            </a:r>
            <a:r>
              <a:rPr lang="en-GB" dirty="0"/>
              <a:t>small scale and limited by poor design, conduct and </a:t>
            </a:r>
            <a:r>
              <a:rPr lang="en-GB" dirty="0" smtClean="0"/>
              <a:t>reporting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were rated as a having a high risk of </a:t>
            </a:r>
            <a:r>
              <a:rPr lang="en-GB" dirty="0" smtClean="0"/>
              <a:t>bias</a:t>
            </a:r>
          </a:p>
          <a:p>
            <a:pPr marL="127000" indent="0">
              <a:buNone/>
            </a:pPr>
            <a:endParaRPr lang="en-GB" dirty="0" smtClean="0"/>
          </a:p>
          <a:p>
            <a:r>
              <a:rPr lang="en-GB" dirty="0"/>
              <a:t>Despite </a:t>
            </a:r>
            <a:r>
              <a:rPr lang="en-GB" dirty="0" smtClean="0"/>
              <a:t>clear </a:t>
            </a:r>
            <a:r>
              <a:rPr lang="en-GB" dirty="0"/>
              <a:t>methodological shortcomings, most evaluations </a:t>
            </a:r>
            <a:r>
              <a:rPr lang="en-GB" dirty="0" smtClean="0"/>
              <a:t>present </a:t>
            </a:r>
            <a:r>
              <a:rPr lang="en-GB" dirty="0"/>
              <a:t>positive conclusions, generating a momentum for social prescribing that does not appear to be </a:t>
            </a:r>
            <a:r>
              <a:rPr lang="en-GB" dirty="0" smtClean="0"/>
              <a:t>warranted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5877852"/>
            <a:ext cx="3935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Bickerdike </a:t>
            </a:r>
            <a:r>
              <a:rPr lang="en-GB" dirty="0" smtClean="0"/>
              <a:t>L, et al. </a:t>
            </a:r>
            <a:r>
              <a:rPr lang="en-GB" i="1" dirty="0" smtClean="0"/>
              <a:t>BMJ </a:t>
            </a:r>
            <a:r>
              <a:rPr lang="en-GB" i="1" dirty="0"/>
              <a:t>Open</a:t>
            </a:r>
            <a:r>
              <a:rPr lang="en-GB" dirty="0"/>
              <a:t> 2017;7:e013384.</a:t>
            </a:r>
          </a:p>
        </p:txBody>
      </p:sp>
    </p:spTree>
    <p:extLst>
      <p:ext uri="{BB962C8B-B14F-4D97-AF65-F5344CB8AC3E}">
        <p14:creationId xmlns:p14="http://schemas.microsoft.com/office/powerpoint/2010/main" val="41523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dirty="0" smtClean="0"/>
              <a:t>Characteristics of </a:t>
            </a:r>
            <a:r>
              <a:rPr lang="en-GB" altLang="en-US" sz="3200" dirty="0" smtClean="0"/>
              <a:t>evaluations</a:t>
            </a:r>
            <a:endParaRPr lang="en-GB" alt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0" indent="0">
              <a:buNone/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Poor reporting</a:t>
            </a:r>
          </a:p>
          <a:p>
            <a:pPr>
              <a:defRPr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Measurement issues</a:t>
            </a:r>
          </a:p>
          <a:p>
            <a:pPr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Completeness of data</a:t>
            </a:r>
          </a:p>
          <a:p>
            <a:pPr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Confounding</a:t>
            </a:r>
          </a:p>
          <a:p>
            <a:pPr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 risk of bias</a:t>
            </a:r>
          </a:p>
          <a:p>
            <a:pPr>
              <a:defRPr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18213009"/>
              </p:ext>
            </p:extLst>
          </p:nvPr>
        </p:nvGraphicFramePr>
        <p:xfrm>
          <a:off x="826058" y="1556792"/>
          <a:ext cx="7272809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059238" y="2759075"/>
            <a:ext cx="80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2400" b="1" dirty="0">
                <a:solidFill>
                  <a:srgbClr val="FFFFFF"/>
                </a:solidFill>
              </a:rPr>
              <a:t>1118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8608" y="48733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6"/>
                </a:solidFill>
              </a:rPr>
              <a:t>42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Remember emerging evidence?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569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How do we a</a:t>
            </a:r>
            <a:r>
              <a:rPr lang="en-GB" sz="3200" dirty="0" smtClean="0"/>
              <a:t>void </a:t>
            </a:r>
            <a:r>
              <a:rPr lang="en-GB" sz="3200" dirty="0"/>
              <a:t>the </a:t>
            </a:r>
            <a:r>
              <a:rPr lang="en-GB" sz="3200" dirty="0" smtClean="0"/>
              <a:t>pitfalls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 algn="ctr">
              <a:buNone/>
            </a:pPr>
            <a:endParaRPr lang="en-GB" sz="3200" dirty="0" smtClean="0"/>
          </a:p>
          <a:p>
            <a:pPr marL="127000" indent="0" algn="ctr">
              <a:buNone/>
            </a:pPr>
            <a:endParaRPr lang="en-GB" sz="3200" dirty="0" smtClean="0"/>
          </a:p>
          <a:p>
            <a:pPr marL="127000" indent="0" algn="ctr">
              <a:buNone/>
            </a:pPr>
            <a:r>
              <a:rPr lang="en-GB" sz="3200" dirty="0" smtClean="0"/>
              <a:t>Adopt </a:t>
            </a:r>
            <a:r>
              <a:rPr lang="en-GB" sz="3200" dirty="0" smtClean="0"/>
              <a:t>a </a:t>
            </a:r>
            <a:r>
              <a:rPr lang="en-GB" sz="3200" dirty="0"/>
              <a:t>systematic and planned approach to evaluation</a:t>
            </a:r>
          </a:p>
        </p:txBody>
      </p:sp>
    </p:spTree>
    <p:extLst>
      <p:ext uri="{BB962C8B-B14F-4D97-AF65-F5344CB8AC3E}">
        <p14:creationId xmlns:p14="http://schemas.microsoft.com/office/powerpoint/2010/main" val="13482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eneral presentation template (PowerPoint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 presentation template (PowerPoint)</Template>
  <TotalTime>0</TotalTime>
  <Words>582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1_General presentation template (PowerPoint)</vt:lpstr>
      <vt:lpstr>Social prescribing:  Less rhetoric and more reality </vt:lpstr>
      <vt:lpstr>Social prescribing </vt:lpstr>
      <vt:lpstr>Context</vt:lpstr>
      <vt:lpstr>Emerging evidence?</vt:lpstr>
      <vt:lpstr>So really, what’s the evidence?</vt:lpstr>
      <vt:lpstr>We found a mess</vt:lpstr>
      <vt:lpstr>Characteristics of evaluations</vt:lpstr>
      <vt:lpstr>Remember emerging evidence?</vt:lpstr>
      <vt:lpstr>How do we avoid the pitfalls?</vt:lpstr>
      <vt:lpstr>What does that look like?</vt:lpstr>
      <vt:lpstr>Transparency</vt:lpstr>
      <vt:lpstr>Summary</vt:lpstr>
      <vt:lpstr>Disclaimer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2016-04-15T11:07:49Z</dcterms:created>
  <dcterms:modified xsi:type="dcterms:W3CDTF">2017-06-05T10:14:49Z</dcterms:modified>
</cp:coreProperties>
</file>