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19"/>
  </p:notesMasterIdLst>
  <p:handoutMasterIdLst>
    <p:handoutMasterId r:id="rId20"/>
  </p:handoutMasterIdLst>
  <p:sldIdLst>
    <p:sldId id="318" r:id="rId3"/>
    <p:sldId id="368" r:id="rId4"/>
    <p:sldId id="402" r:id="rId5"/>
    <p:sldId id="396" r:id="rId6"/>
    <p:sldId id="387" r:id="rId7"/>
    <p:sldId id="365" r:id="rId8"/>
    <p:sldId id="400" r:id="rId9"/>
    <p:sldId id="395" r:id="rId10"/>
    <p:sldId id="399" r:id="rId11"/>
    <p:sldId id="398" r:id="rId12"/>
    <p:sldId id="403" r:id="rId13"/>
    <p:sldId id="380" r:id="rId14"/>
    <p:sldId id="388" r:id="rId15"/>
    <p:sldId id="404" r:id="rId16"/>
    <p:sldId id="405" r:id="rId17"/>
    <p:sldId id="379" r:id="rId18"/>
  </p:sldIdLst>
  <p:sldSz cx="9144000" cy="6858000" type="screen4x3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7D91"/>
    <a:srgbClr val="AC1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94" autoAdjust="0"/>
  </p:normalViewPr>
  <p:slideViewPr>
    <p:cSldViewPr>
      <p:cViewPr>
        <p:scale>
          <a:sx n="77" d="100"/>
          <a:sy n="77" d="100"/>
        </p:scale>
        <p:origin x="-116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527C9-AF98-497A-8557-B19667FD94C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6BE7990-9DDA-4652-9A94-94DDB43EFE35}">
      <dgm:prSet phldrT="[Text]" custT="1"/>
      <dgm:spPr/>
      <dgm:t>
        <a:bodyPr/>
        <a:lstStyle/>
        <a:p>
          <a:r>
            <a:rPr lang="en-GB" sz="1800" dirty="0" smtClean="0"/>
            <a:t>Formal access</a:t>
          </a:r>
          <a:endParaRPr lang="en-GB" sz="1800" dirty="0"/>
        </a:p>
      </dgm:t>
    </dgm:pt>
    <dgm:pt modelId="{CED0C56E-8905-4461-874B-E2E10B48FC38}" type="parTrans" cxnId="{D044F5DB-7A32-43A1-8DFF-1710154E768B}">
      <dgm:prSet/>
      <dgm:spPr/>
      <dgm:t>
        <a:bodyPr/>
        <a:lstStyle/>
        <a:p>
          <a:endParaRPr lang="en-GB"/>
        </a:p>
      </dgm:t>
    </dgm:pt>
    <dgm:pt modelId="{7C7CEE88-ADF9-40E5-A526-A3A2C536808C}" type="sibTrans" cxnId="{D044F5DB-7A32-43A1-8DFF-1710154E768B}">
      <dgm:prSet/>
      <dgm:spPr/>
      <dgm:t>
        <a:bodyPr/>
        <a:lstStyle/>
        <a:p>
          <a:endParaRPr lang="en-GB"/>
        </a:p>
      </dgm:t>
    </dgm:pt>
    <dgm:pt modelId="{09B5B32D-C3F1-4AC3-A2A3-A5A17057893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Clinical and social care</a:t>
          </a:r>
          <a:endParaRPr lang="en-GB" sz="1800" dirty="0"/>
        </a:p>
      </dgm:t>
    </dgm:pt>
    <dgm:pt modelId="{29E62D37-9567-41B3-B5AB-7ABC5011BA00}" type="parTrans" cxnId="{C096A449-E02B-41BC-BB85-7616FC9EB028}">
      <dgm:prSet/>
      <dgm:spPr/>
      <dgm:t>
        <a:bodyPr/>
        <a:lstStyle/>
        <a:p>
          <a:endParaRPr lang="en-GB"/>
        </a:p>
      </dgm:t>
    </dgm:pt>
    <dgm:pt modelId="{E28E9892-C128-48A8-A666-ECD0A1F633ED}" type="sibTrans" cxnId="{C096A449-E02B-41BC-BB85-7616FC9EB028}">
      <dgm:prSet/>
      <dgm:spPr/>
      <dgm:t>
        <a:bodyPr/>
        <a:lstStyle/>
        <a:p>
          <a:endParaRPr lang="en-GB"/>
        </a:p>
      </dgm:t>
    </dgm:pt>
    <dgm:pt modelId="{FF67C58F-EAD6-4030-9C5E-156ECDE51B5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Care and support planning</a:t>
          </a:r>
          <a:endParaRPr lang="en-GB" sz="1800" dirty="0"/>
        </a:p>
      </dgm:t>
    </dgm:pt>
    <dgm:pt modelId="{BAAE5062-7BBD-41D3-97E0-BDB14CF5F84F}" type="parTrans" cxnId="{8661FDA5-F7C7-4647-A0A0-94A6A927BC4B}">
      <dgm:prSet/>
      <dgm:spPr/>
      <dgm:t>
        <a:bodyPr/>
        <a:lstStyle/>
        <a:p>
          <a:endParaRPr lang="en-GB"/>
        </a:p>
      </dgm:t>
    </dgm:pt>
    <dgm:pt modelId="{24EE6841-DE41-44F4-B5FE-8C017FE95491}" type="sibTrans" cxnId="{8661FDA5-F7C7-4647-A0A0-94A6A927BC4B}">
      <dgm:prSet/>
      <dgm:spPr/>
      <dgm:t>
        <a:bodyPr/>
        <a:lstStyle/>
        <a:p>
          <a:endParaRPr lang="en-GB"/>
        </a:p>
      </dgm:t>
    </dgm:pt>
    <dgm:pt modelId="{4F33144F-DFE0-4809-BA1B-CF5306AFDD6C}">
      <dgm:prSet phldrT="[Text]" custT="1"/>
      <dgm:spPr/>
      <dgm:t>
        <a:bodyPr/>
        <a:lstStyle/>
        <a:p>
          <a:r>
            <a:rPr lang="en-GB" sz="1800" dirty="0" smtClean="0"/>
            <a:t>Informal access</a:t>
          </a:r>
          <a:endParaRPr lang="en-GB" sz="1800" dirty="0"/>
        </a:p>
      </dgm:t>
    </dgm:pt>
    <dgm:pt modelId="{6227761B-68D1-49A2-93CE-DC3BF21CA0CF}" type="parTrans" cxnId="{3A8978C1-D10B-4F6A-A2B9-00D2867D16DE}">
      <dgm:prSet/>
      <dgm:spPr/>
      <dgm:t>
        <a:bodyPr/>
        <a:lstStyle/>
        <a:p>
          <a:endParaRPr lang="en-GB"/>
        </a:p>
      </dgm:t>
    </dgm:pt>
    <dgm:pt modelId="{0F4423F4-E626-4827-820A-B4A82BB7635E}" type="sibTrans" cxnId="{3A8978C1-D10B-4F6A-A2B9-00D2867D16DE}">
      <dgm:prSet/>
      <dgm:spPr/>
      <dgm:t>
        <a:bodyPr/>
        <a:lstStyle/>
        <a:p>
          <a:endParaRPr lang="en-GB"/>
        </a:p>
      </dgm:t>
    </dgm:pt>
    <dgm:pt modelId="{68E5AE77-43CF-4824-8C02-6E224E9E740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Person and community- centred approaches</a:t>
          </a:r>
          <a:endParaRPr lang="en-GB" sz="1800" dirty="0"/>
        </a:p>
      </dgm:t>
    </dgm:pt>
    <dgm:pt modelId="{B320BF02-AF98-4D40-96C7-4041830C7C6B}" type="parTrans" cxnId="{C81FADB0-DEF6-4B3E-BE89-2499A9DB98A6}">
      <dgm:prSet/>
      <dgm:spPr/>
      <dgm:t>
        <a:bodyPr/>
        <a:lstStyle/>
        <a:p>
          <a:endParaRPr lang="en-GB"/>
        </a:p>
      </dgm:t>
    </dgm:pt>
    <dgm:pt modelId="{0AF4CE07-55DC-4AFA-BC3B-4F68E08D52DE}" type="sibTrans" cxnId="{C81FADB0-DEF6-4B3E-BE89-2499A9DB98A6}">
      <dgm:prSet/>
      <dgm:spPr/>
      <dgm:t>
        <a:bodyPr/>
        <a:lstStyle/>
        <a:p>
          <a:endParaRPr lang="en-GB"/>
        </a:p>
      </dgm:t>
    </dgm:pt>
    <dgm:pt modelId="{2D96B7BE-8830-4738-ACCD-977C2381AFF2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Including –</a:t>
          </a:r>
        </a:p>
        <a:p>
          <a:r>
            <a:rPr lang="en-GB" sz="1800" dirty="0" smtClean="0"/>
            <a:t>Peer support</a:t>
          </a:r>
        </a:p>
        <a:p>
          <a:r>
            <a:rPr lang="en-GB" sz="1800" dirty="0" smtClean="0"/>
            <a:t>Self-management education</a:t>
          </a:r>
        </a:p>
        <a:p>
          <a:r>
            <a:rPr lang="en-GB" sz="1800" dirty="0" smtClean="0"/>
            <a:t>Health coaching</a:t>
          </a:r>
        </a:p>
        <a:p>
          <a:r>
            <a:rPr lang="en-GB" sz="1800" dirty="0" smtClean="0"/>
            <a:t>Group activities</a:t>
          </a:r>
        </a:p>
        <a:p>
          <a:r>
            <a:rPr lang="en-GB" sz="1800" dirty="0" smtClean="0"/>
            <a:t>Asset-based approaches</a:t>
          </a:r>
        </a:p>
        <a:p>
          <a:endParaRPr lang="en-GB" sz="1200" dirty="0"/>
        </a:p>
      </dgm:t>
    </dgm:pt>
    <dgm:pt modelId="{3BB14F38-BAEE-4DF2-AE48-760EC6C90D59}" type="parTrans" cxnId="{A6D4FA2B-DBFD-48F2-8E78-27D9202DEC8F}">
      <dgm:prSet/>
      <dgm:spPr/>
      <dgm:t>
        <a:bodyPr/>
        <a:lstStyle/>
        <a:p>
          <a:endParaRPr lang="en-GB"/>
        </a:p>
      </dgm:t>
    </dgm:pt>
    <dgm:pt modelId="{4C7AA7E7-BF0E-42F2-A10F-E342E3D8EDA9}" type="sibTrans" cxnId="{A6D4FA2B-DBFD-48F2-8E78-27D9202DEC8F}">
      <dgm:prSet/>
      <dgm:spPr/>
      <dgm:t>
        <a:bodyPr/>
        <a:lstStyle/>
        <a:p>
          <a:endParaRPr lang="en-GB"/>
        </a:p>
      </dgm:t>
    </dgm:pt>
    <dgm:pt modelId="{8D6C09D1-02A4-4070-B900-006686E00EDB}" type="pres">
      <dgm:prSet presAssocID="{7AD527C9-AF98-497A-8557-B19667FD94C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17F9411-2B22-4AC9-AF53-70EBC723B8DD}" type="pres">
      <dgm:prSet presAssocID="{36BE7990-9DDA-4652-9A94-94DDB43EFE35}" presName="root" presStyleCnt="0"/>
      <dgm:spPr/>
    </dgm:pt>
    <dgm:pt modelId="{4F898A79-2AE8-474A-802F-4398783B78F0}" type="pres">
      <dgm:prSet presAssocID="{36BE7990-9DDA-4652-9A94-94DDB43EFE35}" presName="rootComposite" presStyleCnt="0"/>
      <dgm:spPr/>
    </dgm:pt>
    <dgm:pt modelId="{42D96FE4-6C1C-4FD5-80C1-5DA5524649E8}" type="pres">
      <dgm:prSet presAssocID="{36BE7990-9DDA-4652-9A94-94DDB43EFE35}" presName="rootText" presStyleLbl="node1" presStyleIdx="0" presStyleCnt="2" custScaleY="63910"/>
      <dgm:spPr/>
      <dgm:t>
        <a:bodyPr/>
        <a:lstStyle/>
        <a:p>
          <a:endParaRPr lang="en-GB"/>
        </a:p>
      </dgm:t>
    </dgm:pt>
    <dgm:pt modelId="{35E0B00F-D61C-4378-BAE5-C108CFCD12C1}" type="pres">
      <dgm:prSet presAssocID="{36BE7990-9DDA-4652-9A94-94DDB43EFE35}" presName="rootConnector" presStyleLbl="node1" presStyleIdx="0" presStyleCnt="2"/>
      <dgm:spPr/>
      <dgm:t>
        <a:bodyPr/>
        <a:lstStyle/>
        <a:p>
          <a:endParaRPr lang="en-GB"/>
        </a:p>
      </dgm:t>
    </dgm:pt>
    <dgm:pt modelId="{00763909-FE16-4027-BB90-8DB777F2093A}" type="pres">
      <dgm:prSet presAssocID="{36BE7990-9DDA-4652-9A94-94DDB43EFE35}" presName="childShape" presStyleCnt="0"/>
      <dgm:spPr/>
    </dgm:pt>
    <dgm:pt modelId="{B53D9C7C-0CC4-41C6-8B7E-968C3D49A701}" type="pres">
      <dgm:prSet presAssocID="{29E62D37-9567-41B3-B5AB-7ABC5011BA00}" presName="Name13" presStyleLbl="parChTrans1D2" presStyleIdx="0" presStyleCnt="4"/>
      <dgm:spPr/>
      <dgm:t>
        <a:bodyPr/>
        <a:lstStyle/>
        <a:p>
          <a:endParaRPr lang="en-GB"/>
        </a:p>
      </dgm:t>
    </dgm:pt>
    <dgm:pt modelId="{A412BFA6-FBB0-4C44-B9DB-DBC54FEBD788}" type="pres">
      <dgm:prSet presAssocID="{09B5B32D-C3F1-4AC3-A2A3-A5A17057893C}" presName="childText" presStyleLbl="bgAcc1" presStyleIdx="0" presStyleCnt="4" custScaleX="136628" custScaleY="55896" custLinFactNeighborX="-2689" custLinFactNeighborY="-99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8B7E4C-A1B1-4F49-95AF-9D99DEA1777F}" type="pres">
      <dgm:prSet presAssocID="{BAAE5062-7BBD-41D3-97E0-BDB14CF5F84F}" presName="Name13" presStyleLbl="parChTrans1D2" presStyleIdx="1" presStyleCnt="4"/>
      <dgm:spPr/>
      <dgm:t>
        <a:bodyPr/>
        <a:lstStyle/>
        <a:p>
          <a:endParaRPr lang="en-GB"/>
        </a:p>
      </dgm:t>
    </dgm:pt>
    <dgm:pt modelId="{E82BC009-7A6A-4769-9AF2-2AC07CF25733}" type="pres">
      <dgm:prSet presAssocID="{FF67C58F-EAD6-4030-9C5E-156ECDE51B5A}" presName="childText" presStyleLbl="bgAcc1" presStyleIdx="1" presStyleCnt="4" custScaleX="170557" custScaleY="577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614407-268D-430A-8DE5-3BFA4811E3F4}" type="pres">
      <dgm:prSet presAssocID="{4F33144F-DFE0-4809-BA1B-CF5306AFDD6C}" presName="root" presStyleCnt="0"/>
      <dgm:spPr/>
    </dgm:pt>
    <dgm:pt modelId="{EF940921-19A5-4706-B8DE-D8E19895FB2E}" type="pres">
      <dgm:prSet presAssocID="{4F33144F-DFE0-4809-BA1B-CF5306AFDD6C}" presName="rootComposite" presStyleCnt="0"/>
      <dgm:spPr/>
    </dgm:pt>
    <dgm:pt modelId="{8B88FEA6-1AE3-4AF2-BEF9-AD0893CB14BE}" type="pres">
      <dgm:prSet presAssocID="{4F33144F-DFE0-4809-BA1B-CF5306AFDD6C}" presName="rootText" presStyleLbl="node1" presStyleIdx="1" presStyleCnt="2" custScaleY="61968" custLinFactNeighborX="-94" custLinFactNeighborY="1166"/>
      <dgm:spPr/>
      <dgm:t>
        <a:bodyPr/>
        <a:lstStyle/>
        <a:p>
          <a:endParaRPr lang="en-GB"/>
        </a:p>
      </dgm:t>
    </dgm:pt>
    <dgm:pt modelId="{AC989313-D307-4A6D-B98D-3FD758D6C327}" type="pres">
      <dgm:prSet presAssocID="{4F33144F-DFE0-4809-BA1B-CF5306AFDD6C}" presName="rootConnector" presStyleLbl="node1" presStyleIdx="1" presStyleCnt="2"/>
      <dgm:spPr/>
      <dgm:t>
        <a:bodyPr/>
        <a:lstStyle/>
        <a:p>
          <a:endParaRPr lang="en-GB"/>
        </a:p>
      </dgm:t>
    </dgm:pt>
    <dgm:pt modelId="{5622DF82-31D7-4382-90BC-682BD73C59F6}" type="pres">
      <dgm:prSet presAssocID="{4F33144F-DFE0-4809-BA1B-CF5306AFDD6C}" presName="childShape" presStyleCnt="0"/>
      <dgm:spPr/>
    </dgm:pt>
    <dgm:pt modelId="{FEB1F9B5-51FC-4903-B810-E2AEFC0B2BC2}" type="pres">
      <dgm:prSet presAssocID="{B320BF02-AF98-4D40-96C7-4041830C7C6B}" presName="Name13" presStyleLbl="parChTrans1D2" presStyleIdx="2" presStyleCnt="4"/>
      <dgm:spPr/>
      <dgm:t>
        <a:bodyPr/>
        <a:lstStyle/>
        <a:p>
          <a:endParaRPr lang="en-GB"/>
        </a:p>
      </dgm:t>
    </dgm:pt>
    <dgm:pt modelId="{C3125915-28B0-4768-8548-82BA0029F8DC}" type="pres">
      <dgm:prSet presAssocID="{68E5AE77-43CF-4824-8C02-6E224E9E7409}" presName="childText" presStyleLbl="bgAcc1" presStyleIdx="2" presStyleCnt="4" custScaleX="354159" custScaleY="69081" custLinFactNeighborX="-1241" custLinFactNeighborY="-102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276169-B274-4C98-8925-A590EE6F8FC8}" type="pres">
      <dgm:prSet presAssocID="{3BB14F38-BAEE-4DF2-AE48-760EC6C90D59}" presName="Name13" presStyleLbl="parChTrans1D2" presStyleIdx="3" presStyleCnt="4"/>
      <dgm:spPr/>
      <dgm:t>
        <a:bodyPr/>
        <a:lstStyle/>
        <a:p>
          <a:endParaRPr lang="en-GB"/>
        </a:p>
      </dgm:t>
    </dgm:pt>
    <dgm:pt modelId="{5A36CEB8-94AA-4AD0-ADAA-99C2E1972BA6}" type="pres">
      <dgm:prSet presAssocID="{2D96B7BE-8830-4738-ACCD-977C2381AFF2}" presName="childText" presStyleLbl="bgAcc1" presStyleIdx="3" presStyleCnt="4" custScaleX="249788" custScaleY="289800" custLinFactNeighborX="557" custLinFactNeighborY="-238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661FDA5-F7C7-4647-A0A0-94A6A927BC4B}" srcId="{36BE7990-9DDA-4652-9A94-94DDB43EFE35}" destId="{FF67C58F-EAD6-4030-9C5E-156ECDE51B5A}" srcOrd="1" destOrd="0" parTransId="{BAAE5062-7BBD-41D3-97E0-BDB14CF5F84F}" sibTransId="{24EE6841-DE41-44F4-B5FE-8C017FE95491}"/>
    <dgm:cxn modelId="{BF84FAAF-9214-499D-AB2B-2CCD9521610F}" type="presOf" srcId="{2D96B7BE-8830-4738-ACCD-977C2381AFF2}" destId="{5A36CEB8-94AA-4AD0-ADAA-99C2E1972BA6}" srcOrd="0" destOrd="0" presId="urn:microsoft.com/office/officeart/2005/8/layout/hierarchy3"/>
    <dgm:cxn modelId="{A6D4FA2B-DBFD-48F2-8E78-27D9202DEC8F}" srcId="{4F33144F-DFE0-4809-BA1B-CF5306AFDD6C}" destId="{2D96B7BE-8830-4738-ACCD-977C2381AFF2}" srcOrd="1" destOrd="0" parTransId="{3BB14F38-BAEE-4DF2-AE48-760EC6C90D59}" sibTransId="{4C7AA7E7-BF0E-42F2-A10F-E342E3D8EDA9}"/>
    <dgm:cxn modelId="{72E5B543-D8ED-4150-9824-71B92F93E7BF}" type="presOf" srcId="{3BB14F38-BAEE-4DF2-AE48-760EC6C90D59}" destId="{A5276169-B274-4C98-8925-A590EE6F8FC8}" srcOrd="0" destOrd="0" presId="urn:microsoft.com/office/officeart/2005/8/layout/hierarchy3"/>
    <dgm:cxn modelId="{A0F5E9B1-E12D-455C-B4D3-5C9CB9302827}" type="presOf" srcId="{4F33144F-DFE0-4809-BA1B-CF5306AFDD6C}" destId="{AC989313-D307-4A6D-B98D-3FD758D6C327}" srcOrd="1" destOrd="0" presId="urn:microsoft.com/office/officeart/2005/8/layout/hierarchy3"/>
    <dgm:cxn modelId="{C096A449-E02B-41BC-BB85-7616FC9EB028}" srcId="{36BE7990-9DDA-4652-9A94-94DDB43EFE35}" destId="{09B5B32D-C3F1-4AC3-A2A3-A5A17057893C}" srcOrd="0" destOrd="0" parTransId="{29E62D37-9567-41B3-B5AB-7ABC5011BA00}" sibTransId="{E28E9892-C128-48A8-A666-ECD0A1F633ED}"/>
    <dgm:cxn modelId="{D044F5DB-7A32-43A1-8DFF-1710154E768B}" srcId="{7AD527C9-AF98-497A-8557-B19667FD94C8}" destId="{36BE7990-9DDA-4652-9A94-94DDB43EFE35}" srcOrd="0" destOrd="0" parTransId="{CED0C56E-8905-4461-874B-E2E10B48FC38}" sibTransId="{7C7CEE88-ADF9-40E5-A526-A3A2C536808C}"/>
    <dgm:cxn modelId="{26CBFCBF-A8D4-47D5-B9B8-966E2EAC41F7}" type="presOf" srcId="{4F33144F-DFE0-4809-BA1B-CF5306AFDD6C}" destId="{8B88FEA6-1AE3-4AF2-BEF9-AD0893CB14BE}" srcOrd="0" destOrd="0" presId="urn:microsoft.com/office/officeart/2005/8/layout/hierarchy3"/>
    <dgm:cxn modelId="{6D3AB5D5-4656-4661-8E5B-AA363CA86E38}" type="presOf" srcId="{09B5B32D-C3F1-4AC3-A2A3-A5A17057893C}" destId="{A412BFA6-FBB0-4C44-B9DB-DBC54FEBD788}" srcOrd="0" destOrd="0" presId="urn:microsoft.com/office/officeart/2005/8/layout/hierarchy3"/>
    <dgm:cxn modelId="{FFE44C68-1942-46FC-BA3E-E98D83BA5A76}" type="presOf" srcId="{BAAE5062-7BBD-41D3-97E0-BDB14CF5F84F}" destId="{598B7E4C-A1B1-4F49-95AF-9D99DEA1777F}" srcOrd="0" destOrd="0" presId="urn:microsoft.com/office/officeart/2005/8/layout/hierarchy3"/>
    <dgm:cxn modelId="{B66F95B1-E522-4338-8AB3-25B9671E5764}" type="presOf" srcId="{29E62D37-9567-41B3-B5AB-7ABC5011BA00}" destId="{B53D9C7C-0CC4-41C6-8B7E-968C3D49A701}" srcOrd="0" destOrd="0" presId="urn:microsoft.com/office/officeart/2005/8/layout/hierarchy3"/>
    <dgm:cxn modelId="{AF0FA4ED-BB07-46D3-B82B-5EE9B533D04D}" type="presOf" srcId="{36BE7990-9DDA-4652-9A94-94DDB43EFE35}" destId="{35E0B00F-D61C-4378-BAE5-C108CFCD12C1}" srcOrd="1" destOrd="0" presId="urn:microsoft.com/office/officeart/2005/8/layout/hierarchy3"/>
    <dgm:cxn modelId="{C81FADB0-DEF6-4B3E-BE89-2499A9DB98A6}" srcId="{4F33144F-DFE0-4809-BA1B-CF5306AFDD6C}" destId="{68E5AE77-43CF-4824-8C02-6E224E9E7409}" srcOrd="0" destOrd="0" parTransId="{B320BF02-AF98-4D40-96C7-4041830C7C6B}" sibTransId="{0AF4CE07-55DC-4AFA-BC3B-4F68E08D52DE}"/>
    <dgm:cxn modelId="{243C4D14-ED88-4411-855C-999C32ED7036}" type="presOf" srcId="{7AD527C9-AF98-497A-8557-B19667FD94C8}" destId="{8D6C09D1-02A4-4070-B900-006686E00EDB}" srcOrd="0" destOrd="0" presId="urn:microsoft.com/office/officeart/2005/8/layout/hierarchy3"/>
    <dgm:cxn modelId="{79B6ECE7-B914-47CC-864F-76BD337A92C3}" type="presOf" srcId="{36BE7990-9DDA-4652-9A94-94DDB43EFE35}" destId="{42D96FE4-6C1C-4FD5-80C1-5DA5524649E8}" srcOrd="0" destOrd="0" presId="urn:microsoft.com/office/officeart/2005/8/layout/hierarchy3"/>
    <dgm:cxn modelId="{3A8978C1-D10B-4F6A-A2B9-00D2867D16DE}" srcId="{7AD527C9-AF98-497A-8557-B19667FD94C8}" destId="{4F33144F-DFE0-4809-BA1B-CF5306AFDD6C}" srcOrd="1" destOrd="0" parTransId="{6227761B-68D1-49A2-93CE-DC3BF21CA0CF}" sibTransId="{0F4423F4-E626-4827-820A-B4A82BB7635E}"/>
    <dgm:cxn modelId="{52A8D9C5-9286-42E9-A143-2DCD371741BC}" type="presOf" srcId="{68E5AE77-43CF-4824-8C02-6E224E9E7409}" destId="{C3125915-28B0-4768-8548-82BA0029F8DC}" srcOrd="0" destOrd="0" presId="urn:microsoft.com/office/officeart/2005/8/layout/hierarchy3"/>
    <dgm:cxn modelId="{DB4C54EA-C91D-4742-B5D4-6512BF33FBED}" type="presOf" srcId="{FF67C58F-EAD6-4030-9C5E-156ECDE51B5A}" destId="{E82BC009-7A6A-4769-9AF2-2AC07CF25733}" srcOrd="0" destOrd="0" presId="urn:microsoft.com/office/officeart/2005/8/layout/hierarchy3"/>
    <dgm:cxn modelId="{3197B3E6-5F87-4FF7-A8CB-3561CA3BD0F3}" type="presOf" srcId="{B320BF02-AF98-4D40-96C7-4041830C7C6B}" destId="{FEB1F9B5-51FC-4903-B810-E2AEFC0B2BC2}" srcOrd="0" destOrd="0" presId="urn:microsoft.com/office/officeart/2005/8/layout/hierarchy3"/>
    <dgm:cxn modelId="{374DD9B7-CB31-4389-BC86-BDF3230B8534}" type="presParOf" srcId="{8D6C09D1-02A4-4070-B900-006686E00EDB}" destId="{D17F9411-2B22-4AC9-AF53-70EBC723B8DD}" srcOrd="0" destOrd="0" presId="urn:microsoft.com/office/officeart/2005/8/layout/hierarchy3"/>
    <dgm:cxn modelId="{50DE712E-512A-404A-A5B2-D6A1A89414E6}" type="presParOf" srcId="{D17F9411-2B22-4AC9-AF53-70EBC723B8DD}" destId="{4F898A79-2AE8-474A-802F-4398783B78F0}" srcOrd="0" destOrd="0" presId="urn:microsoft.com/office/officeart/2005/8/layout/hierarchy3"/>
    <dgm:cxn modelId="{527A9D60-FB1D-48C1-ABE5-6EA8626E2C23}" type="presParOf" srcId="{4F898A79-2AE8-474A-802F-4398783B78F0}" destId="{42D96FE4-6C1C-4FD5-80C1-5DA5524649E8}" srcOrd="0" destOrd="0" presId="urn:microsoft.com/office/officeart/2005/8/layout/hierarchy3"/>
    <dgm:cxn modelId="{DC314074-5D32-4B70-976A-6E8359EBB41D}" type="presParOf" srcId="{4F898A79-2AE8-474A-802F-4398783B78F0}" destId="{35E0B00F-D61C-4378-BAE5-C108CFCD12C1}" srcOrd="1" destOrd="0" presId="urn:microsoft.com/office/officeart/2005/8/layout/hierarchy3"/>
    <dgm:cxn modelId="{303C467D-32DC-4ED4-948F-C04FF77D7908}" type="presParOf" srcId="{D17F9411-2B22-4AC9-AF53-70EBC723B8DD}" destId="{00763909-FE16-4027-BB90-8DB777F2093A}" srcOrd="1" destOrd="0" presId="urn:microsoft.com/office/officeart/2005/8/layout/hierarchy3"/>
    <dgm:cxn modelId="{9A3FC6EB-DAD2-4351-BB65-9CCE993943BC}" type="presParOf" srcId="{00763909-FE16-4027-BB90-8DB777F2093A}" destId="{B53D9C7C-0CC4-41C6-8B7E-968C3D49A701}" srcOrd="0" destOrd="0" presId="urn:microsoft.com/office/officeart/2005/8/layout/hierarchy3"/>
    <dgm:cxn modelId="{D430214E-6996-43D9-AA63-CCD5AC7DA3C1}" type="presParOf" srcId="{00763909-FE16-4027-BB90-8DB777F2093A}" destId="{A412BFA6-FBB0-4C44-B9DB-DBC54FEBD788}" srcOrd="1" destOrd="0" presId="urn:microsoft.com/office/officeart/2005/8/layout/hierarchy3"/>
    <dgm:cxn modelId="{54BA1173-2AC2-45CF-A5ED-28EAE146C59C}" type="presParOf" srcId="{00763909-FE16-4027-BB90-8DB777F2093A}" destId="{598B7E4C-A1B1-4F49-95AF-9D99DEA1777F}" srcOrd="2" destOrd="0" presId="urn:microsoft.com/office/officeart/2005/8/layout/hierarchy3"/>
    <dgm:cxn modelId="{99EEBEC2-9006-42EE-9935-0F4828C4D7AA}" type="presParOf" srcId="{00763909-FE16-4027-BB90-8DB777F2093A}" destId="{E82BC009-7A6A-4769-9AF2-2AC07CF25733}" srcOrd="3" destOrd="0" presId="urn:microsoft.com/office/officeart/2005/8/layout/hierarchy3"/>
    <dgm:cxn modelId="{B6630581-7C02-4100-8404-0A2B42038E9C}" type="presParOf" srcId="{8D6C09D1-02A4-4070-B900-006686E00EDB}" destId="{A6614407-268D-430A-8DE5-3BFA4811E3F4}" srcOrd="1" destOrd="0" presId="urn:microsoft.com/office/officeart/2005/8/layout/hierarchy3"/>
    <dgm:cxn modelId="{093FAD5D-C156-4DC5-9FD2-E6EBC0EB9A54}" type="presParOf" srcId="{A6614407-268D-430A-8DE5-3BFA4811E3F4}" destId="{EF940921-19A5-4706-B8DE-D8E19895FB2E}" srcOrd="0" destOrd="0" presId="urn:microsoft.com/office/officeart/2005/8/layout/hierarchy3"/>
    <dgm:cxn modelId="{4E4D48C6-DD52-4C1F-AC7E-115E98329D8E}" type="presParOf" srcId="{EF940921-19A5-4706-B8DE-D8E19895FB2E}" destId="{8B88FEA6-1AE3-4AF2-BEF9-AD0893CB14BE}" srcOrd="0" destOrd="0" presId="urn:microsoft.com/office/officeart/2005/8/layout/hierarchy3"/>
    <dgm:cxn modelId="{F37751FF-D846-48A2-B6F4-81B206E02338}" type="presParOf" srcId="{EF940921-19A5-4706-B8DE-D8E19895FB2E}" destId="{AC989313-D307-4A6D-B98D-3FD758D6C327}" srcOrd="1" destOrd="0" presId="urn:microsoft.com/office/officeart/2005/8/layout/hierarchy3"/>
    <dgm:cxn modelId="{0C1A1A9C-A787-4BDF-8361-34C13BDB1D88}" type="presParOf" srcId="{A6614407-268D-430A-8DE5-3BFA4811E3F4}" destId="{5622DF82-31D7-4382-90BC-682BD73C59F6}" srcOrd="1" destOrd="0" presId="urn:microsoft.com/office/officeart/2005/8/layout/hierarchy3"/>
    <dgm:cxn modelId="{D499373C-286D-41B4-BC0F-00E077CD57F1}" type="presParOf" srcId="{5622DF82-31D7-4382-90BC-682BD73C59F6}" destId="{FEB1F9B5-51FC-4903-B810-E2AEFC0B2BC2}" srcOrd="0" destOrd="0" presId="urn:microsoft.com/office/officeart/2005/8/layout/hierarchy3"/>
    <dgm:cxn modelId="{B434B8C0-30A4-42F5-A8BC-BAE75E130C73}" type="presParOf" srcId="{5622DF82-31D7-4382-90BC-682BD73C59F6}" destId="{C3125915-28B0-4768-8548-82BA0029F8DC}" srcOrd="1" destOrd="0" presId="urn:microsoft.com/office/officeart/2005/8/layout/hierarchy3"/>
    <dgm:cxn modelId="{272E1AE7-EE5D-422F-9B03-6EF4D49F172A}" type="presParOf" srcId="{5622DF82-31D7-4382-90BC-682BD73C59F6}" destId="{A5276169-B274-4C98-8925-A590EE6F8FC8}" srcOrd="2" destOrd="0" presId="urn:microsoft.com/office/officeart/2005/8/layout/hierarchy3"/>
    <dgm:cxn modelId="{B2D6B36A-9B82-421F-8266-A2E114FDCF59}" type="presParOf" srcId="{5622DF82-31D7-4382-90BC-682BD73C59F6}" destId="{5A36CEB8-94AA-4AD0-ADAA-99C2E1972BA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96FE4-6C1C-4FD5-80C1-5DA5524649E8}">
      <dsp:nvSpPr>
        <dsp:cNvPr id="0" name=""/>
        <dsp:cNvSpPr/>
      </dsp:nvSpPr>
      <dsp:spPr>
        <a:xfrm>
          <a:off x="1295" y="44784"/>
          <a:ext cx="1688197" cy="539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Formal access</a:t>
          </a:r>
          <a:endParaRPr lang="en-GB" sz="1800" kern="1200" dirty="0"/>
        </a:p>
      </dsp:txBody>
      <dsp:txXfrm>
        <a:off x="17095" y="60584"/>
        <a:ext cx="1656597" cy="507863"/>
      </dsp:txXfrm>
    </dsp:sp>
    <dsp:sp modelId="{B53D9C7C-0CC4-41C6-8B7E-968C3D49A701}">
      <dsp:nvSpPr>
        <dsp:cNvPr id="0" name=""/>
        <dsp:cNvSpPr/>
      </dsp:nvSpPr>
      <dsp:spPr>
        <a:xfrm>
          <a:off x="170114" y="584248"/>
          <a:ext cx="132503" cy="363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342"/>
              </a:lnTo>
              <a:lnTo>
                <a:pt x="132503" y="363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2BFA6-FBB0-4C44-B9DB-DBC54FEBD788}">
      <dsp:nvSpPr>
        <dsp:cNvPr id="0" name=""/>
        <dsp:cNvSpPr/>
      </dsp:nvSpPr>
      <dsp:spPr>
        <a:xfrm>
          <a:off x="302617" y="711681"/>
          <a:ext cx="1845240" cy="4718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Clinical and social care</a:t>
          </a:r>
          <a:endParaRPr lang="en-GB" sz="1800" kern="1200" dirty="0"/>
        </a:p>
      </dsp:txBody>
      <dsp:txXfrm>
        <a:off x="316436" y="725500"/>
        <a:ext cx="1817602" cy="444179"/>
      </dsp:txXfrm>
    </dsp:sp>
    <dsp:sp modelId="{598B7E4C-A1B1-4F49-95AF-9D99DEA1777F}">
      <dsp:nvSpPr>
        <dsp:cNvPr id="0" name=""/>
        <dsp:cNvSpPr/>
      </dsp:nvSpPr>
      <dsp:spPr>
        <a:xfrm>
          <a:off x="170114" y="584248"/>
          <a:ext cx="168819" cy="1137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528"/>
              </a:lnTo>
              <a:lnTo>
                <a:pt x="168819" y="1137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BC009-7A6A-4769-9AF2-2AC07CF25733}">
      <dsp:nvSpPr>
        <dsp:cNvPr id="0" name=""/>
        <dsp:cNvSpPr/>
      </dsp:nvSpPr>
      <dsp:spPr>
        <a:xfrm>
          <a:off x="338934" y="1478115"/>
          <a:ext cx="2303470" cy="4873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Care and support planning</a:t>
          </a:r>
          <a:endParaRPr lang="en-GB" sz="1800" kern="1200" dirty="0"/>
        </a:p>
      </dsp:txBody>
      <dsp:txXfrm>
        <a:off x="353207" y="1492388"/>
        <a:ext cx="2274924" cy="458777"/>
      </dsp:txXfrm>
    </dsp:sp>
    <dsp:sp modelId="{8B88FEA6-1AE3-4AF2-BEF9-AD0893CB14BE}">
      <dsp:nvSpPr>
        <dsp:cNvPr id="0" name=""/>
        <dsp:cNvSpPr/>
      </dsp:nvSpPr>
      <dsp:spPr>
        <a:xfrm>
          <a:off x="2725228" y="54627"/>
          <a:ext cx="1688197" cy="523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Informal access</a:t>
          </a:r>
          <a:endParaRPr lang="en-GB" sz="1800" kern="1200" dirty="0"/>
        </a:p>
      </dsp:txBody>
      <dsp:txXfrm>
        <a:off x="2740548" y="69947"/>
        <a:ext cx="1657557" cy="492431"/>
      </dsp:txXfrm>
    </dsp:sp>
    <dsp:sp modelId="{FEB1F9B5-51FC-4903-B810-E2AEFC0B2BC2}">
      <dsp:nvSpPr>
        <dsp:cNvPr id="0" name=""/>
        <dsp:cNvSpPr/>
      </dsp:nvSpPr>
      <dsp:spPr>
        <a:xfrm>
          <a:off x="2894048" y="577698"/>
          <a:ext cx="153646" cy="406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066"/>
              </a:lnTo>
              <a:lnTo>
                <a:pt x="153646" y="4060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125915-28B0-4768-8548-82BA0029F8DC}">
      <dsp:nvSpPr>
        <dsp:cNvPr id="0" name=""/>
        <dsp:cNvSpPr/>
      </dsp:nvSpPr>
      <dsp:spPr>
        <a:xfrm>
          <a:off x="3047694" y="692208"/>
          <a:ext cx="4783122" cy="5831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Person and community- centred approaches</a:t>
          </a:r>
          <a:endParaRPr lang="en-GB" sz="1800" kern="1200" dirty="0"/>
        </a:p>
      </dsp:txBody>
      <dsp:txXfrm>
        <a:off x="3064773" y="709287"/>
        <a:ext cx="4748964" cy="548953"/>
      </dsp:txXfrm>
    </dsp:sp>
    <dsp:sp modelId="{A5276169-B274-4C98-8925-A590EE6F8FC8}">
      <dsp:nvSpPr>
        <dsp:cNvPr id="0" name=""/>
        <dsp:cNvSpPr/>
      </dsp:nvSpPr>
      <dsp:spPr>
        <a:xfrm>
          <a:off x="2894048" y="577698"/>
          <a:ext cx="177929" cy="2017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370"/>
              </a:lnTo>
              <a:lnTo>
                <a:pt x="177929" y="2017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6CEB8-94AA-4AD0-ADAA-99C2E1972BA6}">
      <dsp:nvSpPr>
        <dsp:cNvPr id="0" name=""/>
        <dsp:cNvSpPr/>
      </dsp:nvSpPr>
      <dsp:spPr>
        <a:xfrm>
          <a:off x="3071977" y="1371969"/>
          <a:ext cx="3373531" cy="24461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Including –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Peer support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Self-management education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Health coaching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Group activities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Asset-based approaches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3143624" y="1443616"/>
        <a:ext cx="3230237" cy="2302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3843" cy="499905"/>
          </a:xfrm>
          <a:prstGeom prst="rect">
            <a:avLst/>
          </a:prstGeom>
        </p:spPr>
        <p:txBody>
          <a:bodyPr vert="horz" lIns="93190" tIns="46594" rIns="93190" bIns="4659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872" y="1"/>
            <a:ext cx="2973843" cy="499905"/>
          </a:xfrm>
          <a:prstGeom prst="rect">
            <a:avLst/>
          </a:prstGeom>
        </p:spPr>
        <p:txBody>
          <a:bodyPr vert="horz" lIns="93190" tIns="46594" rIns="93190" bIns="46594" rtlCol="0"/>
          <a:lstStyle>
            <a:lvl1pPr algn="r">
              <a:defRPr sz="1200"/>
            </a:lvl1pPr>
          </a:lstStyle>
          <a:p>
            <a:fld id="{2A8496E5-A5D4-4598-84B3-4CB22AAE611D}" type="datetimeFigureOut">
              <a:rPr lang="en-GB" smtClean="0"/>
              <a:pPr/>
              <a:t>04/06/2017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976"/>
            <a:ext cx="2973843" cy="499904"/>
          </a:xfrm>
          <a:prstGeom prst="rect">
            <a:avLst/>
          </a:prstGeom>
        </p:spPr>
        <p:txBody>
          <a:bodyPr vert="horz" lIns="93190" tIns="46594" rIns="93190" bIns="4659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872" y="9494976"/>
            <a:ext cx="2973843" cy="499904"/>
          </a:xfrm>
          <a:prstGeom prst="rect">
            <a:avLst/>
          </a:prstGeom>
        </p:spPr>
        <p:txBody>
          <a:bodyPr vert="horz" lIns="93190" tIns="46594" rIns="93190" bIns="46594" rtlCol="0" anchor="b"/>
          <a:lstStyle>
            <a:lvl1pPr algn="r">
              <a:defRPr sz="1200"/>
            </a:lvl1pPr>
          </a:lstStyle>
          <a:p>
            <a:fld id="{97A8A6D7-6AD4-499C-B48C-97C2B5AEB8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732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3959" cy="499905"/>
          </a:xfrm>
          <a:prstGeom prst="rect">
            <a:avLst/>
          </a:prstGeom>
        </p:spPr>
        <p:txBody>
          <a:bodyPr vert="horz" lIns="93190" tIns="46594" rIns="93190" bIns="4659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775" y="2"/>
            <a:ext cx="2973959" cy="499905"/>
          </a:xfrm>
          <a:prstGeom prst="rect">
            <a:avLst/>
          </a:prstGeom>
        </p:spPr>
        <p:txBody>
          <a:bodyPr vert="horz" lIns="93190" tIns="46594" rIns="93190" bIns="46594" rtlCol="0"/>
          <a:lstStyle>
            <a:lvl1pPr algn="r">
              <a:defRPr sz="1200"/>
            </a:lvl1pPr>
          </a:lstStyle>
          <a:p>
            <a:fld id="{D741E97C-04D2-4567-828C-4064C9EA2BF2}" type="datetimeFigureOut">
              <a:rPr lang="en-GB" smtClean="0"/>
              <a:pPr/>
              <a:t>04/06/2017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90" tIns="46594" rIns="93190" bIns="4659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922" y="4748293"/>
            <a:ext cx="5490509" cy="4499143"/>
          </a:xfrm>
          <a:prstGeom prst="rect">
            <a:avLst/>
          </a:prstGeom>
        </p:spPr>
        <p:txBody>
          <a:bodyPr vert="horz" lIns="93190" tIns="46594" rIns="93190" bIns="4659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76"/>
            <a:ext cx="2973959" cy="499904"/>
          </a:xfrm>
          <a:prstGeom prst="rect">
            <a:avLst/>
          </a:prstGeom>
        </p:spPr>
        <p:txBody>
          <a:bodyPr vert="horz" lIns="93190" tIns="46594" rIns="93190" bIns="4659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775" y="9494976"/>
            <a:ext cx="2973959" cy="499904"/>
          </a:xfrm>
          <a:prstGeom prst="rect">
            <a:avLst/>
          </a:prstGeom>
        </p:spPr>
        <p:txBody>
          <a:bodyPr vert="horz" lIns="93190" tIns="46594" rIns="93190" bIns="46594" rtlCol="0" anchor="b"/>
          <a:lstStyle>
            <a:lvl1pPr algn="r">
              <a:defRPr sz="1200"/>
            </a:lvl1pPr>
          </a:lstStyle>
          <a:p>
            <a:fld id="{B2B51B9D-AF02-457E-9C37-F6B4AE5749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31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51B9D-AF02-457E-9C37-F6B4AE57499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117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615F2-0432-4E25-942B-ABFD5669C71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970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51B9D-AF02-457E-9C37-F6B4AE57499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77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51B9D-AF02-457E-9C37-F6B4AE57499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01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51B9D-AF02-457E-9C37-F6B4AE57499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77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51B9D-AF02-457E-9C37-F6B4AE574999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77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51B9D-AF02-457E-9C37-F6B4AE574999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77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51B9D-AF02-457E-9C37-F6B4AE574999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7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E90E4-E059-46B8-95BD-E9B3A5E037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133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51B9D-AF02-457E-9C37-F6B4AE57499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580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51B9D-AF02-457E-9C37-F6B4AE57499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154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51B9D-AF02-457E-9C37-F6B4AE57499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77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51B9D-AF02-457E-9C37-F6B4AE57499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117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C6ED1-A6F1-4BD0-9EC5-5910529DB01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799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51B9D-AF02-457E-9C37-F6B4AE57499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171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615F2-0432-4E25-942B-ABFD5669C71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15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1678-E82E-462E-A66D-C2DBA847AB77}" type="datetimeFigureOut">
              <a:rPr lang="en-GB" smtClean="0"/>
              <a:pPr/>
              <a:t>04/06/2017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90BE-6644-4ABB-84BC-3CC96FF7B0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86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1678-E82E-462E-A66D-C2DBA847AB77}" type="datetimeFigureOut">
              <a:rPr lang="en-GB" smtClean="0"/>
              <a:pPr/>
              <a:t>04/06/2017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90BE-6644-4ABB-84BC-3CC96FF7B0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65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1678-E82E-462E-A66D-C2DBA847AB77}" type="datetimeFigureOut">
              <a:rPr lang="en-GB" smtClean="0"/>
              <a:pPr/>
              <a:t>04/06/2017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90BE-6644-4ABB-84BC-3CC96FF7B0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25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1678-E82E-462E-A66D-C2DBA847AB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04/06/2017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90BE-6644-4ABB-84BC-3CC96FF7B0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183709"/>
            <a:ext cx="9182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53617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3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1678-E82E-462E-A66D-C2DBA847AB77}" type="datetimeFigureOut">
              <a:rPr lang="en-GB" smtClean="0"/>
              <a:pPr/>
              <a:t>04/06/2017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90BE-6644-4ABB-84BC-3CC96FF7B03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183709"/>
            <a:ext cx="9182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53617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3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1678-E82E-462E-A66D-C2DBA847AB77}" type="datetimeFigureOut">
              <a:rPr lang="en-GB" smtClean="0"/>
              <a:pPr/>
              <a:t>04/06/2017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90BE-6644-4ABB-84BC-3CC96FF7B0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06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1678-E82E-462E-A66D-C2DBA847AB77}" type="datetimeFigureOut">
              <a:rPr lang="en-GB" smtClean="0"/>
              <a:pPr/>
              <a:t>04/06/2017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90BE-6644-4ABB-84BC-3CC96FF7B0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01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1678-E82E-462E-A66D-C2DBA847AB77}" type="datetimeFigureOut">
              <a:rPr lang="en-GB" smtClean="0"/>
              <a:pPr/>
              <a:t>04/06/2017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90BE-6644-4ABB-84BC-3CC96FF7B0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84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1678-E82E-462E-A66D-C2DBA847AB77}" type="datetimeFigureOut">
              <a:rPr lang="en-GB" smtClean="0"/>
              <a:pPr/>
              <a:t>04/06/2017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90BE-6644-4ABB-84BC-3CC96FF7B0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39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1678-E82E-462E-A66D-C2DBA847AB77}" type="datetimeFigureOut">
              <a:rPr lang="en-GB" smtClean="0"/>
              <a:pPr/>
              <a:t>04/06/2017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90BE-6644-4ABB-84BC-3CC96FF7B0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08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1678-E82E-462E-A66D-C2DBA847AB77}" type="datetimeFigureOut">
              <a:rPr lang="en-GB" smtClean="0"/>
              <a:pPr/>
              <a:t>04/06/2017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90BE-6644-4ABB-84BC-3CC96FF7B0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56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1678-E82E-462E-A66D-C2DBA847AB77}" type="datetimeFigureOut">
              <a:rPr lang="en-GB" smtClean="0"/>
              <a:pPr/>
              <a:t>04/06/2017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90BE-6644-4ABB-84BC-3CC96FF7B0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46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61678-E82E-462E-A66D-C2DBA847AB77}" type="datetimeFigureOut">
              <a:rPr lang="en-GB" smtClean="0"/>
              <a:pPr/>
              <a:t>04/06/2017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90BE-6644-4ABB-84BC-3CC96FF7B0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86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61678-E82E-462E-A66D-C2DBA847AB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04/06/2017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90BE-6644-4ABB-84BC-3CC96FF7B0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6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0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jpe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hyperlink" Target="http://www.nhselect2.org.uk/malnutrition/salford.php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bmj.com/" TargetMode="External"/><Relationship Id="rId7" Type="http://schemas.openxmlformats.org/officeDocument/2006/relationships/hyperlink" Target="mailto:bernadette@inspiringcommunitiestogether.co.u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nspiringcommunitiestogether.co.uk/" TargetMode="External"/><Relationship Id="rId5" Type="http://schemas.openxmlformats.org/officeDocument/2006/relationships/hyperlink" Target="http://www.salfordtogether.com/" TargetMode="External"/><Relationship Id="rId4" Type="http://schemas.openxmlformats.org/officeDocument/2006/relationships/hyperlink" Target="http://www.nesta.org.uk/project/realising-valu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ingcommunitiestogether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py of strapeline jpeg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39" y="23996"/>
            <a:ext cx="2493645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09317" y="3573016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4F81BD"/>
                </a:solidFill>
              </a:rPr>
              <a:t>Bernadette Elder – </a:t>
            </a:r>
            <a:r>
              <a:rPr lang="en-GB" sz="3600" dirty="0" smtClean="0">
                <a:solidFill>
                  <a:srgbClr val="4F81BD"/>
                </a:solidFill>
              </a:rPr>
              <a:t>CEO</a:t>
            </a:r>
          </a:p>
          <a:p>
            <a:pPr algn="ctr"/>
            <a:r>
              <a:rPr lang="en-GB" sz="3600" dirty="0" smtClean="0">
                <a:solidFill>
                  <a:srgbClr val="4F81BD"/>
                </a:solidFill>
              </a:rPr>
              <a:t>Inspiring </a:t>
            </a:r>
            <a:r>
              <a:rPr lang="en-GB" sz="3600" dirty="0">
                <a:solidFill>
                  <a:srgbClr val="4F81BD"/>
                </a:solidFill>
              </a:rPr>
              <a:t>Communities Together</a:t>
            </a:r>
          </a:p>
          <a:p>
            <a:endParaRPr lang="en-GB" dirty="0"/>
          </a:p>
        </p:txBody>
      </p:sp>
      <p:pic>
        <p:nvPicPr>
          <p:cNvPr id="6" name="Picture 2" descr="C:\Users\jane\AppData\Local\Microsoft\Windows\Temporary Internet Files\Content.IE5\QBH0Y8RD\Copy of ICT icons_Su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43" y="5157192"/>
            <a:ext cx="2860237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980728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1"/>
                </a:solidFill>
                <a:latin typeface="Calibri" pitchFamily="34" charset="0"/>
              </a:rPr>
              <a:t>Role of Community Assets </a:t>
            </a:r>
          </a:p>
          <a:p>
            <a:pPr algn="ctr"/>
            <a:r>
              <a:rPr lang="en-GB" sz="3600" b="1" dirty="0" smtClean="0">
                <a:solidFill>
                  <a:schemeClr val="accent1"/>
                </a:solidFill>
                <a:latin typeface="Calibri" pitchFamily="34" charset="0"/>
              </a:rPr>
              <a:t>in </a:t>
            </a:r>
          </a:p>
          <a:p>
            <a:pPr algn="ctr"/>
            <a:r>
              <a:rPr lang="en-GB" sz="3600" b="1" dirty="0" smtClean="0">
                <a:solidFill>
                  <a:schemeClr val="accent1"/>
                </a:solidFill>
                <a:latin typeface="Calibri" pitchFamily="34" charset="0"/>
              </a:rPr>
              <a:t>supporting good health and wellbeing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747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…to connect to this?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49" y="1216991"/>
            <a:ext cx="6087807" cy="45259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00" y="2708920"/>
            <a:ext cx="1542107" cy="154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6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6830719" cy="1008112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chemeClr val="accent1"/>
                </a:solidFill>
                <a:latin typeface="Calibri" pitchFamily="34" charset="0"/>
              </a:rPr>
              <a:t>Eating well in later life</a:t>
            </a:r>
            <a:endParaRPr lang="en-GB" sz="36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6" name="Picture 2" descr="C:\Users\Kirstine\Desktop\Armband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3740" y="4110976"/>
            <a:ext cx="1876467" cy="197429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27584" y="1124744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u="sng" dirty="0">
                <a:solidFill>
                  <a:srgbClr val="1F497D"/>
                </a:solidFill>
                <a:ea typeface="Calibri"/>
                <a:cs typeface="Times New Roman"/>
                <a:hlinkClick r:id="rId5"/>
              </a:rPr>
              <a:t>http://</a:t>
            </a:r>
            <a:r>
              <a:rPr lang="en-GB" u="sng" dirty="0" smtClean="0">
                <a:solidFill>
                  <a:srgbClr val="1F497D"/>
                </a:solidFill>
                <a:ea typeface="Calibri"/>
                <a:cs typeface="Times New Roman"/>
                <a:hlinkClick r:id="rId5"/>
              </a:rPr>
              <a:t>www.nhselect2.org.uk/malnutrition/salford.php</a:t>
            </a:r>
            <a:endParaRPr lang="en-GB" dirty="0">
              <a:ea typeface="Calibri"/>
              <a:cs typeface="Times New Roman"/>
            </a:endParaRP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075" y="1628800"/>
            <a:ext cx="590400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13" descr="food &amp; drink 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736" y="4077072"/>
            <a:ext cx="1800200" cy="204533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355" y="4452910"/>
            <a:ext cx="2551255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20141104_10332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20072" y="2598976"/>
            <a:ext cx="2289600" cy="162000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93" y="1494076"/>
            <a:ext cx="1591914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48880"/>
            <a:ext cx="1590604" cy="224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51520" y="2348880"/>
          <a:ext cx="2124075" cy="299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12" imgW="2838274" imgH="4000416" progId="AcroExch.Document.7">
                  <p:embed/>
                </p:oleObj>
              </mc:Choice>
              <mc:Fallback>
                <p:oleObj name="Acrobat Document" r:id="rId12" imgW="2838274" imgH="4000416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348880"/>
                        <a:ext cx="2124075" cy="299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61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814" y="828001"/>
            <a:ext cx="8600666" cy="2948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Well-being </a:t>
            </a:r>
            <a:r>
              <a:rPr lang="en-GB" b="1" dirty="0">
                <a:solidFill>
                  <a:srgbClr val="0070C0"/>
                </a:solidFill>
              </a:rPr>
              <a:t>plans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/>
              <a:t>- </a:t>
            </a:r>
            <a:r>
              <a:rPr lang="en-GB" i="1" dirty="0"/>
              <a:t>Developed working with older </a:t>
            </a:r>
            <a:r>
              <a:rPr lang="en-GB" i="1" dirty="0" smtClean="0"/>
              <a:t>people</a:t>
            </a:r>
            <a:r>
              <a:rPr lang="en-GB" dirty="0"/>
              <a:t> 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i="1" dirty="0" smtClean="0"/>
              <a:t>Learning </a:t>
            </a:r>
            <a:r>
              <a:rPr lang="en-GB" i="1" dirty="0"/>
              <a:t>programme developed to enable champions to go out and have “that conversation” with </a:t>
            </a:r>
            <a:r>
              <a:rPr lang="en-GB" i="1" dirty="0" smtClean="0"/>
              <a:t>people </a:t>
            </a:r>
            <a:endParaRPr lang="en-GB" i="1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Volunteer Well-being </a:t>
            </a:r>
            <a:r>
              <a:rPr lang="en-GB" b="1" dirty="0">
                <a:solidFill>
                  <a:srgbClr val="0070C0"/>
                </a:solidFill>
              </a:rPr>
              <a:t>champions </a:t>
            </a:r>
            <a:r>
              <a:rPr lang="en-GB" b="1" dirty="0"/>
              <a:t>- </a:t>
            </a:r>
            <a:r>
              <a:rPr lang="en-GB" i="1" dirty="0"/>
              <a:t>Active in community assets across </a:t>
            </a:r>
            <a:r>
              <a:rPr lang="en-GB" i="1" dirty="0" smtClean="0"/>
              <a:t>Neighbourhoods in Salford </a:t>
            </a:r>
          </a:p>
          <a:p>
            <a:pPr marL="0" indent="0">
              <a:buNone/>
            </a:pPr>
            <a:endParaRPr lang="en-GB" sz="1800" b="1" i="1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4" name="Picture 3" descr="Copy of strapeline jpeg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" y="0"/>
            <a:ext cx="2493645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jane\Downloads\IMG_20151120_14411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042" y="3776464"/>
            <a:ext cx="3284960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jane\Downloads\IMG_20151215_111652 (2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4" y="3867904"/>
            <a:ext cx="3052531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99945" y="3995241"/>
            <a:ext cx="27240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90</a:t>
            </a:r>
            <a:r>
              <a:rPr lang="en-GB" dirty="0"/>
              <a:t> </a:t>
            </a:r>
            <a:r>
              <a:rPr lang="en-GB" b="1" dirty="0"/>
              <a:t>Salford Together </a:t>
            </a:r>
            <a:endParaRPr lang="en-GB" b="1" dirty="0" smtClean="0"/>
          </a:p>
          <a:p>
            <a:r>
              <a:rPr lang="en-GB" b="1" dirty="0" smtClean="0"/>
              <a:t>Volunteer Well-being </a:t>
            </a:r>
            <a:r>
              <a:rPr lang="en-GB" b="1" dirty="0"/>
              <a:t>champions fully </a:t>
            </a:r>
            <a:r>
              <a:rPr lang="en-GB" b="1" dirty="0" smtClean="0"/>
              <a:t>trained</a:t>
            </a:r>
          </a:p>
          <a:p>
            <a:endParaRPr lang="en-GB" b="1" dirty="0"/>
          </a:p>
          <a:p>
            <a:r>
              <a:rPr lang="en-GB" b="1" dirty="0"/>
              <a:t>1600 hours of volunteering time completed during 2016</a:t>
            </a:r>
          </a:p>
        </p:txBody>
      </p:sp>
    </p:spTree>
    <p:extLst>
      <p:ext uri="{BB962C8B-B14F-4D97-AF65-F5344CB8AC3E}">
        <p14:creationId xmlns:p14="http://schemas.microsoft.com/office/powerpoint/2010/main" val="15940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0071" y="764704"/>
            <a:ext cx="7372409" cy="1960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0070C0"/>
                </a:solidFill>
              </a:rPr>
              <a:t>Tech and Tea </a:t>
            </a:r>
            <a:endParaRPr lang="en-GB" sz="2800" b="1" dirty="0" smtClean="0"/>
          </a:p>
          <a:p>
            <a:r>
              <a:rPr lang="en-GB" sz="1800" b="1" dirty="0"/>
              <a:t>R</a:t>
            </a:r>
            <a:r>
              <a:rPr lang="en-GB" sz="1800" b="1" dirty="0" smtClean="0"/>
              <a:t>unning </a:t>
            </a:r>
            <a:r>
              <a:rPr lang="en-GB" sz="1800" b="1" dirty="0"/>
              <a:t>across community </a:t>
            </a:r>
            <a:r>
              <a:rPr lang="en-GB" sz="1800" b="1" dirty="0" smtClean="0"/>
              <a:t>assets </a:t>
            </a:r>
            <a:r>
              <a:rPr lang="en-GB" sz="1800" dirty="0" smtClean="0"/>
              <a:t>– care homes, libraries, community centres</a:t>
            </a:r>
          </a:p>
          <a:p>
            <a:r>
              <a:rPr lang="en-GB" sz="1800" dirty="0" smtClean="0"/>
              <a:t>Improved </a:t>
            </a:r>
            <a:r>
              <a:rPr lang="en-GB" sz="1800" dirty="0"/>
              <a:t>digital skills – on line well-being plans, access to health and well-being information, connecting with others </a:t>
            </a:r>
            <a:r>
              <a:rPr lang="en-GB" sz="1800" dirty="0" smtClean="0"/>
              <a:t>(</a:t>
            </a:r>
            <a:r>
              <a:rPr lang="en-GB" sz="1800" b="1" i="1" dirty="0" smtClean="0"/>
              <a:t>600 </a:t>
            </a:r>
            <a:r>
              <a:rPr lang="en-GB" sz="1800" b="1" i="1" dirty="0"/>
              <a:t>older people have attended at least one session – </a:t>
            </a:r>
            <a:r>
              <a:rPr lang="en-GB" sz="1800" b="1" i="1" dirty="0" smtClean="0"/>
              <a:t>March 17</a:t>
            </a:r>
            <a:r>
              <a:rPr lang="en-GB" sz="1800" dirty="0" smtClean="0"/>
              <a:t>)</a:t>
            </a:r>
          </a:p>
          <a:p>
            <a:r>
              <a:rPr lang="en-GB" sz="1800" b="1" dirty="0"/>
              <a:t>Keeping in touch: </a:t>
            </a:r>
            <a:r>
              <a:rPr lang="en-GB" sz="1800" dirty="0"/>
              <a:t>Communication with family and friends was important for some of the </a:t>
            </a:r>
            <a:r>
              <a:rPr lang="en-GB" sz="1800" dirty="0" smtClean="0"/>
              <a:t>participants</a:t>
            </a:r>
          </a:p>
          <a:p>
            <a:r>
              <a:rPr lang="en-GB" sz="1800" b="1" dirty="0" smtClean="0"/>
              <a:t>Improving </a:t>
            </a:r>
            <a:r>
              <a:rPr lang="en-GB" sz="1800" b="1" dirty="0"/>
              <a:t>health and well being: </a:t>
            </a:r>
            <a:r>
              <a:rPr lang="en-GB" sz="1800" dirty="0"/>
              <a:t>The ability to stream videos and music enabled people to set up a Spotify Account and stream music while others discovered YouTube and were browsing for old videos of </a:t>
            </a:r>
            <a:r>
              <a:rPr lang="en-GB" sz="1800" dirty="0" smtClean="0"/>
              <a:t>Salford</a:t>
            </a:r>
          </a:p>
          <a:p>
            <a:r>
              <a:rPr lang="en-GB" sz="1800" b="1" dirty="0"/>
              <a:t>Reducing social isolation and loneliness: </a:t>
            </a:r>
            <a:r>
              <a:rPr lang="en-GB" sz="1800" dirty="0"/>
              <a:t>Some participants had never met each other despite living in the same </a:t>
            </a:r>
            <a:r>
              <a:rPr lang="en-GB" sz="1800" dirty="0" smtClean="0"/>
              <a:t>care home so </a:t>
            </a:r>
            <a:r>
              <a:rPr lang="en-GB" sz="1800" b="1" i="1" dirty="0"/>
              <a:t>new friends within the scheme have been </a:t>
            </a:r>
            <a:r>
              <a:rPr lang="en-GB" sz="1800" b="1" i="1" dirty="0" smtClean="0"/>
              <a:t>made</a:t>
            </a:r>
          </a:p>
          <a:p>
            <a:r>
              <a:rPr lang="en-GB" sz="1800" b="1" dirty="0" smtClean="0"/>
              <a:t>Volunteering </a:t>
            </a:r>
            <a:r>
              <a:rPr lang="en-GB" sz="1800" dirty="0" smtClean="0"/>
              <a:t>– Well-being champions support activity</a:t>
            </a:r>
            <a:endParaRPr lang="en-GB" sz="1800" b="1" dirty="0" smtClean="0"/>
          </a:p>
        </p:txBody>
      </p:sp>
      <p:pic>
        <p:nvPicPr>
          <p:cNvPr id="4" name="Picture 3" descr="Copy of strapeline jpeg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39" y="23996"/>
            <a:ext cx="2493645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lkc7\Desktop\IMG_002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66" y="1166578"/>
            <a:ext cx="123732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lkc7\Desktop\IMG_17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5" y="3096982"/>
            <a:ext cx="151765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8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6830719" cy="1008112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chemeClr val="accent1"/>
                </a:solidFill>
                <a:latin typeface="Calibri" pitchFamily="34" charset="0"/>
              </a:rPr>
              <a:t>What it means to people in Salford</a:t>
            </a:r>
            <a:endParaRPr lang="en-GB" sz="36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8208912" cy="4896544"/>
          </a:xfrm>
        </p:spPr>
        <p:txBody>
          <a:bodyPr>
            <a:noAutofit/>
          </a:bodyPr>
          <a:lstStyle/>
          <a:p>
            <a:pPr lvl="0"/>
            <a:r>
              <a:rPr lang="en-GB" sz="2400" dirty="0" smtClean="0"/>
              <a:t>Increased </a:t>
            </a:r>
            <a:r>
              <a:rPr lang="en-GB" sz="2400" dirty="0"/>
              <a:t>public awareness that losing weight, </a:t>
            </a:r>
            <a:r>
              <a:rPr lang="en-GB" sz="2400" dirty="0" smtClean="0"/>
              <a:t>and </a:t>
            </a:r>
            <a:r>
              <a:rPr lang="en-GB" sz="2400" dirty="0"/>
              <a:t>being lonely are not a natural part of ageing</a:t>
            </a:r>
          </a:p>
          <a:p>
            <a:pPr lvl="0"/>
            <a:r>
              <a:rPr lang="en-GB" sz="2400" dirty="0"/>
              <a:t>More </a:t>
            </a:r>
            <a:r>
              <a:rPr lang="en-GB" sz="2400" dirty="0" smtClean="0"/>
              <a:t>people </a:t>
            </a:r>
            <a:r>
              <a:rPr lang="en-GB" sz="2400" dirty="0"/>
              <a:t>equipped with tools to self manage their own health and </a:t>
            </a:r>
            <a:r>
              <a:rPr lang="en-GB" sz="2400" dirty="0" smtClean="0"/>
              <a:t>well-being</a:t>
            </a:r>
            <a:endParaRPr lang="en-GB" sz="2400" dirty="0"/>
          </a:p>
          <a:p>
            <a:pPr lvl="0"/>
            <a:r>
              <a:rPr lang="en-GB" sz="2400" dirty="0"/>
              <a:t>More neighbourhood assets have access to information and tools to support </a:t>
            </a:r>
            <a:r>
              <a:rPr lang="en-GB" sz="2400" dirty="0" smtClean="0"/>
              <a:t>people </a:t>
            </a:r>
            <a:r>
              <a:rPr lang="en-GB" sz="2400" dirty="0"/>
              <a:t>to manage their own health and </a:t>
            </a:r>
            <a:r>
              <a:rPr lang="en-GB" sz="2400" dirty="0" smtClean="0"/>
              <a:t>well- </a:t>
            </a:r>
            <a:r>
              <a:rPr lang="en-GB" sz="2400" dirty="0"/>
              <a:t>being </a:t>
            </a:r>
          </a:p>
          <a:p>
            <a:pPr lvl="0"/>
            <a:r>
              <a:rPr lang="en-GB" sz="2400" dirty="0"/>
              <a:t>More neighbourhood assets </a:t>
            </a:r>
            <a:r>
              <a:rPr lang="en-GB" sz="2400" dirty="0" smtClean="0"/>
              <a:t>are better equipped </a:t>
            </a:r>
            <a:r>
              <a:rPr lang="en-GB" sz="2400" dirty="0"/>
              <a:t>to detect early signs and know how to provide advice and guidance to </a:t>
            </a:r>
            <a:r>
              <a:rPr lang="en-GB" sz="2400" dirty="0" smtClean="0"/>
              <a:t>people</a:t>
            </a:r>
            <a:endParaRPr lang="en-GB" sz="2400" dirty="0"/>
          </a:p>
          <a:p>
            <a:pPr lvl="0"/>
            <a:r>
              <a:rPr lang="en-GB" sz="2400" dirty="0"/>
              <a:t>Easier access to activity and  written information for </a:t>
            </a:r>
            <a:r>
              <a:rPr lang="en-GB" sz="2400" dirty="0" smtClean="0"/>
              <a:t>people </a:t>
            </a:r>
            <a:r>
              <a:rPr lang="en-GB" sz="2400" dirty="0"/>
              <a:t>to help them manage their own health and </a:t>
            </a:r>
            <a:r>
              <a:rPr lang="en-GB" sz="2400" dirty="0" smtClean="0"/>
              <a:t>well-being</a:t>
            </a:r>
            <a:endParaRPr lang="en-GB" sz="2400" dirty="0"/>
          </a:p>
          <a:p>
            <a:pPr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950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11760" y="0"/>
            <a:ext cx="5184576" cy="1008112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chemeClr val="accent1"/>
                </a:solidFill>
                <a:latin typeface="Calibri" pitchFamily="34" charset="0"/>
              </a:rPr>
              <a:t>Opportunities and challenges</a:t>
            </a:r>
            <a:endParaRPr lang="en-GB" sz="32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8424936" cy="453650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400" b="1" dirty="0" smtClean="0"/>
              <a:t>Opportunities:</a:t>
            </a:r>
          </a:p>
          <a:p>
            <a:pPr lvl="0"/>
            <a:r>
              <a:rPr lang="en-GB" sz="2400" dirty="0" smtClean="0"/>
              <a:t>Community Asset approach recognised as part of the solution</a:t>
            </a:r>
          </a:p>
          <a:p>
            <a:pPr lvl="0"/>
            <a:r>
              <a:rPr lang="en-GB" sz="2400" dirty="0" smtClean="0"/>
              <a:t>Budget allocation – Lowest % at present</a:t>
            </a:r>
          </a:p>
          <a:p>
            <a:pPr lvl="0"/>
            <a:r>
              <a:rPr lang="en-GB" sz="2400" dirty="0" smtClean="0"/>
              <a:t>Starting to demonstrate impact = £££</a:t>
            </a:r>
          </a:p>
          <a:p>
            <a:pPr lvl="0"/>
            <a:r>
              <a:rPr lang="en-GB" sz="2400" dirty="0" smtClean="0"/>
              <a:t>VCS and local people as partners in coproduction of model</a:t>
            </a:r>
          </a:p>
          <a:p>
            <a:pPr marL="0" lvl="0" indent="0">
              <a:buNone/>
            </a:pPr>
            <a:r>
              <a:rPr lang="en-GB" sz="2400" b="1" dirty="0" smtClean="0"/>
              <a:t>Challenges:</a:t>
            </a:r>
          </a:p>
          <a:p>
            <a:r>
              <a:rPr lang="en-GB" sz="2400" dirty="0" smtClean="0"/>
              <a:t>Moving funding outside the system</a:t>
            </a:r>
          </a:p>
          <a:p>
            <a:r>
              <a:rPr lang="en-GB" sz="2400" dirty="0" smtClean="0"/>
              <a:t>VCS working in partnership – Salford approach 3SC (86 members)</a:t>
            </a:r>
          </a:p>
          <a:p>
            <a:r>
              <a:rPr lang="en-GB" sz="2400" dirty="0" smtClean="0"/>
              <a:t>Large contracts V small scale neighbourhood interventions</a:t>
            </a:r>
          </a:p>
          <a:p>
            <a:pPr lvl="0"/>
            <a:endParaRPr lang="en-GB" sz="2400" dirty="0"/>
          </a:p>
          <a:p>
            <a:pPr>
              <a:buNone/>
            </a:pPr>
            <a:endParaRPr lang="en-GB" sz="2800" dirty="0"/>
          </a:p>
        </p:txBody>
      </p:sp>
      <p:pic>
        <p:nvPicPr>
          <p:cNvPr id="4" name="Picture 3" descr="Copy of strapeline jpeg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0" y="23996"/>
            <a:ext cx="2493645" cy="8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6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8640960" cy="453650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GB" sz="3600" b="1" dirty="0" smtClean="0">
                <a:solidFill>
                  <a:schemeClr val="accent1"/>
                </a:solidFill>
              </a:rPr>
              <a:t>Thank you for listening – For further information </a:t>
            </a:r>
          </a:p>
          <a:p>
            <a:pPr marL="285750" indent="-285750"/>
            <a:r>
              <a:rPr lang="en-GB" sz="2400" dirty="0"/>
              <a:t>Participation in community assets with health-related quality of life and healthcare usage – Manchester University </a:t>
            </a:r>
            <a:r>
              <a:rPr lang="en-GB" sz="2400" dirty="0">
                <a:hlinkClick r:id="rId3"/>
              </a:rPr>
              <a:t>http://bmj.com</a:t>
            </a:r>
            <a:r>
              <a:rPr lang="en-GB" sz="2400" dirty="0"/>
              <a:t>   </a:t>
            </a:r>
          </a:p>
          <a:p>
            <a:pPr marL="285750" indent="-285750"/>
            <a:r>
              <a:rPr lang="en-GB" sz="2400" dirty="0"/>
              <a:t>Realising the value - </a:t>
            </a:r>
            <a:r>
              <a:rPr lang="en-GB" sz="2400" dirty="0">
                <a:hlinkClick r:id="rId4"/>
              </a:rPr>
              <a:t>http://www.nesta.org.uk/project/realising-value</a:t>
            </a:r>
            <a:r>
              <a:rPr lang="en-GB" sz="2400" dirty="0"/>
              <a:t>  </a:t>
            </a:r>
          </a:p>
          <a:p>
            <a:pPr marL="0" lvl="0" indent="0">
              <a:buNone/>
            </a:pPr>
            <a:endParaRPr lang="en-GB" sz="2400" dirty="0"/>
          </a:p>
          <a:p>
            <a:pPr>
              <a:buNone/>
            </a:pPr>
            <a:r>
              <a:rPr lang="en-GB" sz="2400" dirty="0" smtClean="0">
                <a:hlinkClick r:id="rId5"/>
              </a:rPr>
              <a:t>http</a:t>
            </a:r>
            <a:r>
              <a:rPr lang="en-GB" sz="2400" dirty="0">
                <a:hlinkClick r:id="rId5"/>
              </a:rPr>
              <a:t>://</a:t>
            </a:r>
            <a:r>
              <a:rPr lang="en-GB" sz="2400" dirty="0" smtClean="0">
                <a:hlinkClick r:id="rId5"/>
              </a:rPr>
              <a:t>www.salfordtogether.com</a:t>
            </a:r>
            <a:r>
              <a:rPr lang="en-GB" sz="2400" dirty="0" smtClean="0"/>
              <a:t> </a:t>
            </a:r>
          </a:p>
          <a:p>
            <a:pPr>
              <a:buNone/>
            </a:pPr>
            <a:r>
              <a:rPr lang="en-US" sz="2400" dirty="0">
                <a:hlinkClick r:id="rId6"/>
              </a:rPr>
              <a:t>http://inspiringcommunitiestogether.co.uk</a:t>
            </a:r>
            <a:r>
              <a:rPr lang="en-US" sz="2400" dirty="0"/>
              <a:t> </a:t>
            </a:r>
          </a:p>
          <a:p>
            <a:pPr>
              <a:buNone/>
            </a:pPr>
            <a:r>
              <a:rPr lang="en-GB" sz="2400" dirty="0" smtClean="0">
                <a:hlinkClick r:id="rId7"/>
              </a:rPr>
              <a:t>bernadette@inspiringcommunitiestogether.co.uk</a:t>
            </a:r>
            <a:endParaRPr lang="en-GB" sz="2400" dirty="0" smtClean="0"/>
          </a:p>
        </p:txBody>
      </p:sp>
      <p:pic>
        <p:nvPicPr>
          <p:cNvPr id="4" name="Picture 3" descr="Copy of strapeline jpeg-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0" y="23996"/>
            <a:ext cx="2493645" cy="8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4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539552" y="783365"/>
            <a:ext cx="8229600" cy="936104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1"/>
                </a:solidFill>
                <a:latin typeface="Calibri" pitchFamily="34" charset="0"/>
              </a:rPr>
              <a:t>Inspiring Communities Together</a:t>
            </a:r>
            <a:endParaRPr lang="en-US" dirty="0" smtClean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425114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sz="3400" b="1" dirty="0" smtClean="0"/>
          </a:p>
          <a:p>
            <a:pPr marL="0" indent="0" algn="ctr">
              <a:buNone/>
            </a:pPr>
            <a:r>
              <a:rPr lang="en-US" sz="4400" b="1" dirty="0" err="1" smtClean="0"/>
              <a:t>Neighbourhood</a:t>
            </a:r>
            <a:r>
              <a:rPr lang="en-US" sz="4400" b="1" dirty="0" smtClean="0"/>
              <a:t> based charity</a:t>
            </a:r>
            <a:endParaRPr lang="en-US" sz="4400" dirty="0" smtClean="0"/>
          </a:p>
          <a:p>
            <a:r>
              <a:rPr lang="en-US" sz="4400" b="1" dirty="0" smtClean="0"/>
              <a:t>Membership led –</a:t>
            </a:r>
            <a:r>
              <a:rPr lang="en-US" sz="4400" dirty="0" smtClean="0"/>
              <a:t> Trustees elected through membership </a:t>
            </a:r>
          </a:p>
          <a:p>
            <a:r>
              <a:rPr lang="en-US" sz="4400" b="1" dirty="0" smtClean="0"/>
              <a:t>Delivers activity </a:t>
            </a:r>
            <a:r>
              <a:rPr lang="en-US" sz="4400" dirty="0" smtClean="0"/>
              <a:t>– learning and volunteering</a:t>
            </a:r>
          </a:p>
          <a:p>
            <a:r>
              <a:rPr lang="en-US" sz="4400" b="1" dirty="0" smtClean="0"/>
              <a:t>Facilitates</a:t>
            </a:r>
            <a:r>
              <a:rPr lang="en-US" sz="4400" dirty="0" smtClean="0"/>
              <a:t> – bring people together through two local forums</a:t>
            </a:r>
          </a:p>
          <a:p>
            <a:r>
              <a:rPr lang="en-US" sz="4400" b="1" dirty="0" smtClean="0"/>
              <a:t>Advocate</a:t>
            </a:r>
            <a:r>
              <a:rPr lang="en-US" sz="4400" dirty="0" smtClean="0"/>
              <a:t> – link between agencies and local community</a:t>
            </a:r>
          </a:p>
          <a:p>
            <a:r>
              <a:rPr lang="en-US" sz="4400" b="1" dirty="0" smtClean="0"/>
              <a:t>Securing resources </a:t>
            </a:r>
            <a:r>
              <a:rPr lang="en-US" sz="4400" dirty="0" smtClean="0"/>
              <a:t>– paid work linked to aims</a:t>
            </a:r>
          </a:p>
          <a:p>
            <a:r>
              <a:rPr lang="en-US" sz="4400" b="1" dirty="0" smtClean="0"/>
              <a:t>Integrated Care </a:t>
            </a:r>
            <a:r>
              <a:rPr lang="en-US" sz="4400" dirty="0" smtClean="0"/>
              <a:t>– Community Asset theme lead</a:t>
            </a:r>
          </a:p>
          <a:p>
            <a:pPr marL="0" indent="0">
              <a:buNone/>
            </a:pPr>
            <a:r>
              <a:rPr lang="en-GB" sz="3100" dirty="0"/>
              <a:t/>
            </a:r>
            <a:br>
              <a:rPr lang="en-GB" sz="3100" dirty="0"/>
            </a:br>
            <a:endParaRPr lang="en-US" sz="31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 smtClean="0">
                <a:hlinkClick r:id="rId3"/>
              </a:rPr>
              <a:t>http</a:t>
            </a:r>
            <a:r>
              <a:rPr lang="en-US" sz="4400" dirty="0">
                <a:hlinkClick r:id="rId3"/>
              </a:rPr>
              <a:t>://</a:t>
            </a:r>
            <a:r>
              <a:rPr lang="en-US" sz="4400" dirty="0" smtClean="0">
                <a:hlinkClick r:id="rId3"/>
              </a:rPr>
              <a:t>inspiringcommunitiestogether.co.uk</a:t>
            </a:r>
            <a:r>
              <a:rPr lang="en-US" sz="4400" dirty="0" smtClean="0"/>
              <a:t> </a:t>
            </a:r>
            <a:endParaRPr lang="en-US" sz="4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 descr="C:\Users\jane\AppData\Local\Microsoft\Windows\Temporary Internet Files\Content.IE5\QBH0Y8RD\Copy of ICT icons_Su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2860237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opy of strapeline jpeg-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39" y="23996"/>
            <a:ext cx="2493645" cy="8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3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chemeClr val="accent1"/>
                </a:solidFill>
                <a:latin typeface="Calibri" pitchFamily="34" charset="0"/>
              </a:rPr>
              <a:t>Over view of Salford 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701008"/>
          </a:xfrm>
        </p:spPr>
        <p:txBody>
          <a:bodyPr>
            <a:noAutofit/>
          </a:bodyPr>
          <a:lstStyle/>
          <a:p>
            <a:r>
              <a:rPr lang="en-GB" sz="2800" dirty="0" smtClean="0"/>
              <a:t>Total population is 236,000</a:t>
            </a:r>
          </a:p>
          <a:p>
            <a:r>
              <a:rPr lang="en-GB" sz="2800" dirty="0" smtClean="0"/>
              <a:t>Eight neighbourhoods</a:t>
            </a:r>
          </a:p>
          <a:p>
            <a:r>
              <a:rPr lang="en-GB" sz="2800" dirty="0" smtClean="0"/>
              <a:t>Although there are diverse levels of affluence, Salford is ranked as one of the most deprived local authority areas in England with life expectancy lower than the England average</a:t>
            </a:r>
          </a:p>
          <a:p>
            <a:r>
              <a:rPr lang="en-GB" sz="2800" dirty="0" smtClean="0"/>
              <a:t>Population of people aged 65 and over is 35,000 </a:t>
            </a:r>
          </a:p>
          <a:p>
            <a:r>
              <a:rPr lang="en-GB" sz="2800" dirty="0" smtClean="0"/>
              <a:t>Number of older people is forecast to rise by 28% by 2030</a:t>
            </a:r>
          </a:p>
          <a:p>
            <a:endParaRPr lang="en-GB" sz="2800" dirty="0" smtClean="0"/>
          </a:p>
        </p:txBody>
      </p:sp>
      <p:pic>
        <p:nvPicPr>
          <p:cNvPr id="4" name="Picture 3" descr="Copy of strapeline jpeg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39" y="23996"/>
            <a:ext cx="2493645" cy="8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4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chemeClr val="accent1"/>
                </a:solidFill>
                <a:latin typeface="Calibri" pitchFamily="34" charset="0"/>
              </a:rPr>
              <a:t>Context –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Loneliness  = £ to some one who smokes 15 cigarettes a day </a:t>
            </a:r>
          </a:p>
          <a:p>
            <a:pPr marL="285750" indent="-285750"/>
            <a:r>
              <a:rPr lang="en-GB" dirty="0" smtClean="0"/>
              <a:t>Not </a:t>
            </a:r>
            <a:r>
              <a:rPr lang="en-GB" dirty="0"/>
              <a:t>eating well - 14% (nearly 5000) of people aged 65 and over may be at risk of malnutrition (using BAPEN prevalence </a:t>
            </a:r>
            <a:r>
              <a:rPr lang="en-GB" dirty="0" smtClean="0"/>
              <a:t>tool)</a:t>
            </a:r>
          </a:p>
          <a:p>
            <a:pPr marL="285750" indent="-285750"/>
            <a:r>
              <a:rPr lang="en-GB" dirty="0"/>
              <a:t>Falls = over 4 million NHS bed days each year </a:t>
            </a:r>
            <a:endParaRPr lang="en-GB" dirty="0" smtClean="0"/>
          </a:p>
          <a:p>
            <a:r>
              <a:rPr lang="en-GB" dirty="0"/>
              <a:t>Physical environment and socio-economic factors account for 50% of the determinants of health</a:t>
            </a:r>
          </a:p>
          <a:p>
            <a:r>
              <a:rPr lang="en-GB" dirty="0" smtClean="0"/>
              <a:t>GPs </a:t>
            </a:r>
            <a:r>
              <a:rPr lang="en-GB" dirty="0"/>
              <a:t>spend fifth of consultation time on non-health </a:t>
            </a:r>
            <a:r>
              <a:rPr lang="en-GB" dirty="0" smtClean="0"/>
              <a:t>problems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2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00800" cy="897428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chemeClr val="accent1"/>
                </a:solidFill>
                <a:latin typeface="Calibri" pitchFamily="34" charset="0"/>
              </a:rPr>
              <a:t>What we are trying to achieve -</a:t>
            </a:r>
            <a:endParaRPr lang="en-GB" sz="36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8208912" cy="4608512"/>
          </a:xfrm>
        </p:spPr>
        <p:txBody>
          <a:bodyPr>
            <a:noAutofit/>
          </a:bodyPr>
          <a:lstStyle/>
          <a:p>
            <a:r>
              <a:rPr lang="en-GB" sz="2400" b="1" i="1" dirty="0"/>
              <a:t>Improved outcomes for </a:t>
            </a:r>
            <a:r>
              <a:rPr lang="en-GB" sz="2400" b="1" i="1" dirty="0" smtClean="0"/>
              <a:t>local people </a:t>
            </a:r>
            <a:r>
              <a:rPr lang="en-GB" sz="2400" b="1" i="1" dirty="0"/>
              <a:t>– </a:t>
            </a:r>
            <a:r>
              <a:rPr lang="en-GB" sz="2400" i="1" dirty="0"/>
              <a:t>effective use of community assets across Salford to support solutions to health </a:t>
            </a:r>
            <a:r>
              <a:rPr lang="en-GB" sz="2400" i="1" dirty="0" smtClean="0"/>
              <a:t>and well-being </a:t>
            </a:r>
            <a:r>
              <a:rPr lang="en-GB" sz="2400" i="1" dirty="0"/>
              <a:t>for and by </a:t>
            </a:r>
            <a:r>
              <a:rPr lang="en-GB" sz="2400" i="1" dirty="0" smtClean="0"/>
              <a:t>local people</a:t>
            </a:r>
          </a:p>
          <a:p>
            <a:r>
              <a:rPr lang="en-GB" sz="2400" b="1" dirty="0" smtClean="0"/>
              <a:t>Better </a:t>
            </a:r>
            <a:r>
              <a:rPr lang="en-GB" sz="2400" b="1" dirty="0"/>
              <a:t>informed </a:t>
            </a:r>
            <a:r>
              <a:rPr lang="en-GB" sz="2400" b="1" dirty="0" smtClean="0"/>
              <a:t>people </a:t>
            </a:r>
            <a:r>
              <a:rPr lang="en-GB" sz="2400" b="1" dirty="0"/>
              <a:t>able to manage their own health </a:t>
            </a:r>
            <a:r>
              <a:rPr lang="en-GB" sz="2400" b="1" dirty="0" smtClean="0"/>
              <a:t>and </a:t>
            </a:r>
            <a:r>
              <a:rPr lang="en-GB" sz="2400" b="1" dirty="0"/>
              <a:t>well-being – </a:t>
            </a:r>
            <a:r>
              <a:rPr lang="en-GB" sz="2400" i="1" dirty="0"/>
              <a:t>information</a:t>
            </a:r>
            <a:r>
              <a:rPr lang="en-GB" sz="2400" b="1" i="1" dirty="0"/>
              <a:t> </a:t>
            </a:r>
            <a:r>
              <a:rPr lang="en-GB" sz="2400" i="1" dirty="0"/>
              <a:t>is accessible in a number of formats and written in plain </a:t>
            </a:r>
            <a:r>
              <a:rPr lang="en-GB" sz="2400" i="1" dirty="0" smtClean="0"/>
              <a:t>English</a:t>
            </a:r>
          </a:p>
          <a:p>
            <a:r>
              <a:rPr lang="en-GB" sz="2400" b="1" dirty="0" smtClean="0"/>
              <a:t>Better </a:t>
            </a:r>
            <a:r>
              <a:rPr lang="en-GB" sz="2400" b="1" dirty="0"/>
              <a:t>coordination amongst stakeholders – </a:t>
            </a:r>
            <a:r>
              <a:rPr lang="en-GB" sz="2400" i="1" dirty="0"/>
              <a:t>sharing resources and reducing duplication to improve health </a:t>
            </a:r>
            <a:r>
              <a:rPr lang="en-GB" sz="2400" i="1" dirty="0" smtClean="0"/>
              <a:t>and </a:t>
            </a:r>
            <a:r>
              <a:rPr lang="en-GB" sz="2400" i="1" dirty="0"/>
              <a:t>well-being outcomes for </a:t>
            </a:r>
            <a:r>
              <a:rPr lang="en-GB" sz="2400" i="1" dirty="0" smtClean="0"/>
              <a:t>people   </a:t>
            </a:r>
            <a:endParaRPr lang="en-GB" sz="2400" i="1" dirty="0"/>
          </a:p>
          <a:p>
            <a:r>
              <a:rPr lang="en-GB" sz="2400" b="1" dirty="0" smtClean="0"/>
              <a:t>Increase </a:t>
            </a:r>
            <a:r>
              <a:rPr lang="en-GB" sz="2400" b="1" dirty="0"/>
              <a:t>skills and knowledge – </a:t>
            </a:r>
            <a:r>
              <a:rPr lang="en-GB" sz="2400" i="1" dirty="0" smtClean="0"/>
              <a:t>people </a:t>
            </a:r>
            <a:r>
              <a:rPr lang="en-GB" sz="2400" i="1" dirty="0"/>
              <a:t>are better able to deliver solutions and motivate others to improve health </a:t>
            </a:r>
            <a:r>
              <a:rPr lang="en-GB" sz="2400" i="1" dirty="0" smtClean="0"/>
              <a:t>and </a:t>
            </a:r>
            <a:r>
              <a:rPr lang="en-GB" sz="2400" i="1" dirty="0"/>
              <a:t>well-being outcomes</a:t>
            </a:r>
          </a:p>
          <a:p>
            <a:pPr>
              <a:buNone/>
            </a:pPr>
            <a:r>
              <a:rPr lang="en-GB" sz="2400" b="1" dirty="0" smtClean="0"/>
              <a:t>  </a:t>
            </a:r>
            <a:endParaRPr lang="en-GB" sz="2400" b="1" dirty="0"/>
          </a:p>
          <a:p>
            <a:pPr>
              <a:buNone/>
            </a:pPr>
            <a:endParaRPr lang="en-GB" sz="2400" dirty="0"/>
          </a:p>
          <a:p>
            <a:pPr>
              <a:buNone/>
            </a:pPr>
            <a:endParaRPr lang="en-GB" sz="2800" b="1" dirty="0"/>
          </a:p>
          <a:p>
            <a:pPr>
              <a:buNone/>
            </a:pPr>
            <a:endParaRPr lang="en-GB" sz="2800" dirty="0"/>
          </a:p>
        </p:txBody>
      </p:sp>
      <p:pic>
        <p:nvPicPr>
          <p:cNvPr id="4" name="Picture 3" descr="Copy of strapeline jpeg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39" y="23996"/>
            <a:ext cx="2493645" cy="8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0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6" y="101166"/>
            <a:ext cx="7452320" cy="419193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23528" y="3284984"/>
            <a:ext cx="8640960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800" b="1" dirty="0" smtClean="0">
                <a:solidFill>
                  <a:srgbClr val="4F81BD"/>
                </a:solidFill>
              </a:rPr>
              <a:t>Community Asset model</a:t>
            </a:r>
          </a:p>
          <a:p>
            <a:endParaRPr lang="en-GB" sz="5800" b="1" dirty="0" smtClean="0">
              <a:solidFill>
                <a:srgbClr val="4F81BD"/>
              </a:solidFill>
            </a:endParaRPr>
          </a:p>
          <a:p>
            <a:r>
              <a:rPr lang="en-GB" sz="4800" b="1" i="1" dirty="0">
                <a:solidFill>
                  <a:srgbClr val="AC146E"/>
                </a:solidFill>
              </a:rPr>
              <a:t>Using the knowledge and life experiences of </a:t>
            </a:r>
            <a:r>
              <a:rPr lang="en-GB" sz="4800" b="1" i="1" dirty="0" smtClean="0">
                <a:solidFill>
                  <a:srgbClr val="AC146E"/>
                </a:solidFill>
              </a:rPr>
              <a:t>people </a:t>
            </a:r>
            <a:r>
              <a:rPr lang="en-GB" sz="4800" b="1" i="1" dirty="0">
                <a:solidFill>
                  <a:srgbClr val="AC146E"/>
                </a:solidFill>
              </a:rPr>
              <a:t>to make life better by listening to and valuing their views: making sure this influences services to be better in future by building on community strengths.  This will keep </a:t>
            </a:r>
            <a:r>
              <a:rPr lang="en-GB" sz="4800" b="1" i="1" dirty="0" smtClean="0">
                <a:solidFill>
                  <a:srgbClr val="AC146E"/>
                </a:solidFill>
              </a:rPr>
              <a:t>people </a:t>
            </a:r>
            <a:r>
              <a:rPr lang="en-GB" sz="4800" b="1" i="1" dirty="0">
                <a:solidFill>
                  <a:srgbClr val="AC146E"/>
                </a:solidFill>
              </a:rPr>
              <a:t>in Salford healthy, happy and independent for longer</a:t>
            </a:r>
            <a:r>
              <a:rPr lang="en-GB" sz="4800" b="1" i="1" dirty="0" smtClean="0">
                <a:solidFill>
                  <a:srgbClr val="AC146E"/>
                </a:solidFill>
              </a:rPr>
              <a:t>”</a:t>
            </a:r>
            <a:endParaRPr lang="en-GB" sz="4800" b="1" dirty="0">
              <a:solidFill>
                <a:srgbClr val="AC146E"/>
              </a:solidFill>
            </a:endParaRPr>
          </a:p>
        </p:txBody>
      </p:sp>
      <p:pic>
        <p:nvPicPr>
          <p:cNvPr id="6" name="Picture 5" descr="Copy of strapeline jpeg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39" y="23996"/>
            <a:ext cx="2493645" cy="8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3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856"/>
            <a:ext cx="8532440" cy="600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2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16521639"/>
              </p:ext>
            </p:extLst>
          </p:nvPr>
        </p:nvGraphicFramePr>
        <p:xfrm>
          <a:off x="611560" y="1411035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10734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  <a:latin typeface="Calibri" pitchFamily="34" charset="0"/>
              </a:rPr>
              <a:t>Realising the Value – Person and community centred model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764704"/>
            <a:ext cx="864096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Support for individuals to develop knowledge, skills and confidence to manage their own health and well-being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301208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Intended impact: People become active partners in their own care and their health and well-being improves.  This leads to a reduction in the need for some formal health and care services as well as wide social benefits</a:t>
            </a:r>
            <a:endParaRPr lang="en-GB" b="1" dirty="0"/>
          </a:p>
        </p:txBody>
      </p:sp>
      <p:sp>
        <p:nvSpPr>
          <p:cNvPr id="2" name="Right Arrow 1"/>
          <p:cNvSpPr/>
          <p:nvPr/>
        </p:nvSpPr>
        <p:spPr>
          <a:xfrm>
            <a:off x="755576" y="3789040"/>
            <a:ext cx="1512168" cy="1463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Left Arrow 2"/>
          <p:cNvSpPr/>
          <p:nvPr/>
        </p:nvSpPr>
        <p:spPr>
          <a:xfrm>
            <a:off x="7236296" y="3573016"/>
            <a:ext cx="1656184" cy="14401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how do we get from…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4340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4790</TotalTime>
  <Words>873</Words>
  <Application>Microsoft Office PowerPoint</Application>
  <PresentationFormat>On-screen Show (4:3)</PresentationFormat>
  <Paragraphs>111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10_Office Theme</vt:lpstr>
      <vt:lpstr>Acrobat Document</vt:lpstr>
      <vt:lpstr>PowerPoint Presentation</vt:lpstr>
      <vt:lpstr>Inspiring Communities Together</vt:lpstr>
      <vt:lpstr>Over view of Salford -</vt:lpstr>
      <vt:lpstr>Context – </vt:lpstr>
      <vt:lpstr>What we are trying to achieve -</vt:lpstr>
      <vt:lpstr>PowerPoint Presentation</vt:lpstr>
      <vt:lpstr>PowerPoint Presentation</vt:lpstr>
      <vt:lpstr>PowerPoint Presentation</vt:lpstr>
      <vt:lpstr>So how do we get from…</vt:lpstr>
      <vt:lpstr>…to connect to this?</vt:lpstr>
      <vt:lpstr>Eating well in later life</vt:lpstr>
      <vt:lpstr>PowerPoint Presentation</vt:lpstr>
      <vt:lpstr>PowerPoint Presentation</vt:lpstr>
      <vt:lpstr>What it means to people in Salford</vt:lpstr>
      <vt:lpstr>Opportunities and challenges</vt:lpstr>
      <vt:lpstr>PowerPoint Presentation</vt:lpstr>
    </vt:vector>
  </TitlesOfParts>
  <Company>GMCSU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Haken</dc:creator>
  <cp:lastModifiedBy>jane</cp:lastModifiedBy>
  <cp:revision>176</cp:revision>
  <cp:lastPrinted>2015-11-18T12:18:55Z</cp:lastPrinted>
  <dcterms:created xsi:type="dcterms:W3CDTF">2014-12-01T11:35:52Z</dcterms:created>
  <dcterms:modified xsi:type="dcterms:W3CDTF">2017-06-04T08:24:12Z</dcterms:modified>
</cp:coreProperties>
</file>