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04" r:id="rId1"/>
  </p:sldMasterIdLst>
  <p:notesMasterIdLst>
    <p:notesMasterId r:id="rId33"/>
  </p:notesMasterIdLst>
  <p:sldIdLst>
    <p:sldId id="256" r:id="rId2"/>
    <p:sldId id="272" r:id="rId3"/>
    <p:sldId id="323" r:id="rId4"/>
    <p:sldId id="382" r:id="rId5"/>
    <p:sldId id="310" r:id="rId6"/>
    <p:sldId id="326" r:id="rId7"/>
    <p:sldId id="330" r:id="rId8"/>
    <p:sldId id="347" r:id="rId9"/>
    <p:sldId id="316" r:id="rId10"/>
    <p:sldId id="348" r:id="rId11"/>
    <p:sldId id="319" r:id="rId12"/>
    <p:sldId id="329" r:id="rId13"/>
    <p:sldId id="328" r:id="rId14"/>
    <p:sldId id="322" r:id="rId15"/>
    <p:sldId id="332" r:id="rId16"/>
    <p:sldId id="367" r:id="rId17"/>
    <p:sldId id="353" r:id="rId18"/>
    <p:sldId id="370" r:id="rId19"/>
    <p:sldId id="375" r:id="rId20"/>
    <p:sldId id="376" r:id="rId21"/>
    <p:sldId id="377" r:id="rId22"/>
    <p:sldId id="372" r:id="rId23"/>
    <p:sldId id="371" r:id="rId24"/>
    <p:sldId id="374" r:id="rId25"/>
    <p:sldId id="378" r:id="rId26"/>
    <p:sldId id="379" r:id="rId27"/>
    <p:sldId id="380" r:id="rId28"/>
    <p:sldId id="385" r:id="rId29"/>
    <p:sldId id="304" r:id="rId30"/>
    <p:sldId id="393"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p:restoredTop sz="77108"/>
  </p:normalViewPr>
  <p:slideViewPr>
    <p:cSldViewPr snapToGrid="0" snapToObjects="1">
      <p:cViewPr>
        <p:scale>
          <a:sx n="68" d="100"/>
          <a:sy n="68" d="100"/>
        </p:scale>
        <p:origin x="2200" y="6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7" d="100"/>
          <a:sy n="87" d="100"/>
        </p:scale>
        <p:origin x="2696" y="192"/>
      </p:cViewPr>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1F6B7B-F366-914B-90A6-6DD42867642D}" type="datetimeFigureOut">
              <a:rPr lang="en-US" smtClean="0"/>
              <a:t>4/1/17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D05F2-EFB1-914C-BFB9-80CE9B569ED5}" type="slidenum">
              <a:rPr lang="en-US" smtClean="0"/>
              <a:t>‹#›</a:t>
            </a:fld>
            <a:endParaRPr lang="en-US"/>
          </a:p>
        </p:txBody>
      </p:sp>
    </p:spTree>
    <p:extLst>
      <p:ext uri="{BB962C8B-B14F-4D97-AF65-F5344CB8AC3E}">
        <p14:creationId xmlns:p14="http://schemas.microsoft.com/office/powerpoint/2010/main" val="162145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D05F2-EFB1-914C-BFB9-80CE9B569ED5}" type="slidenum">
              <a:rPr lang="en-US" smtClean="0"/>
              <a:t>1</a:t>
            </a:fld>
            <a:endParaRPr lang="en-US"/>
          </a:p>
        </p:txBody>
      </p:sp>
    </p:spTree>
    <p:extLst>
      <p:ext uri="{BB962C8B-B14F-4D97-AF65-F5344CB8AC3E}">
        <p14:creationId xmlns:p14="http://schemas.microsoft.com/office/powerpoint/2010/main" val="21880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median value is 40,000</a:t>
            </a:r>
            <a:r>
              <a:rPr lang="en-GB" baseline="0" dirty="0" smtClean="0"/>
              <a:t> – meaning 50% of our sample have assets totalling £380 or less.</a:t>
            </a:r>
            <a:endParaRPr lang="en-GB" dirty="0"/>
          </a:p>
        </p:txBody>
      </p:sp>
      <p:sp>
        <p:nvSpPr>
          <p:cNvPr id="4" name="Slide Number Placeholder 3"/>
          <p:cNvSpPr>
            <a:spLocks noGrp="1"/>
          </p:cNvSpPr>
          <p:nvPr>
            <p:ph type="sldNum" sz="quarter" idx="10"/>
          </p:nvPr>
        </p:nvSpPr>
        <p:spPr/>
        <p:txBody>
          <a:bodyPr/>
          <a:lstStyle/>
          <a:p>
            <a:fld id="{9B6D05F2-EFB1-914C-BFB9-80CE9B569ED5}" type="slidenum">
              <a:rPr lang="en-US" smtClean="0"/>
              <a:t>10</a:t>
            </a:fld>
            <a:endParaRPr lang="en-US"/>
          </a:p>
        </p:txBody>
      </p:sp>
    </p:spTree>
    <p:extLst>
      <p:ext uri="{BB962C8B-B14F-4D97-AF65-F5344CB8AC3E}">
        <p14:creationId xmlns:p14="http://schemas.microsoft.com/office/powerpoint/2010/main" val="86978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D05F2-EFB1-914C-BFB9-80CE9B569ED5}" type="slidenum">
              <a:rPr lang="en-US" smtClean="0"/>
              <a:t>11</a:t>
            </a:fld>
            <a:endParaRPr lang="en-US"/>
          </a:p>
        </p:txBody>
      </p:sp>
    </p:spTree>
    <p:extLst>
      <p:ext uri="{BB962C8B-B14F-4D97-AF65-F5344CB8AC3E}">
        <p14:creationId xmlns:p14="http://schemas.microsoft.com/office/powerpoint/2010/main" val="1957106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D05F2-EFB1-914C-BFB9-80CE9B569ED5}" type="slidenum">
              <a:rPr lang="en-US" smtClean="0"/>
              <a:t>12</a:t>
            </a:fld>
            <a:endParaRPr lang="en-US"/>
          </a:p>
        </p:txBody>
      </p:sp>
    </p:spTree>
    <p:extLst>
      <p:ext uri="{BB962C8B-B14F-4D97-AF65-F5344CB8AC3E}">
        <p14:creationId xmlns:p14="http://schemas.microsoft.com/office/powerpoint/2010/main" val="942862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D05F2-EFB1-914C-BFB9-80CE9B569ED5}" type="slidenum">
              <a:rPr lang="en-US" smtClean="0"/>
              <a:t>13</a:t>
            </a:fld>
            <a:endParaRPr lang="en-US"/>
          </a:p>
        </p:txBody>
      </p:sp>
    </p:spTree>
    <p:extLst>
      <p:ext uri="{BB962C8B-B14F-4D97-AF65-F5344CB8AC3E}">
        <p14:creationId xmlns:p14="http://schemas.microsoft.com/office/powerpoint/2010/main" val="130301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a:t>
            </a:r>
            <a:r>
              <a:rPr lang="en-US" baseline="0" dirty="0" smtClean="0"/>
              <a:t> analysis.</a:t>
            </a:r>
            <a:endParaRPr lang="en-US" dirty="0"/>
          </a:p>
        </p:txBody>
      </p:sp>
      <p:sp>
        <p:nvSpPr>
          <p:cNvPr id="4" name="Slide Number Placeholder 3"/>
          <p:cNvSpPr>
            <a:spLocks noGrp="1"/>
          </p:cNvSpPr>
          <p:nvPr>
            <p:ph type="sldNum" sz="quarter" idx="10"/>
          </p:nvPr>
        </p:nvSpPr>
        <p:spPr/>
        <p:txBody>
          <a:bodyPr/>
          <a:lstStyle/>
          <a:p>
            <a:fld id="{9B6D05F2-EFB1-914C-BFB9-80CE9B569ED5}" type="slidenum">
              <a:rPr lang="en-US" smtClean="0"/>
              <a:t>14</a:t>
            </a:fld>
            <a:endParaRPr lang="en-US"/>
          </a:p>
        </p:txBody>
      </p:sp>
    </p:spTree>
    <p:extLst>
      <p:ext uri="{BB962C8B-B14F-4D97-AF65-F5344CB8AC3E}">
        <p14:creationId xmlns:p14="http://schemas.microsoft.com/office/powerpoint/2010/main" val="1901323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15</a:t>
            </a:fld>
            <a:endParaRPr lang="en-US"/>
          </a:p>
        </p:txBody>
      </p:sp>
    </p:spTree>
    <p:extLst>
      <p:ext uri="{BB962C8B-B14F-4D97-AF65-F5344CB8AC3E}">
        <p14:creationId xmlns:p14="http://schemas.microsoft.com/office/powerpoint/2010/main" val="1243188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16</a:t>
            </a:fld>
            <a:endParaRPr lang="en-US"/>
          </a:p>
        </p:txBody>
      </p:sp>
    </p:spTree>
    <p:extLst>
      <p:ext uri="{BB962C8B-B14F-4D97-AF65-F5344CB8AC3E}">
        <p14:creationId xmlns:p14="http://schemas.microsoft.com/office/powerpoint/2010/main" val="414548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17</a:t>
            </a:fld>
            <a:endParaRPr lang="en-US"/>
          </a:p>
        </p:txBody>
      </p:sp>
    </p:spTree>
    <p:extLst>
      <p:ext uri="{BB962C8B-B14F-4D97-AF65-F5344CB8AC3E}">
        <p14:creationId xmlns:p14="http://schemas.microsoft.com/office/powerpoint/2010/main" val="1117666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18</a:t>
            </a:fld>
            <a:endParaRPr lang="en-US"/>
          </a:p>
        </p:txBody>
      </p:sp>
    </p:spTree>
    <p:extLst>
      <p:ext uri="{BB962C8B-B14F-4D97-AF65-F5344CB8AC3E}">
        <p14:creationId xmlns:p14="http://schemas.microsoft.com/office/powerpoint/2010/main" val="467638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19</a:t>
            </a:fld>
            <a:endParaRPr lang="en-US"/>
          </a:p>
        </p:txBody>
      </p:sp>
    </p:spTree>
    <p:extLst>
      <p:ext uri="{BB962C8B-B14F-4D97-AF65-F5344CB8AC3E}">
        <p14:creationId xmlns:p14="http://schemas.microsoft.com/office/powerpoint/2010/main" val="201966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D05F2-EFB1-914C-BFB9-80CE9B569ED5}" type="slidenum">
              <a:rPr lang="en-US" smtClean="0"/>
              <a:t>2</a:t>
            </a:fld>
            <a:endParaRPr lang="en-US"/>
          </a:p>
        </p:txBody>
      </p:sp>
    </p:spTree>
    <p:extLst>
      <p:ext uri="{BB962C8B-B14F-4D97-AF65-F5344CB8AC3E}">
        <p14:creationId xmlns:p14="http://schemas.microsoft.com/office/powerpoint/2010/main" val="77061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20</a:t>
            </a:fld>
            <a:endParaRPr lang="en-US"/>
          </a:p>
        </p:txBody>
      </p:sp>
    </p:spTree>
    <p:extLst>
      <p:ext uri="{BB962C8B-B14F-4D97-AF65-F5344CB8AC3E}">
        <p14:creationId xmlns:p14="http://schemas.microsoft.com/office/powerpoint/2010/main" val="1137758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21</a:t>
            </a:fld>
            <a:endParaRPr lang="en-US"/>
          </a:p>
        </p:txBody>
      </p:sp>
    </p:spTree>
    <p:extLst>
      <p:ext uri="{BB962C8B-B14F-4D97-AF65-F5344CB8AC3E}">
        <p14:creationId xmlns:p14="http://schemas.microsoft.com/office/powerpoint/2010/main" val="130480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22</a:t>
            </a:fld>
            <a:endParaRPr lang="en-US"/>
          </a:p>
        </p:txBody>
      </p:sp>
    </p:spTree>
    <p:extLst>
      <p:ext uri="{BB962C8B-B14F-4D97-AF65-F5344CB8AC3E}">
        <p14:creationId xmlns:p14="http://schemas.microsoft.com/office/powerpoint/2010/main" val="919811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Here the maximum OR is 987 – this is for the term Allah, which occurs 58 times in our SSIs compared with once in our corpus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6D05F2-EFB1-914C-BFB9-80CE9B569ED5}" type="slidenum">
              <a:rPr lang="en-US" smtClean="0"/>
              <a:t>23</a:t>
            </a:fld>
            <a:endParaRPr lang="en-US"/>
          </a:p>
        </p:txBody>
      </p:sp>
    </p:spTree>
    <p:extLst>
      <p:ext uri="{BB962C8B-B14F-4D97-AF65-F5344CB8AC3E}">
        <p14:creationId xmlns:p14="http://schemas.microsoft.com/office/powerpoint/2010/main" val="573760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Here the maximum OR is 987 – this is for the term Allah, which occurs 58 times in our SSIs compared with once in our corpus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6D05F2-EFB1-914C-BFB9-80CE9B569ED5}" type="slidenum">
              <a:rPr lang="en-US" smtClean="0"/>
              <a:t>24</a:t>
            </a:fld>
            <a:endParaRPr lang="en-US"/>
          </a:p>
        </p:txBody>
      </p:sp>
    </p:spTree>
    <p:extLst>
      <p:ext uri="{BB962C8B-B14F-4D97-AF65-F5344CB8AC3E}">
        <p14:creationId xmlns:p14="http://schemas.microsoft.com/office/powerpoint/2010/main" val="1198976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25</a:t>
            </a:fld>
            <a:endParaRPr lang="en-US"/>
          </a:p>
        </p:txBody>
      </p:sp>
    </p:spTree>
    <p:extLst>
      <p:ext uri="{BB962C8B-B14F-4D97-AF65-F5344CB8AC3E}">
        <p14:creationId xmlns:p14="http://schemas.microsoft.com/office/powerpoint/2010/main" val="150773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26</a:t>
            </a:fld>
            <a:endParaRPr lang="en-US"/>
          </a:p>
        </p:txBody>
      </p:sp>
    </p:spTree>
    <p:extLst>
      <p:ext uri="{BB962C8B-B14F-4D97-AF65-F5344CB8AC3E}">
        <p14:creationId xmlns:p14="http://schemas.microsoft.com/office/powerpoint/2010/main" val="25329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27</a:t>
            </a:fld>
            <a:endParaRPr lang="en-US"/>
          </a:p>
        </p:txBody>
      </p:sp>
    </p:spTree>
    <p:extLst>
      <p:ext uri="{BB962C8B-B14F-4D97-AF65-F5344CB8AC3E}">
        <p14:creationId xmlns:p14="http://schemas.microsoft.com/office/powerpoint/2010/main" val="1984991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28</a:t>
            </a:fld>
            <a:endParaRPr lang="en-US"/>
          </a:p>
        </p:txBody>
      </p:sp>
    </p:spTree>
    <p:extLst>
      <p:ext uri="{BB962C8B-B14F-4D97-AF65-F5344CB8AC3E}">
        <p14:creationId xmlns:p14="http://schemas.microsoft.com/office/powerpoint/2010/main" val="1065077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29</a:t>
            </a:fld>
            <a:endParaRPr lang="en-US"/>
          </a:p>
        </p:txBody>
      </p:sp>
    </p:spTree>
    <p:extLst>
      <p:ext uri="{BB962C8B-B14F-4D97-AF65-F5344CB8AC3E}">
        <p14:creationId xmlns:p14="http://schemas.microsoft.com/office/powerpoint/2010/main" val="1348251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p>
        </p:txBody>
      </p:sp>
      <p:sp>
        <p:nvSpPr>
          <p:cNvPr id="4" name="Slide Number Placeholder 3"/>
          <p:cNvSpPr>
            <a:spLocks noGrp="1"/>
          </p:cNvSpPr>
          <p:nvPr>
            <p:ph type="sldNum" sz="quarter" idx="10"/>
          </p:nvPr>
        </p:nvSpPr>
        <p:spPr/>
        <p:txBody>
          <a:bodyPr/>
          <a:lstStyle/>
          <a:p>
            <a:fld id="{9B6D05F2-EFB1-914C-BFB9-80CE9B569ED5}" type="slidenum">
              <a:rPr lang="en-US" smtClean="0"/>
              <a:t>3</a:t>
            </a:fld>
            <a:endParaRPr lang="en-US"/>
          </a:p>
        </p:txBody>
      </p:sp>
    </p:spTree>
    <p:extLst>
      <p:ext uri="{BB962C8B-B14F-4D97-AF65-F5344CB8AC3E}">
        <p14:creationId xmlns:p14="http://schemas.microsoft.com/office/powerpoint/2010/main" val="20332412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30</a:t>
            </a:fld>
            <a:endParaRPr lang="en-US"/>
          </a:p>
        </p:txBody>
      </p:sp>
    </p:spTree>
    <p:extLst>
      <p:ext uri="{BB962C8B-B14F-4D97-AF65-F5344CB8AC3E}">
        <p14:creationId xmlns:p14="http://schemas.microsoft.com/office/powerpoint/2010/main" val="695009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B6D05F2-EFB1-914C-BFB9-80CE9B569ED5}" type="slidenum">
              <a:rPr lang="en-US" smtClean="0"/>
              <a:t>31</a:t>
            </a:fld>
            <a:endParaRPr lang="en-US"/>
          </a:p>
        </p:txBody>
      </p:sp>
    </p:spTree>
    <p:extLst>
      <p:ext uri="{BB962C8B-B14F-4D97-AF65-F5344CB8AC3E}">
        <p14:creationId xmlns:p14="http://schemas.microsoft.com/office/powerpoint/2010/main" val="208423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p>
        </p:txBody>
      </p:sp>
      <p:sp>
        <p:nvSpPr>
          <p:cNvPr id="4" name="Slide Number Placeholder 3"/>
          <p:cNvSpPr>
            <a:spLocks noGrp="1"/>
          </p:cNvSpPr>
          <p:nvPr>
            <p:ph type="sldNum" sz="quarter" idx="10"/>
          </p:nvPr>
        </p:nvSpPr>
        <p:spPr/>
        <p:txBody>
          <a:bodyPr/>
          <a:lstStyle/>
          <a:p>
            <a:fld id="{9B6D05F2-EFB1-914C-BFB9-80CE9B569ED5}" type="slidenum">
              <a:rPr lang="en-US" smtClean="0"/>
              <a:t>4</a:t>
            </a:fld>
            <a:endParaRPr lang="en-US"/>
          </a:p>
        </p:txBody>
      </p:sp>
    </p:spTree>
    <p:extLst>
      <p:ext uri="{BB962C8B-B14F-4D97-AF65-F5344CB8AC3E}">
        <p14:creationId xmlns:p14="http://schemas.microsoft.com/office/powerpoint/2010/main" val="205315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smtClean="0"/>
              <a:t>Four</a:t>
            </a:r>
            <a:r>
              <a:rPr lang="hr-HR" dirty="0" smtClean="0"/>
              <a:t> </a:t>
            </a:r>
            <a:r>
              <a:rPr lang="hr-HR" dirty="0" err="1" smtClean="0"/>
              <a:t>districts</a:t>
            </a:r>
            <a:r>
              <a:rPr lang="hr-HR" dirty="0" smtClean="0"/>
              <a:t> </a:t>
            </a:r>
            <a:r>
              <a:rPr lang="hr-HR" dirty="0" err="1" smtClean="0"/>
              <a:t>were</a:t>
            </a:r>
            <a:r>
              <a:rPr lang="hr-HR" dirty="0" smtClean="0"/>
              <a:t> </a:t>
            </a:r>
            <a:r>
              <a:rPr lang="hr-HR" dirty="0" err="1" smtClean="0"/>
              <a:t>purposively</a:t>
            </a:r>
            <a:r>
              <a:rPr lang="hr-HR" dirty="0" smtClean="0"/>
              <a:t> </a:t>
            </a:r>
            <a:r>
              <a:rPr lang="hr-HR" dirty="0" err="1" smtClean="0"/>
              <a:t>selected</a:t>
            </a:r>
            <a:r>
              <a:rPr lang="hr-HR" dirty="0" smtClean="0"/>
              <a:t> – </a:t>
            </a:r>
            <a:r>
              <a:rPr lang="hr-HR" dirty="0" err="1" smtClean="0"/>
              <a:t>three</a:t>
            </a:r>
            <a:r>
              <a:rPr lang="hr-HR" dirty="0" smtClean="0"/>
              <a:t> </a:t>
            </a:r>
            <a:r>
              <a:rPr lang="hr-HR" dirty="0" err="1" smtClean="0"/>
              <a:t>in</a:t>
            </a:r>
            <a:r>
              <a:rPr lang="hr-HR" dirty="0" smtClean="0"/>
              <a:t> </a:t>
            </a:r>
            <a:r>
              <a:rPr lang="hr-HR" dirty="0" err="1" smtClean="0"/>
              <a:t>the</a:t>
            </a:r>
            <a:r>
              <a:rPr lang="hr-HR" dirty="0" smtClean="0"/>
              <a:t> North</a:t>
            </a:r>
            <a:r>
              <a:rPr lang="hr-HR" baseline="0" dirty="0" smtClean="0"/>
              <a:t> </a:t>
            </a:r>
            <a:r>
              <a:rPr lang="hr-HR" baseline="0" dirty="0" err="1" smtClean="0"/>
              <a:t>of</a:t>
            </a:r>
            <a:r>
              <a:rPr lang="hr-HR" baseline="0" dirty="0" smtClean="0"/>
              <a:t> </a:t>
            </a:r>
            <a:r>
              <a:rPr lang="hr-HR" baseline="0" dirty="0" err="1" smtClean="0"/>
              <a:t>the</a:t>
            </a:r>
            <a:r>
              <a:rPr lang="hr-HR" baseline="0" dirty="0" smtClean="0"/>
              <a:t> </a:t>
            </a:r>
            <a:r>
              <a:rPr lang="hr-HR" baseline="0" dirty="0" err="1" smtClean="0"/>
              <a:t>country</a:t>
            </a:r>
            <a:r>
              <a:rPr lang="hr-HR" baseline="0" dirty="0" smtClean="0"/>
              <a:t> </a:t>
            </a:r>
            <a:r>
              <a:rPr lang="hr-HR" baseline="0" dirty="0" err="1" smtClean="0"/>
              <a:t>and</a:t>
            </a:r>
            <a:r>
              <a:rPr lang="hr-HR" baseline="0" dirty="0" smtClean="0"/>
              <a:t> one </a:t>
            </a:r>
            <a:r>
              <a:rPr lang="hr-HR" baseline="0" dirty="0" err="1" smtClean="0"/>
              <a:t>in</a:t>
            </a:r>
            <a:r>
              <a:rPr lang="hr-HR" baseline="0" dirty="0" smtClean="0"/>
              <a:t> </a:t>
            </a:r>
            <a:r>
              <a:rPr lang="hr-HR" baseline="0" dirty="0" err="1" smtClean="0"/>
              <a:t>the</a:t>
            </a:r>
            <a:r>
              <a:rPr lang="hr-HR" baseline="0" dirty="0" smtClean="0"/>
              <a:t> </a:t>
            </a:r>
            <a:r>
              <a:rPr lang="hr-HR" baseline="0" dirty="0" err="1" smtClean="0"/>
              <a:t>south</a:t>
            </a:r>
            <a:r>
              <a:rPr lang="hr-HR" dirty="0" smtClean="0"/>
              <a:t>.</a:t>
            </a:r>
            <a:r>
              <a:rPr lang="hr-HR" baseline="0" dirty="0" smtClean="0"/>
              <a:t> (</a:t>
            </a:r>
            <a:r>
              <a:rPr lang="hr-HR" dirty="0" err="1" smtClean="0"/>
              <a:t>Satkhira</a:t>
            </a:r>
            <a:r>
              <a:rPr lang="hr-HR" baseline="0" dirty="0" smtClean="0"/>
              <a:t> </a:t>
            </a:r>
            <a:r>
              <a:rPr lang="hr-HR" baseline="0" dirty="0" err="1" smtClean="0"/>
              <a:t>in</a:t>
            </a:r>
            <a:r>
              <a:rPr lang="hr-HR" baseline="0" dirty="0" smtClean="0"/>
              <a:t> </a:t>
            </a:r>
            <a:r>
              <a:rPr lang="hr-HR" baseline="0" dirty="0" err="1" smtClean="0"/>
              <a:t>the</a:t>
            </a:r>
            <a:r>
              <a:rPr lang="hr-HR" baseline="0" dirty="0" smtClean="0"/>
              <a:t> </a:t>
            </a:r>
            <a:r>
              <a:rPr lang="hr-HR" baseline="0" dirty="0" err="1" smtClean="0"/>
              <a:t>South</a:t>
            </a:r>
            <a:r>
              <a:rPr lang="hr-HR" baseline="0" dirty="0" smtClean="0"/>
              <a:t> </a:t>
            </a:r>
            <a:r>
              <a:rPr lang="hr-HR" baseline="0" dirty="0" err="1" smtClean="0"/>
              <a:t>and</a:t>
            </a:r>
            <a:r>
              <a:rPr lang="hr-HR" baseline="0" dirty="0" smtClean="0"/>
              <a:t>  </a:t>
            </a:r>
            <a:r>
              <a:rPr lang="hr-HR" dirty="0" err="1" smtClean="0"/>
              <a:t>Gaibandha</a:t>
            </a:r>
            <a:r>
              <a:rPr lang="hr-HR" baseline="0" dirty="0" smtClean="0"/>
              <a:t> </a:t>
            </a:r>
            <a:r>
              <a:rPr lang="hr-HR" dirty="0" err="1" smtClean="0"/>
              <a:t>Rangpur</a:t>
            </a:r>
            <a:r>
              <a:rPr lang="hr-HR" baseline="0" dirty="0" smtClean="0"/>
              <a:t> </a:t>
            </a:r>
            <a:r>
              <a:rPr lang="hr-HR" dirty="0" err="1" smtClean="0"/>
              <a:t>Lalmonirhat</a:t>
            </a:r>
            <a:r>
              <a:rPr lang="hr-HR" dirty="0" smtClean="0"/>
              <a:t> </a:t>
            </a:r>
            <a:r>
              <a:rPr lang="hr-HR" dirty="0" err="1" smtClean="0"/>
              <a:t>in</a:t>
            </a:r>
            <a:r>
              <a:rPr lang="hr-HR" dirty="0" smtClean="0"/>
              <a:t> </a:t>
            </a:r>
            <a:r>
              <a:rPr lang="hr-HR" dirty="0" err="1" smtClean="0"/>
              <a:t>the</a:t>
            </a:r>
            <a:r>
              <a:rPr lang="hr-HR" dirty="0" smtClean="0"/>
              <a:t> North).</a:t>
            </a:r>
            <a:r>
              <a:rPr lang="hr-HR" baseline="0" dirty="0" smtClean="0"/>
              <a:t> </a:t>
            </a:r>
            <a:r>
              <a:rPr lang="hr-HR" dirty="0" smtClean="0"/>
              <a:t>One </a:t>
            </a:r>
            <a:r>
              <a:rPr lang="hr-HR" dirty="0" err="1" smtClean="0"/>
              <a:t>Upazila</a:t>
            </a:r>
            <a:r>
              <a:rPr lang="hr-HR" dirty="0" smtClean="0"/>
              <a:t> </a:t>
            </a:r>
            <a:r>
              <a:rPr lang="hr-HR" dirty="0" err="1" smtClean="0"/>
              <a:t>in</a:t>
            </a:r>
            <a:r>
              <a:rPr lang="hr-HR" dirty="0" smtClean="0"/>
              <a:t> </a:t>
            </a:r>
            <a:r>
              <a:rPr lang="hr-HR" dirty="0" err="1" smtClean="0"/>
              <a:t>each</a:t>
            </a:r>
            <a:r>
              <a:rPr lang="hr-HR" baseline="0" dirty="0" smtClean="0"/>
              <a:t> </a:t>
            </a:r>
            <a:r>
              <a:rPr lang="hr-HR" baseline="0" dirty="0" err="1" smtClean="0"/>
              <a:t>district</a:t>
            </a:r>
            <a:r>
              <a:rPr lang="hr-HR" baseline="0" dirty="0" smtClean="0"/>
              <a:t> </a:t>
            </a:r>
            <a:r>
              <a:rPr lang="hr-HR" baseline="0" dirty="0" err="1" smtClean="0"/>
              <a:t>was</a:t>
            </a:r>
            <a:r>
              <a:rPr lang="hr-HR" baseline="0" dirty="0" smtClean="0"/>
              <a:t> </a:t>
            </a:r>
            <a:r>
              <a:rPr lang="hr-HR" baseline="0" dirty="0" err="1" smtClean="0"/>
              <a:t>then</a:t>
            </a:r>
            <a:r>
              <a:rPr lang="hr-HR" baseline="0" dirty="0" smtClean="0"/>
              <a:t> </a:t>
            </a:r>
            <a:r>
              <a:rPr lang="hr-HR" baseline="0" dirty="0" err="1" smtClean="0"/>
              <a:t>selected</a:t>
            </a:r>
            <a:r>
              <a:rPr lang="hr-HR" baseline="0" dirty="0" smtClean="0"/>
              <a:t>, </a:t>
            </a:r>
            <a:r>
              <a:rPr lang="hr-HR" baseline="0" dirty="0" err="1" smtClean="0"/>
              <a:t>and</a:t>
            </a:r>
            <a:r>
              <a:rPr lang="hr-HR" baseline="0" dirty="0" smtClean="0"/>
              <a:t> one Union </a:t>
            </a:r>
            <a:r>
              <a:rPr lang="hr-HR" baseline="0" dirty="0" err="1" smtClean="0"/>
              <a:t>within</a:t>
            </a:r>
            <a:r>
              <a:rPr lang="hr-HR" baseline="0" dirty="0" smtClean="0"/>
              <a:t> </a:t>
            </a:r>
            <a:r>
              <a:rPr lang="hr-HR" baseline="0" dirty="0" err="1" smtClean="0"/>
              <a:t>each</a:t>
            </a:r>
            <a:r>
              <a:rPr lang="hr-HR" baseline="0" dirty="0" smtClean="0"/>
              <a:t> </a:t>
            </a:r>
            <a:r>
              <a:rPr lang="hr-HR" baseline="0" dirty="0" err="1" smtClean="0"/>
              <a:t>Upazilla</a:t>
            </a:r>
            <a:r>
              <a:rPr lang="hr-HR" baseline="0" dirty="0" smtClean="0"/>
              <a:t>. </a:t>
            </a:r>
            <a:r>
              <a:rPr lang="en-US" baseline="0" dirty="0" smtClean="0"/>
              <a:t>T</a:t>
            </a:r>
            <a:r>
              <a:rPr lang="hr-HR" baseline="0" dirty="0" err="1" smtClean="0"/>
              <a:t>wo</a:t>
            </a:r>
            <a:r>
              <a:rPr lang="hr-HR" baseline="0" dirty="0" smtClean="0"/>
              <a:t> – </a:t>
            </a:r>
            <a:r>
              <a:rPr lang="hr-HR" baseline="0" dirty="0" err="1" smtClean="0"/>
              <a:t>three</a:t>
            </a:r>
            <a:r>
              <a:rPr lang="hr-HR" baseline="0" dirty="0" smtClean="0"/>
              <a:t> </a:t>
            </a:r>
            <a:r>
              <a:rPr lang="hr-HR" baseline="0" dirty="0" err="1" smtClean="0"/>
              <a:t>villages</a:t>
            </a:r>
            <a:r>
              <a:rPr lang="hr-HR" baseline="0" dirty="0" smtClean="0"/>
              <a:t> </a:t>
            </a:r>
            <a:r>
              <a:rPr lang="hr-HR" baseline="0" dirty="0" err="1" smtClean="0"/>
              <a:t>were</a:t>
            </a:r>
            <a:r>
              <a:rPr lang="hr-HR" baseline="0" dirty="0" smtClean="0"/>
              <a:t> </a:t>
            </a:r>
            <a:r>
              <a:rPr lang="hr-HR" baseline="0" dirty="0" err="1" smtClean="0"/>
              <a:t>selected</a:t>
            </a:r>
            <a:r>
              <a:rPr lang="hr-HR" baseline="0" dirty="0" smtClean="0"/>
              <a:t> </a:t>
            </a:r>
            <a:r>
              <a:rPr lang="hr-HR" baseline="0" dirty="0" err="1" smtClean="0"/>
              <a:t>from</a:t>
            </a:r>
            <a:r>
              <a:rPr lang="hr-HR" baseline="0" dirty="0" smtClean="0"/>
              <a:t> </a:t>
            </a:r>
            <a:r>
              <a:rPr lang="hr-HR" baseline="0" dirty="0" err="1" smtClean="0"/>
              <a:t>each</a:t>
            </a:r>
            <a:r>
              <a:rPr lang="hr-HR" baseline="0" dirty="0" smtClean="0"/>
              <a:t> Union, </a:t>
            </a:r>
            <a:r>
              <a:rPr lang="hr-HR" baseline="0" dirty="0" err="1" smtClean="0"/>
              <a:t>giving</a:t>
            </a:r>
            <a:r>
              <a:rPr lang="hr-HR" baseline="0" dirty="0" smtClean="0"/>
              <a:t> a total </a:t>
            </a:r>
            <a:r>
              <a:rPr lang="hr-HR" baseline="0" dirty="0" err="1" smtClean="0"/>
              <a:t>of</a:t>
            </a:r>
            <a:r>
              <a:rPr lang="hr-HR" baseline="0" dirty="0" smtClean="0"/>
              <a:t> </a:t>
            </a:r>
            <a:r>
              <a:rPr lang="hr-HR" baseline="0" dirty="0" err="1" smtClean="0"/>
              <a:t>nine</a:t>
            </a:r>
            <a:r>
              <a:rPr lang="hr-HR" baseline="0" dirty="0" smtClean="0"/>
              <a:t> </a:t>
            </a:r>
            <a:r>
              <a:rPr lang="hr-HR" baseline="0" dirty="0" err="1" smtClean="0"/>
              <a:t>villages</a:t>
            </a:r>
            <a:r>
              <a:rPr lang="hr-HR" baseline="0" dirty="0" smtClean="0"/>
              <a:t>. In total 415 </a:t>
            </a:r>
            <a:r>
              <a:rPr lang="hr-HR" baseline="0" dirty="0" err="1" smtClean="0"/>
              <a:t>households</a:t>
            </a:r>
            <a:r>
              <a:rPr lang="hr-HR" baseline="0" dirty="0" smtClean="0"/>
              <a:t> </a:t>
            </a:r>
            <a:r>
              <a:rPr lang="hr-HR" baseline="0" dirty="0" err="1" smtClean="0"/>
              <a:t>took</a:t>
            </a:r>
            <a:r>
              <a:rPr lang="hr-HR" baseline="0" dirty="0" smtClean="0"/>
              <a:t> </a:t>
            </a:r>
            <a:r>
              <a:rPr lang="hr-HR" baseline="0" dirty="0" err="1" smtClean="0"/>
              <a:t>part</a:t>
            </a:r>
            <a:r>
              <a:rPr lang="hr-HR" baseline="0" dirty="0" smtClean="0"/>
              <a:t> </a:t>
            </a:r>
            <a:r>
              <a:rPr lang="hr-HR" baseline="0" dirty="0" err="1" smtClean="0"/>
              <a:t>in</a:t>
            </a:r>
            <a:r>
              <a:rPr lang="hr-HR" baseline="0" dirty="0" smtClean="0"/>
              <a:t> </a:t>
            </a:r>
            <a:r>
              <a:rPr lang="hr-HR" baseline="0" dirty="0" err="1" smtClean="0"/>
              <a:t>the</a:t>
            </a:r>
            <a:r>
              <a:rPr lang="hr-HR" baseline="0" dirty="0" smtClean="0"/>
              <a:t> </a:t>
            </a:r>
            <a:r>
              <a:rPr lang="hr-HR" baseline="0" dirty="0" err="1" smtClean="0"/>
              <a:t>survey</a:t>
            </a:r>
            <a:r>
              <a:rPr lang="hr-HR" baseline="0" dirty="0" smtClean="0"/>
              <a:t>. One </a:t>
            </a:r>
            <a:r>
              <a:rPr lang="hr-HR" baseline="0" dirty="0" err="1" smtClean="0"/>
              <a:t>couple</a:t>
            </a:r>
            <a:r>
              <a:rPr lang="hr-HR" baseline="0" dirty="0" smtClean="0"/>
              <a:t> </a:t>
            </a:r>
            <a:r>
              <a:rPr lang="hr-HR" baseline="0" dirty="0" err="1" smtClean="0"/>
              <a:t>was</a:t>
            </a:r>
            <a:r>
              <a:rPr lang="hr-HR" baseline="0" dirty="0" smtClean="0"/>
              <a:t> </a:t>
            </a:r>
            <a:r>
              <a:rPr lang="hr-HR" baseline="0" dirty="0" err="1" smtClean="0"/>
              <a:t>randomly</a:t>
            </a:r>
            <a:r>
              <a:rPr lang="hr-HR" baseline="0" dirty="0" smtClean="0"/>
              <a:t> </a:t>
            </a:r>
            <a:r>
              <a:rPr lang="hr-HR" baseline="0" dirty="0" err="1" smtClean="0"/>
              <a:t>selected</a:t>
            </a:r>
            <a:r>
              <a:rPr lang="hr-HR" baseline="0" dirty="0" smtClean="0"/>
              <a:t> </a:t>
            </a:r>
            <a:r>
              <a:rPr lang="hr-HR" baseline="0" dirty="0" err="1" smtClean="0"/>
              <a:t>in</a:t>
            </a:r>
            <a:r>
              <a:rPr lang="hr-HR" baseline="0" dirty="0" smtClean="0"/>
              <a:t> </a:t>
            </a:r>
            <a:r>
              <a:rPr lang="hr-HR" baseline="0" dirty="0" err="1" smtClean="0"/>
              <a:t>each</a:t>
            </a:r>
            <a:r>
              <a:rPr lang="hr-HR" baseline="0" dirty="0" smtClean="0"/>
              <a:t> </a:t>
            </a:r>
            <a:r>
              <a:rPr lang="hr-HR" baseline="0" dirty="0" err="1" smtClean="0"/>
              <a:t>household</a:t>
            </a:r>
            <a:r>
              <a:rPr lang="hr-HR" baseline="0" dirty="0" smtClean="0"/>
              <a:t> to </a:t>
            </a:r>
            <a:r>
              <a:rPr lang="hr-HR" baseline="0" dirty="0" err="1" smtClean="0"/>
              <a:t>complete</a:t>
            </a:r>
            <a:r>
              <a:rPr lang="hr-HR" baseline="0" dirty="0" smtClean="0"/>
              <a:t> </a:t>
            </a:r>
            <a:r>
              <a:rPr lang="hr-HR" baseline="0" dirty="0" err="1" smtClean="0"/>
              <a:t>the</a:t>
            </a:r>
            <a:r>
              <a:rPr lang="hr-HR" baseline="0" dirty="0" smtClean="0"/>
              <a:t> </a:t>
            </a:r>
            <a:r>
              <a:rPr lang="hr-HR" baseline="0" dirty="0" err="1" smtClean="0"/>
              <a:t>individual</a:t>
            </a:r>
            <a:r>
              <a:rPr lang="hr-HR" baseline="0" dirty="0" smtClean="0"/>
              <a:t> </a:t>
            </a:r>
            <a:r>
              <a:rPr lang="hr-HR" baseline="0" dirty="0" err="1" smtClean="0"/>
              <a:t>modules</a:t>
            </a:r>
            <a:r>
              <a:rPr lang="hr-HR" baseline="0" dirty="0" smtClean="0"/>
              <a:t>. 445 </a:t>
            </a:r>
            <a:r>
              <a:rPr lang="hr-HR" baseline="0" dirty="0" err="1" smtClean="0"/>
              <a:t>women</a:t>
            </a:r>
            <a:r>
              <a:rPr lang="hr-HR" baseline="0" dirty="0" smtClean="0"/>
              <a:t> </a:t>
            </a:r>
            <a:r>
              <a:rPr lang="hr-HR" baseline="0" dirty="0" err="1" smtClean="0"/>
              <a:t>and</a:t>
            </a:r>
            <a:r>
              <a:rPr lang="hr-HR" baseline="0" dirty="0" smtClean="0"/>
              <a:t> 370 </a:t>
            </a:r>
            <a:r>
              <a:rPr lang="hr-HR" baseline="0" dirty="0" err="1" smtClean="0"/>
              <a:t>men</a:t>
            </a:r>
            <a:r>
              <a:rPr lang="hr-HR" baseline="0" dirty="0" smtClean="0"/>
              <a:t> </a:t>
            </a:r>
            <a:r>
              <a:rPr lang="hr-HR" baseline="0" dirty="0" err="1" smtClean="0"/>
              <a:t>completed</a:t>
            </a:r>
            <a:r>
              <a:rPr lang="hr-HR" baseline="0" dirty="0" smtClean="0"/>
              <a:t> </a:t>
            </a:r>
            <a:r>
              <a:rPr lang="hr-HR" baseline="0" dirty="0" err="1" smtClean="0"/>
              <a:t>the</a:t>
            </a:r>
            <a:r>
              <a:rPr lang="hr-HR" baseline="0" dirty="0" smtClean="0"/>
              <a:t> </a:t>
            </a:r>
            <a:r>
              <a:rPr lang="hr-HR" baseline="0" dirty="0" err="1" smtClean="0"/>
              <a:t>individual</a:t>
            </a:r>
            <a:r>
              <a:rPr lang="hr-HR" baseline="0" dirty="0" smtClean="0"/>
              <a:t> </a:t>
            </a:r>
            <a:r>
              <a:rPr lang="hr-HR" baseline="0" dirty="0" err="1" smtClean="0"/>
              <a:t>surveys</a:t>
            </a:r>
            <a:r>
              <a:rPr lang="hr-HR" baseline="0" dirty="0" smtClean="0"/>
              <a:t>. 41 </a:t>
            </a:r>
            <a:r>
              <a:rPr lang="hr-HR" baseline="0" dirty="0" err="1" smtClean="0"/>
              <a:t>of</a:t>
            </a:r>
            <a:r>
              <a:rPr lang="hr-HR" baseline="0" dirty="0" smtClean="0"/>
              <a:t> </a:t>
            </a:r>
            <a:r>
              <a:rPr lang="hr-HR" baseline="0" dirty="0" err="1" smtClean="0"/>
              <a:t>our</a:t>
            </a:r>
            <a:r>
              <a:rPr lang="hr-HR" baseline="0" dirty="0" smtClean="0"/>
              <a:t> </a:t>
            </a:r>
            <a:r>
              <a:rPr lang="hr-HR" baseline="0" dirty="0" err="1" smtClean="0"/>
              <a:t>survey</a:t>
            </a:r>
            <a:r>
              <a:rPr lang="hr-HR" baseline="0" dirty="0" smtClean="0"/>
              <a:t> </a:t>
            </a:r>
            <a:r>
              <a:rPr lang="hr-HR" baseline="0" dirty="0" err="1" smtClean="0"/>
              <a:t>respondents</a:t>
            </a:r>
            <a:r>
              <a:rPr lang="hr-HR" baseline="0" dirty="0" smtClean="0"/>
              <a:t> </a:t>
            </a:r>
            <a:r>
              <a:rPr lang="hr-HR" baseline="0" dirty="0" err="1" smtClean="0"/>
              <a:t>took</a:t>
            </a:r>
            <a:r>
              <a:rPr lang="hr-HR" baseline="0" dirty="0" smtClean="0"/>
              <a:t> </a:t>
            </a:r>
            <a:r>
              <a:rPr lang="hr-HR" baseline="0" dirty="0" err="1" smtClean="0"/>
              <a:t>part</a:t>
            </a:r>
            <a:r>
              <a:rPr lang="hr-HR" baseline="0" dirty="0" smtClean="0"/>
              <a:t> </a:t>
            </a:r>
            <a:r>
              <a:rPr lang="hr-HR" baseline="0" dirty="0" err="1" smtClean="0"/>
              <a:t>in</a:t>
            </a:r>
            <a:r>
              <a:rPr lang="hr-HR" baseline="0" dirty="0" smtClean="0"/>
              <a:t> </a:t>
            </a:r>
            <a:r>
              <a:rPr lang="hr-HR" baseline="0" dirty="0" err="1" smtClean="0"/>
              <a:t>semi-structured</a:t>
            </a:r>
            <a:r>
              <a:rPr lang="hr-HR" baseline="0" dirty="0" smtClean="0"/>
              <a:t> </a:t>
            </a:r>
            <a:r>
              <a:rPr lang="hr-HR" baseline="0" dirty="0" err="1" smtClean="0"/>
              <a:t>interviews</a:t>
            </a:r>
            <a:r>
              <a:rPr lang="hr-HR" baseline="0" dirty="0" smtClean="0"/>
              <a:t>. </a:t>
            </a:r>
            <a:endParaRPr lang="en-US" dirty="0"/>
          </a:p>
        </p:txBody>
      </p:sp>
      <p:sp>
        <p:nvSpPr>
          <p:cNvPr id="4" name="Slide Number Placeholder 3"/>
          <p:cNvSpPr>
            <a:spLocks noGrp="1"/>
          </p:cNvSpPr>
          <p:nvPr>
            <p:ph type="sldNum" sz="quarter" idx="10"/>
          </p:nvPr>
        </p:nvSpPr>
        <p:spPr/>
        <p:txBody>
          <a:bodyPr/>
          <a:lstStyle/>
          <a:p>
            <a:fld id="{9B6D05F2-EFB1-914C-BFB9-80CE9B569ED5}" type="slidenum">
              <a:rPr lang="en-US" smtClean="0"/>
              <a:t>5</a:t>
            </a:fld>
            <a:endParaRPr lang="en-US"/>
          </a:p>
        </p:txBody>
      </p:sp>
    </p:spTree>
    <p:extLst>
      <p:ext uri="{BB962C8B-B14F-4D97-AF65-F5344CB8AC3E}">
        <p14:creationId xmlns:p14="http://schemas.microsoft.com/office/powerpoint/2010/main" val="1710935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D05F2-EFB1-914C-BFB9-80CE9B569ED5}" type="slidenum">
              <a:rPr lang="en-US" smtClean="0"/>
              <a:t>6</a:t>
            </a:fld>
            <a:endParaRPr lang="en-US"/>
          </a:p>
        </p:txBody>
      </p:sp>
    </p:spTree>
    <p:extLst>
      <p:ext uri="{BB962C8B-B14F-4D97-AF65-F5344CB8AC3E}">
        <p14:creationId xmlns:p14="http://schemas.microsoft.com/office/powerpoint/2010/main" val="930040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6D05F2-EFB1-914C-BFB9-80CE9B569ED5}" type="slidenum">
              <a:rPr lang="en-US" smtClean="0"/>
              <a:t>7</a:t>
            </a:fld>
            <a:endParaRPr lang="en-US"/>
          </a:p>
        </p:txBody>
      </p:sp>
    </p:spTree>
    <p:extLst>
      <p:ext uri="{BB962C8B-B14F-4D97-AF65-F5344CB8AC3E}">
        <p14:creationId xmlns:p14="http://schemas.microsoft.com/office/powerpoint/2010/main" val="1921970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B6D05F2-EFB1-914C-BFB9-80CE9B569ED5}" type="slidenum">
              <a:rPr lang="en-US" smtClean="0"/>
              <a:t>8</a:t>
            </a:fld>
            <a:endParaRPr lang="en-US"/>
          </a:p>
        </p:txBody>
      </p:sp>
    </p:spTree>
    <p:extLst>
      <p:ext uri="{BB962C8B-B14F-4D97-AF65-F5344CB8AC3E}">
        <p14:creationId xmlns:p14="http://schemas.microsoft.com/office/powerpoint/2010/main" val="1592164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median value is 40,000</a:t>
            </a:r>
            <a:r>
              <a:rPr lang="en-GB" baseline="0" dirty="0" smtClean="0"/>
              <a:t> – meaning 50% of our sample have assets totalling £380 or less.</a:t>
            </a:r>
            <a:endParaRPr lang="en-GB" dirty="0"/>
          </a:p>
        </p:txBody>
      </p:sp>
      <p:sp>
        <p:nvSpPr>
          <p:cNvPr id="4" name="Slide Number Placeholder 3"/>
          <p:cNvSpPr>
            <a:spLocks noGrp="1"/>
          </p:cNvSpPr>
          <p:nvPr>
            <p:ph type="sldNum" sz="quarter" idx="10"/>
          </p:nvPr>
        </p:nvSpPr>
        <p:spPr/>
        <p:txBody>
          <a:bodyPr/>
          <a:lstStyle/>
          <a:p>
            <a:fld id="{9B6D05F2-EFB1-914C-BFB9-80CE9B569ED5}" type="slidenum">
              <a:rPr lang="en-US" smtClean="0"/>
              <a:t>9</a:t>
            </a:fld>
            <a:endParaRPr lang="en-US"/>
          </a:p>
        </p:txBody>
      </p:sp>
    </p:spTree>
    <p:extLst>
      <p:ext uri="{BB962C8B-B14F-4D97-AF65-F5344CB8AC3E}">
        <p14:creationId xmlns:p14="http://schemas.microsoft.com/office/powerpoint/2010/main" val="1413447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809A2B-6F48-3D48-A7E6-CEDD7B7D2D88}" type="datetimeFigureOut">
              <a:rPr lang="en-US" smtClean="0"/>
              <a:t>4/1/17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203503477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809A2B-6F48-3D48-A7E6-CEDD7B7D2D88}" type="datetimeFigureOut">
              <a:rPr lang="en-US" smtClean="0"/>
              <a:t>4/1/17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273169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809A2B-6F48-3D48-A7E6-CEDD7B7D2D88}" type="datetimeFigureOut">
              <a:rPr lang="en-US" smtClean="0"/>
              <a:t>4/1/17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198387146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809A2B-6F48-3D48-A7E6-CEDD7B7D2D88}" type="datetimeFigureOut">
              <a:rPr lang="en-US" smtClean="0"/>
              <a:t>4/1/17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200496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809A2B-6F48-3D48-A7E6-CEDD7B7D2D88}" type="datetimeFigureOut">
              <a:rPr lang="en-US" smtClean="0"/>
              <a:t>4/1/17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134019544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809A2B-6F48-3D48-A7E6-CEDD7B7D2D88}" type="datetimeFigureOut">
              <a:rPr lang="en-US" smtClean="0"/>
              <a:t>4/1/17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185627034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809A2B-6F48-3D48-A7E6-CEDD7B7D2D88}" type="datetimeFigureOut">
              <a:rPr lang="en-US" smtClean="0"/>
              <a:t>4/1/17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18407316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809A2B-6F48-3D48-A7E6-CEDD7B7D2D88}" type="datetimeFigureOut">
              <a:rPr lang="en-US" smtClean="0"/>
              <a:t>4/1/17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527237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809A2B-6F48-3D48-A7E6-CEDD7B7D2D88}" type="datetimeFigureOut">
              <a:rPr lang="en-US" smtClean="0"/>
              <a:t>4/1/17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77138721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809A2B-6F48-3D48-A7E6-CEDD7B7D2D88}" type="datetimeFigureOut">
              <a:rPr lang="en-US" smtClean="0"/>
              <a:t>4/1/17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34614556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809A2B-6F48-3D48-A7E6-CEDD7B7D2D88}" type="datetimeFigureOut">
              <a:rPr lang="en-US" smtClean="0"/>
              <a:t>4/1/17</a:t>
            </a:fld>
            <a:endParaRPr lang="en-US"/>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E19E960E-C8F5-CD47-9CB2-48396C3B16F6}" type="slidenum">
              <a:rPr lang="en-US" smtClean="0"/>
              <a:t>‹#›</a:t>
            </a:fld>
            <a:endParaRPr lang="en-US"/>
          </a:p>
        </p:txBody>
      </p:sp>
    </p:spTree>
    <p:extLst>
      <p:ext uri="{BB962C8B-B14F-4D97-AF65-F5344CB8AC3E}">
        <p14:creationId xmlns:p14="http://schemas.microsoft.com/office/powerpoint/2010/main" val="1353280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809A2B-6F48-3D48-A7E6-CEDD7B7D2D88}" type="datetimeFigureOut">
              <a:rPr lang="en-US" smtClean="0"/>
              <a:t>4/1/17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E960E-C8F5-CD47-9CB2-48396C3B16F6}" type="slidenum">
              <a:rPr lang="en-US" smtClean="0"/>
              <a:t>‹#›</a:t>
            </a:fld>
            <a:endParaRPr lang="en-US"/>
          </a:p>
        </p:txBody>
      </p:sp>
    </p:spTree>
    <p:extLst>
      <p:ext uri="{BB962C8B-B14F-4D97-AF65-F5344CB8AC3E}">
        <p14:creationId xmlns:p14="http://schemas.microsoft.com/office/powerpoint/2010/main" val="180664570"/>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5.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www.facebook.com/groups/438437119631157/"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mailto:samantha.watson@lshtm.ac.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700088" y="1341116"/>
            <a:ext cx="10718761" cy="3352800"/>
          </a:xfrm>
        </p:spPr>
        <p:txBody>
          <a:bodyPr>
            <a:normAutofit/>
          </a:bodyPr>
          <a:lstStyle/>
          <a:p>
            <a:r>
              <a:rPr lang="en-GB" sz="4000" i="1" dirty="0">
                <a:solidFill>
                  <a:schemeClr val="accent1">
                    <a:lumMod val="50000"/>
                  </a:schemeClr>
                </a:solidFill>
              </a:rPr>
              <a:t>Methodology for Studying the Well-Being </a:t>
            </a:r>
            <a:r>
              <a:rPr lang="en-GB" sz="4000" i="1" dirty="0" smtClean="0">
                <a:solidFill>
                  <a:schemeClr val="accent1">
                    <a:lumMod val="50000"/>
                  </a:schemeClr>
                </a:solidFill>
              </a:rPr>
              <a:t/>
            </a:r>
            <a:br>
              <a:rPr lang="en-GB" sz="4000" i="1" dirty="0" smtClean="0">
                <a:solidFill>
                  <a:schemeClr val="accent1">
                    <a:lumMod val="50000"/>
                  </a:schemeClr>
                </a:solidFill>
              </a:rPr>
            </a:br>
            <a:r>
              <a:rPr lang="en-GB" sz="4000" i="1" dirty="0" smtClean="0">
                <a:solidFill>
                  <a:schemeClr val="accent1">
                    <a:lumMod val="50000"/>
                  </a:schemeClr>
                </a:solidFill>
              </a:rPr>
              <a:t>of </a:t>
            </a:r>
            <a:r>
              <a:rPr lang="en-GB" sz="4000" i="1" dirty="0">
                <a:solidFill>
                  <a:schemeClr val="accent1">
                    <a:lumMod val="50000"/>
                  </a:schemeClr>
                </a:solidFill>
              </a:rPr>
              <a:t>Poor People in </a:t>
            </a:r>
            <a:r>
              <a:rPr lang="en-GB" sz="4000" i="1" dirty="0" smtClean="0">
                <a:solidFill>
                  <a:schemeClr val="accent1">
                    <a:lumMod val="50000"/>
                  </a:schemeClr>
                </a:solidFill>
              </a:rPr>
              <a:t>Bangladesh</a:t>
            </a:r>
            <a:br>
              <a:rPr lang="en-GB" sz="4000" i="1" dirty="0" smtClean="0">
                <a:solidFill>
                  <a:schemeClr val="accent1">
                    <a:lumMod val="50000"/>
                  </a:schemeClr>
                </a:solidFill>
              </a:rPr>
            </a:br>
            <a:r>
              <a:rPr lang="en-US" sz="2000" dirty="0" smtClean="0">
                <a:solidFill>
                  <a:schemeClr val="accent1">
                    <a:lumMod val="50000"/>
                  </a:schemeClr>
                </a:solidFill>
              </a:rPr>
              <a:t/>
            </a:r>
            <a:br>
              <a:rPr lang="en-US" sz="2000" dirty="0" smtClean="0">
                <a:solidFill>
                  <a:schemeClr val="accent1">
                    <a:lumMod val="50000"/>
                  </a:schemeClr>
                </a:solidFill>
              </a:rPr>
            </a:br>
            <a:r>
              <a:rPr lang="en-US" sz="3200" dirty="0">
                <a:solidFill>
                  <a:schemeClr val="accent1">
                    <a:lumMod val="50000"/>
                  </a:schemeClr>
                </a:solidFill>
              </a:rPr>
              <a:t/>
            </a:r>
            <a:br>
              <a:rPr lang="en-US" sz="3200" dirty="0">
                <a:solidFill>
                  <a:schemeClr val="accent1">
                    <a:lumMod val="50000"/>
                  </a:schemeClr>
                </a:solidFill>
              </a:rPr>
            </a:br>
            <a:r>
              <a:rPr lang="en-US" sz="1800" dirty="0" smtClean="0">
                <a:solidFill>
                  <a:schemeClr val="accent1">
                    <a:lumMod val="50000"/>
                  </a:schemeClr>
                </a:solidFill>
              </a:rPr>
              <a:t>Monday 12</a:t>
            </a:r>
            <a:r>
              <a:rPr lang="en-US" sz="1800" baseline="30000" dirty="0" smtClean="0">
                <a:solidFill>
                  <a:schemeClr val="accent1">
                    <a:lumMod val="50000"/>
                  </a:schemeClr>
                </a:solidFill>
              </a:rPr>
              <a:t>th</a:t>
            </a:r>
            <a:r>
              <a:rPr lang="en-US" sz="1800" dirty="0" smtClean="0">
                <a:solidFill>
                  <a:schemeClr val="accent1">
                    <a:lumMod val="50000"/>
                  </a:schemeClr>
                </a:solidFill>
              </a:rPr>
              <a:t> September 2016</a:t>
            </a:r>
            <a:br>
              <a:rPr lang="en-US" sz="1800" dirty="0" smtClean="0">
                <a:solidFill>
                  <a:schemeClr val="accent1">
                    <a:lumMod val="50000"/>
                  </a:schemeClr>
                </a:solidFill>
              </a:rPr>
            </a:br>
            <a:r>
              <a:rPr lang="en-GB" sz="1800" dirty="0" smtClean="0">
                <a:solidFill>
                  <a:schemeClr val="accent1">
                    <a:lumMod val="50000"/>
                  </a:schemeClr>
                </a:solidFill>
              </a:rPr>
              <a:t>DSA 2016: P50: Labour </a:t>
            </a:r>
            <a:r>
              <a:rPr lang="en-GB" sz="1800" dirty="0">
                <a:solidFill>
                  <a:schemeClr val="accent1">
                    <a:lumMod val="50000"/>
                  </a:schemeClr>
                </a:solidFill>
              </a:rPr>
              <a:t>as method for the study of development in South Asia, Sub-Saharan Africa </a:t>
            </a:r>
            <a:r>
              <a:rPr lang="en-GB" sz="1800" dirty="0" smtClean="0">
                <a:solidFill>
                  <a:schemeClr val="accent1">
                    <a:lumMod val="50000"/>
                  </a:schemeClr>
                </a:solidFill>
              </a:rPr>
              <a:t>&amp; </a:t>
            </a:r>
            <a:r>
              <a:rPr lang="en-GB" sz="1800" dirty="0">
                <a:solidFill>
                  <a:schemeClr val="accent1">
                    <a:lumMod val="50000"/>
                  </a:schemeClr>
                </a:solidFill>
              </a:rPr>
              <a:t>Latin America</a:t>
            </a:r>
            <a:endParaRPr lang="en-US" sz="1800" dirty="0">
              <a:solidFill>
                <a:schemeClr val="accent1">
                  <a:lumMod val="50000"/>
                </a:schemeClr>
              </a:solidFill>
            </a:endParaRPr>
          </a:p>
        </p:txBody>
      </p:sp>
      <p:sp>
        <p:nvSpPr>
          <p:cNvPr id="6" name="Subtitle 2"/>
          <p:cNvSpPr>
            <a:spLocks noGrp="1"/>
          </p:cNvSpPr>
          <p:nvPr>
            <p:ph type="subTitle" idx="1"/>
          </p:nvPr>
        </p:nvSpPr>
        <p:spPr>
          <a:xfrm>
            <a:off x="1522413" y="4979330"/>
            <a:ext cx="9143999" cy="1066800"/>
          </a:xfrm>
        </p:spPr>
        <p:txBody>
          <a:bodyPr>
            <a:normAutofit/>
          </a:bodyPr>
          <a:lstStyle/>
          <a:p>
            <a:r>
              <a:rPr lang="en-US" sz="1800" dirty="0" smtClean="0">
                <a:solidFill>
                  <a:schemeClr val="accent1">
                    <a:lumMod val="50000"/>
                  </a:schemeClr>
                </a:solidFill>
                <a:latin typeface="+mj-lt"/>
              </a:rPr>
              <a:t>Dr. Samantha </a:t>
            </a:r>
            <a:r>
              <a:rPr lang="en-US" sz="1800" dirty="0">
                <a:solidFill>
                  <a:schemeClr val="accent1">
                    <a:lumMod val="50000"/>
                  </a:schemeClr>
                </a:solidFill>
                <a:latin typeface="+mj-lt"/>
              </a:rPr>
              <a:t>Watson, </a:t>
            </a:r>
            <a:r>
              <a:rPr lang="en-US" sz="1800" dirty="0" smtClean="0">
                <a:solidFill>
                  <a:schemeClr val="accent1">
                    <a:lumMod val="50000"/>
                  </a:schemeClr>
                </a:solidFill>
                <a:latin typeface="+mj-lt"/>
              </a:rPr>
              <a:t>Lecturer in Global Health &amp; Development, </a:t>
            </a:r>
            <a:r>
              <a:rPr lang="en-US" sz="1800" dirty="0">
                <a:solidFill>
                  <a:schemeClr val="accent1">
                    <a:lumMod val="50000"/>
                  </a:schemeClr>
                </a:solidFill>
                <a:latin typeface="+mj-lt"/>
              </a:rPr>
              <a:t>LSHTM </a:t>
            </a:r>
            <a:endParaRPr lang="en-US" sz="1800" dirty="0" smtClean="0">
              <a:solidFill>
                <a:schemeClr val="accent1">
                  <a:lumMod val="50000"/>
                </a:schemeClr>
              </a:solidFill>
              <a:latin typeface="+mj-lt"/>
            </a:endParaRPr>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0099" y="4722492"/>
            <a:ext cx="10553584" cy="13357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186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0981" y="1557335"/>
            <a:ext cx="6993561" cy="4933610"/>
          </a:xfrm>
          <a:prstGeom prst="rect">
            <a:avLst/>
          </a:prstGeom>
        </p:spPr>
      </p:pic>
      <p:sp>
        <p:nvSpPr>
          <p:cNvPr id="4" name="Slide Number Placeholder 3"/>
          <p:cNvSpPr>
            <a:spLocks noGrp="1"/>
          </p:cNvSpPr>
          <p:nvPr>
            <p:ph type="sldNum" sz="quarter" idx="12"/>
          </p:nvPr>
        </p:nvSpPr>
        <p:spPr/>
        <p:txBody>
          <a:bodyPr/>
          <a:lstStyle/>
          <a:p>
            <a:fld id="{E10357A9-4E47-43DB-99EF-C6EEA5D8E9C3}" type="slidenum">
              <a:rPr lang="en-GB" smtClean="0"/>
              <a:pPr/>
              <a:t>10</a:t>
            </a:fld>
            <a:endParaRPr lang="en-GB"/>
          </a:p>
        </p:txBody>
      </p:sp>
      <p:sp>
        <p:nvSpPr>
          <p:cNvPr id="7" name="Rectangle 6"/>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txBox="1">
            <a:spLocks/>
          </p:cNvSpPr>
          <p:nvPr/>
        </p:nvSpPr>
        <p:spPr>
          <a:xfrm>
            <a:off x="101598" y="99893"/>
            <a:ext cx="12090402" cy="622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smtClean="0">
                <a:solidFill>
                  <a:schemeClr val="bg1"/>
                </a:solidFill>
                <a:latin typeface="+mj-lt"/>
              </a:rPr>
              <a:t>Context</a:t>
            </a:r>
            <a:endParaRPr lang="en-US" sz="3600" dirty="0">
              <a:solidFill>
                <a:schemeClr val="bg1"/>
              </a:solidFill>
              <a:latin typeface="+mj-lt"/>
            </a:endParaRPr>
          </a:p>
        </p:txBody>
      </p:sp>
      <p:sp>
        <p:nvSpPr>
          <p:cNvPr id="3" name="Rectangle 2"/>
          <p:cNvSpPr/>
          <p:nvPr/>
        </p:nvSpPr>
        <p:spPr>
          <a:xfrm>
            <a:off x="300039" y="1057917"/>
            <a:ext cx="10377714" cy="461665"/>
          </a:xfrm>
          <a:prstGeom prst="rect">
            <a:avLst/>
          </a:prstGeom>
        </p:spPr>
        <p:txBody>
          <a:bodyPr wrap="square">
            <a:spAutoFit/>
          </a:bodyPr>
          <a:lstStyle/>
          <a:p>
            <a:r>
              <a:rPr lang="en-GB" sz="2400" b="1" dirty="0" smtClean="0">
                <a:solidFill>
                  <a:schemeClr val="accent1">
                    <a:lumMod val="50000"/>
                  </a:schemeClr>
                </a:solidFill>
                <a:latin typeface="+mj-lt"/>
              </a:rPr>
              <a:t>Figure four: </a:t>
            </a:r>
            <a:r>
              <a:rPr lang="en-GB" sz="2400" dirty="0" smtClean="0">
                <a:solidFill>
                  <a:schemeClr val="accent1">
                    <a:lumMod val="50000"/>
                  </a:schemeClr>
                </a:solidFill>
                <a:latin typeface="+mj-lt"/>
              </a:rPr>
              <a:t>Household landholdings</a:t>
            </a:r>
            <a:endParaRPr lang="en-GB" sz="2400" dirty="0">
              <a:solidFill>
                <a:schemeClr val="accent1">
                  <a:lumMod val="50000"/>
                </a:schemeClr>
              </a:solidFill>
              <a:latin typeface="+mj-lt"/>
            </a:endParaRPr>
          </a:p>
        </p:txBody>
      </p:sp>
      <p:sp>
        <p:nvSpPr>
          <p:cNvPr id="11" name="Rectangle 10"/>
          <p:cNvSpPr/>
          <p:nvPr/>
        </p:nvSpPr>
        <p:spPr>
          <a:xfrm>
            <a:off x="7274542" y="1969139"/>
            <a:ext cx="4659087" cy="4001095"/>
          </a:xfrm>
          <a:prstGeom prst="rect">
            <a:avLst/>
          </a:prstGeom>
        </p:spPr>
        <p:txBody>
          <a:bodyPr wrap="square">
            <a:spAutoFit/>
          </a:bodyPr>
          <a:lstStyle/>
          <a:p>
            <a:pPr marL="342900" indent="-342900">
              <a:buFont typeface="Arial" charset="0"/>
              <a:buChar char="•"/>
            </a:pPr>
            <a:endParaRPr lang="en-GB" sz="1200" dirty="0" smtClean="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Landlessness is widespread </a:t>
            </a:r>
            <a:r>
              <a:rPr lang="en-GB" sz="2200" dirty="0">
                <a:solidFill>
                  <a:schemeClr val="accent1">
                    <a:lumMod val="50000"/>
                  </a:schemeClr>
                </a:solidFill>
                <a:latin typeface="+mj-lt"/>
              </a:rPr>
              <a:t>- </a:t>
            </a:r>
            <a:r>
              <a:rPr lang="en-GB" sz="2200" dirty="0" smtClean="0">
                <a:solidFill>
                  <a:schemeClr val="accent1">
                    <a:lumMod val="50000"/>
                  </a:schemeClr>
                </a:solidFill>
                <a:latin typeface="+mj-lt"/>
              </a:rPr>
              <a:t>42% overall (rising to 81% in chars)</a:t>
            </a:r>
          </a:p>
          <a:p>
            <a:pPr marL="342900" indent="-342900">
              <a:buFont typeface="Arial" charset="0"/>
              <a:buChar char="•"/>
            </a:pPr>
            <a:endParaRPr lang="en-GB" sz="2200" dirty="0" smtClean="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32% of landed households have only marginal acres (less than one acre)</a:t>
            </a:r>
          </a:p>
          <a:p>
            <a:pPr marL="342900" indent="-342900">
              <a:buFont typeface="Arial" charset="0"/>
              <a:buChar char="•"/>
            </a:pPr>
            <a:endParaRPr lang="en-GB" sz="2200" dirty="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High levels of inequality in landholdings. 19% </a:t>
            </a:r>
            <a:r>
              <a:rPr lang="en-GB" sz="2200" dirty="0">
                <a:solidFill>
                  <a:schemeClr val="accent1">
                    <a:lumMod val="50000"/>
                  </a:schemeClr>
                </a:solidFill>
                <a:latin typeface="+mj-lt"/>
              </a:rPr>
              <a:t>of landed households have </a:t>
            </a:r>
            <a:r>
              <a:rPr lang="en-GB" sz="2200" dirty="0" smtClean="0">
                <a:solidFill>
                  <a:schemeClr val="accent1">
                    <a:lumMod val="50000"/>
                  </a:schemeClr>
                </a:solidFill>
                <a:latin typeface="+mj-lt"/>
              </a:rPr>
              <a:t>holdings exceeding ten acres</a:t>
            </a:r>
            <a:endParaRPr lang="en-GB" sz="2200" dirty="0">
              <a:solidFill>
                <a:schemeClr val="accent1">
                  <a:lumMod val="50000"/>
                </a:schemeClr>
              </a:solidFill>
              <a:latin typeface="+mj-lt"/>
            </a:endParaRPr>
          </a:p>
          <a:p>
            <a:pPr marL="342900" indent="-342900">
              <a:buFont typeface="Arial" charset="0"/>
              <a:buChar char="•"/>
            </a:pPr>
            <a:endParaRPr lang="en-GB" sz="2200" dirty="0" smtClean="0">
              <a:solidFill>
                <a:schemeClr val="accent1">
                  <a:lumMod val="50000"/>
                </a:schemeClr>
              </a:solidFill>
              <a:latin typeface="+mj-lt"/>
            </a:endParaRPr>
          </a:p>
        </p:txBody>
      </p:sp>
    </p:spTree>
    <p:extLst>
      <p:ext uri="{BB962C8B-B14F-4D97-AF65-F5344CB8AC3E}">
        <p14:creationId xmlns:p14="http://schemas.microsoft.com/office/powerpoint/2010/main" val="2604068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Subjective wellbeing</a:t>
            </a:r>
            <a:endParaRPr lang="en-US" sz="3600" dirty="0">
              <a:solidFill>
                <a:schemeClr val="bg1"/>
              </a:solidFill>
              <a:latin typeface="+mj-lt"/>
            </a:endParaRPr>
          </a:p>
        </p:txBody>
      </p:sp>
      <p:sp>
        <p:nvSpPr>
          <p:cNvPr id="3" name="Rectangle 2"/>
          <p:cNvSpPr/>
          <p:nvPr/>
        </p:nvSpPr>
        <p:spPr>
          <a:xfrm>
            <a:off x="7209263" y="2518528"/>
            <a:ext cx="4777950" cy="2800767"/>
          </a:xfrm>
          <a:prstGeom prst="rect">
            <a:avLst/>
          </a:prstGeom>
        </p:spPr>
        <p:txBody>
          <a:bodyPr wrap="square">
            <a:spAutoFit/>
          </a:bodyPr>
          <a:lstStyle/>
          <a:p>
            <a:pPr marL="457200" indent="-457200">
              <a:buFont typeface="Wingdings" panose="05000000000000000000" pitchFamily="2" charset="2"/>
              <a:buChar char="Ø"/>
              <a:tabLst>
                <a:tab pos="904875" algn="l"/>
              </a:tabLst>
            </a:pPr>
            <a:r>
              <a:rPr lang="en-GB" sz="2200" dirty="0" smtClean="0">
                <a:solidFill>
                  <a:schemeClr val="accent1">
                    <a:lumMod val="50000"/>
                  </a:schemeClr>
                </a:solidFill>
                <a:latin typeface="+mj-lt"/>
                <a:ea typeface="Calibri" charset="0"/>
                <a:cs typeface="Times New Roman" charset="0"/>
              </a:rPr>
              <a:t>Very </a:t>
            </a:r>
            <a:r>
              <a:rPr lang="en-GB" sz="2200" dirty="0">
                <a:solidFill>
                  <a:schemeClr val="accent1">
                    <a:lumMod val="50000"/>
                  </a:schemeClr>
                </a:solidFill>
                <a:latin typeface="+mj-lt"/>
                <a:ea typeface="Calibri" charset="0"/>
                <a:cs typeface="Times New Roman" charset="0"/>
              </a:rPr>
              <a:t>few </a:t>
            </a:r>
            <a:r>
              <a:rPr lang="en-GB" sz="2200" dirty="0" smtClean="0">
                <a:solidFill>
                  <a:schemeClr val="accent1">
                    <a:lumMod val="50000"/>
                  </a:schemeClr>
                </a:solidFill>
                <a:latin typeface="+mj-lt"/>
                <a:ea typeface="Calibri" charset="0"/>
                <a:cs typeface="Times New Roman" charset="0"/>
              </a:rPr>
              <a:t>women – </a:t>
            </a:r>
            <a:r>
              <a:rPr lang="en-GB" sz="2200" b="1" dirty="0" smtClean="0">
                <a:solidFill>
                  <a:schemeClr val="accent1">
                    <a:lumMod val="50000"/>
                  </a:schemeClr>
                </a:solidFill>
                <a:latin typeface="+mj-lt"/>
                <a:ea typeface="Calibri" charset="0"/>
                <a:cs typeface="Times New Roman" charset="0"/>
              </a:rPr>
              <a:t>2.7%</a:t>
            </a:r>
            <a:r>
              <a:rPr lang="en-GB" sz="2200" dirty="0" smtClean="0">
                <a:solidFill>
                  <a:schemeClr val="accent1">
                    <a:lumMod val="50000"/>
                  </a:schemeClr>
                </a:solidFill>
                <a:latin typeface="+mj-lt"/>
                <a:ea typeface="Calibri" charset="0"/>
                <a:cs typeface="Times New Roman" charset="0"/>
              </a:rPr>
              <a:t> - report </a:t>
            </a:r>
            <a:r>
              <a:rPr lang="en-GB" sz="2200" dirty="0">
                <a:solidFill>
                  <a:schemeClr val="accent1">
                    <a:lumMod val="50000"/>
                  </a:schemeClr>
                </a:solidFill>
                <a:latin typeface="+mj-lt"/>
                <a:ea typeface="Calibri" charset="0"/>
                <a:cs typeface="Times New Roman" charset="0"/>
              </a:rPr>
              <a:t>being </a:t>
            </a:r>
            <a:r>
              <a:rPr lang="en-GB" sz="2200" b="1" dirty="0">
                <a:solidFill>
                  <a:schemeClr val="accent1">
                    <a:lumMod val="50000"/>
                  </a:schemeClr>
                </a:solidFill>
                <a:latin typeface="+mj-lt"/>
                <a:ea typeface="Calibri" charset="0"/>
                <a:cs typeface="Times New Roman" charset="0"/>
              </a:rPr>
              <a:t>very </a:t>
            </a:r>
            <a:r>
              <a:rPr lang="en-GB" sz="2200" b="1" dirty="0" smtClean="0">
                <a:solidFill>
                  <a:schemeClr val="accent1">
                    <a:lumMod val="50000"/>
                  </a:schemeClr>
                </a:solidFill>
                <a:latin typeface="+mj-lt"/>
                <a:ea typeface="Calibri" charset="0"/>
                <a:cs typeface="Times New Roman" charset="0"/>
              </a:rPr>
              <a:t>dissatisfied </a:t>
            </a:r>
          </a:p>
          <a:p>
            <a:pPr lvl="1">
              <a:tabLst>
                <a:tab pos="904875" algn="l"/>
              </a:tabLst>
            </a:pPr>
            <a:r>
              <a:rPr lang="en-GB" sz="2200" dirty="0" smtClean="0">
                <a:solidFill>
                  <a:schemeClr val="accent1">
                    <a:lumMod val="50000"/>
                  </a:schemeClr>
                </a:solidFill>
                <a:latin typeface="+mj-lt"/>
                <a:ea typeface="Calibri" charset="0"/>
                <a:cs typeface="Times New Roman" charset="0"/>
              </a:rPr>
              <a:t>(17.3% are very dissatisfied or dissatisfied)</a:t>
            </a:r>
          </a:p>
          <a:p>
            <a:pPr marL="457200" indent="-457200">
              <a:buFont typeface="Wingdings" panose="05000000000000000000" pitchFamily="2" charset="2"/>
              <a:buChar char="Ø"/>
              <a:tabLst>
                <a:tab pos="904875" algn="l"/>
              </a:tabLst>
            </a:pPr>
            <a:endParaRPr lang="en-GB" sz="2200" dirty="0" smtClean="0">
              <a:solidFill>
                <a:schemeClr val="accent1">
                  <a:lumMod val="50000"/>
                </a:schemeClr>
              </a:solidFill>
              <a:latin typeface="+mj-lt"/>
              <a:ea typeface="Calibri" charset="0"/>
              <a:cs typeface="Times New Roman" charset="0"/>
            </a:endParaRPr>
          </a:p>
          <a:p>
            <a:pPr marL="457200" indent="-457200">
              <a:buFont typeface="Wingdings" panose="05000000000000000000" pitchFamily="2" charset="2"/>
              <a:buChar char="Ø"/>
              <a:tabLst>
                <a:tab pos="904875" algn="l"/>
              </a:tabLst>
            </a:pPr>
            <a:r>
              <a:rPr lang="en-GB" sz="2200" dirty="0" smtClean="0">
                <a:solidFill>
                  <a:schemeClr val="accent1">
                    <a:lumMod val="50000"/>
                  </a:schemeClr>
                </a:solidFill>
                <a:latin typeface="+mj-lt"/>
                <a:ea typeface="Calibri" charset="0"/>
                <a:cs typeface="Times New Roman" charset="0"/>
              </a:rPr>
              <a:t>Overall </a:t>
            </a:r>
            <a:r>
              <a:rPr lang="en-GB" sz="2200" dirty="0">
                <a:solidFill>
                  <a:schemeClr val="accent1">
                    <a:lumMod val="50000"/>
                  </a:schemeClr>
                </a:solidFill>
                <a:latin typeface="+mj-lt"/>
                <a:ea typeface="Calibri" charset="0"/>
                <a:cs typeface="Times New Roman" charset="0"/>
              </a:rPr>
              <a:t>69.2% of women report </a:t>
            </a:r>
            <a:r>
              <a:rPr lang="en-GB" sz="2200" dirty="0" smtClean="0">
                <a:solidFill>
                  <a:schemeClr val="accent1">
                    <a:lumMod val="50000"/>
                  </a:schemeClr>
                </a:solidFill>
                <a:latin typeface="+mj-lt"/>
                <a:ea typeface="Calibri" charset="0"/>
                <a:cs typeface="Times New Roman" charset="0"/>
              </a:rPr>
              <a:t>being </a:t>
            </a:r>
            <a:r>
              <a:rPr lang="en-GB" sz="2200" b="1" dirty="0" smtClean="0">
                <a:solidFill>
                  <a:schemeClr val="accent1">
                    <a:lumMod val="50000"/>
                  </a:schemeClr>
                </a:solidFill>
                <a:latin typeface="+mj-lt"/>
                <a:ea typeface="Calibri" charset="0"/>
                <a:cs typeface="Times New Roman" charset="0"/>
              </a:rPr>
              <a:t>very </a:t>
            </a:r>
            <a:r>
              <a:rPr lang="en-GB" sz="2200" b="1" dirty="0">
                <a:solidFill>
                  <a:schemeClr val="accent1">
                    <a:lumMod val="50000"/>
                  </a:schemeClr>
                </a:solidFill>
                <a:latin typeface="+mj-lt"/>
                <a:ea typeface="Calibri" charset="0"/>
                <a:cs typeface="Times New Roman" charset="0"/>
              </a:rPr>
              <a:t>satisfied or </a:t>
            </a:r>
            <a:r>
              <a:rPr lang="en-GB" sz="2200" b="1" dirty="0" smtClean="0">
                <a:solidFill>
                  <a:schemeClr val="accent1">
                    <a:lumMod val="50000"/>
                  </a:schemeClr>
                </a:solidFill>
                <a:latin typeface="+mj-lt"/>
                <a:ea typeface="Calibri" charset="0"/>
                <a:cs typeface="Times New Roman" charset="0"/>
              </a:rPr>
              <a:t>satisfied</a:t>
            </a:r>
            <a:r>
              <a:rPr lang="en-GB" sz="2200" dirty="0" smtClean="0">
                <a:solidFill>
                  <a:schemeClr val="accent1">
                    <a:lumMod val="50000"/>
                  </a:schemeClr>
                </a:solidFill>
                <a:latin typeface="+mj-lt"/>
                <a:ea typeface="Calibri" charset="0"/>
                <a:cs typeface="Times New Roman" charset="0"/>
              </a:rPr>
              <a:t> </a:t>
            </a:r>
            <a:endParaRPr lang="en-GB" sz="2200" dirty="0">
              <a:solidFill>
                <a:schemeClr val="accent1">
                  <a:lumMod val="50000"/>
                </a:schemeClr>
              </a:solidFill>
              <a:latin typeface="+mj-lt"/>
              <a:ea typeface="Calibri" charset="0"/>
              <a:cs typeface="Times New Roman" charset="0"/>
            </a:endParaRPr>
          </a:p>
          <a:p>
            <a:pPr lvl="1">
              <a:tabLst>
                <a:tab pos="904875" algn="l"/>
              </a:tabLst>
            </a:pPr>
            <a:r>
              <a:rPr lang="en-US" sz="2200" dirty="0" smtClean="0">
                <a:solidFill>
                  <a:schemeClr val="accent1">
                    <a:lumMod val="50000"/>
                  </a:schemeClr>
                </a:solidFill>
                <a:effectLst/>
                <a:latin typeface="+mj-lt"/>
                <a:ea typeface="Calibri" charset="0"/>
                <a:cs typeface="Times New Roman" charset="0"/>
              </a:rPr>
              <a:t>(</a:t>
            </a:r>
            <a:r>
              <a:rPr lang="en-US" sz="2200" dirty="0">
                <a:solidFill>
                  <a:schemeClr val="accent1">
                    <a:lumMod val="50000"/>
                  </a:schemeClr>
                </a:solidFill>
                <a:latin typeface="+mj-lt"/>
                <a:ea typeface="Calibri" charset="0"/>
                <a:cs typeface="Times New Roman" charset="0"/>
              </a:rPr>
              <a:t>very satisfied</a:t>
            </a:r>
            <a:r>
              <a:rPr lang="en-US" sz="2200" dirty="0">
                <a:solidFill>
                  <a:schemeClr val="accent1">
                    <a:lumMod val="50000"/>
                  </a:schemeClr>
                </a:solidFill>
                <a:ea typeface="Calibri" charset="0"/>
                <a:cs typeface="Times New Roman" charset="0"/>
              </a:rPr>
              <a:t> </a:t>
            </a:r>
            <a:r>
              <a:rPr lang="en-US" sz="2200" dirty="0" smtClean="0">
                <a:solidFill>
                  <a:schemeClr val="accent1">
                    <a:lumMod val="50000"/>
                  </a:schemeClr>
                </a:solidFill>
                <a:effectLst/>
                <a:latin typeface="+mj-lt"/>
                <a:ea typeface="Calibri" charset="0"/>
                <a:cs typeface="Times New Roman" charset="0"/>
              </a:rPr>
              <a:t>&gt;4 </a:t>
            </a:r>
            <a:r>
              <a:rPr lang="en-US" sz="2200" dirty="0" smtClean="0">
                <a:solidFill>
                  <a:schemeClr val="accent1">
                    <a:lumMod val="50000"/>
                  </a:schemeClr>
                </a:solidFill>
                <a:latin typeface="+mj-lt"/>
                <a:ea typeface="Calibri" charset="0"/>
                <a:cs typeface="Times New Roman" charset="0"/>
              </a:rPr>
              <a:t>x </a:t>
            </a:r>
            <a:r>
              <a:rPr lang="en-US" sz="2200" dirty="0" smtClean="0">
                <a:solidFill>
                  <a:schemeClr val="accent1">
                    <a:lumMod val="50000"/>
                  </a:schemeClr>
                </a:solidFill>
                <a:effectLst/>
                <a:latin typeface="+mj-lt"/>
                <a:ea typeface="Calibri" charset="0"/>
                <a:cs typeface="Times New Roman" charset="0"/>
              </a:rPr>
              <a:t>very dissatisfied)</a:t>
            </a:r>
            <a:endParaRPr lang="en-US" sz="2200" dirty="0">
              <a:solidFill>
                <a:schemeClr val="accent1">
                  <a:lumMod val="50000"/>
                </a:schemeClr>
              </a:solidFill>
              <a:effectLst/>
              <a:latin typeface="+mj-lt"/>
              <a:ea typeface="Calibri" charset="0"/>
              <a:cs typeface="Times New Roman"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64586047"/>
              </p:ext>
            </p:extLst>
          </p:nvPr>
        </p:nvGraphicFramePr>
        <p:xfrm>
          <a:off x="419097" y="1879597"/>
          <a:ext cx="6756404" cy="4013202"/>
        </p:xfrm>
        <a:graphic>
          <a:graphicData uri="http://schemas.openxmlformats.org/drawingml/2006/table">
            <a:tbl>
              <a:tblPr>
                <a:tableStyleId>{5C22544A-7EE6-4342-B048-85BDC9FD1C3A}</a:tableStyleId>
              </a:tblPr>
              <a:tblGrid>
                <a:gridCol w="4838703">
                  <a:extLst>
                    <a:ext uri="{9D8B030D-6E8A-4147-A177-3AD203B41FA5}">
                      <a16:colId xmlns="" xmlns:a16="http://schemas.microsoft.com/office/drawing/2014/main" val="2146066083"/>
                    </a:ext>
                  </a:extLst>
                </a:gridCol>
                <a:gridCol w="814388">
                  <a:extLst>
                    <a:ext uri="{9D8B030D-6E8A-4147-A177-3AD203B41FA5}">
                      <a16:colId xmlns="" xmlns:a16="http://schemas.microsoft.com/office/drawing/2014/main" val="2855766058"/>
                    </a:ext>
                  </a:extLst>
                </a:gridCol>
                <a:gridCol w="1103313">
                  <a:extLst>
                    <a:ext uri="{9D8B030D-6E8A-4147-A177-3AD203B41FA5}">
                      <a16:colId xmlns="" xmlns:a16="http://schemas.microsoft.com/office/drawing/2014/main" val="1653672774"/>
                    </a:ext>
                  </a:extLst>
                </a:gridCol>
              </a:tblGrid>
              <a:tr h="580968">
                <a:tc>
                  <a:txBody>
                    <a:bodyPr/>
                    <a:lstStyle/>
                    <a:p>
                      <a:pPr lvl="0" algn="ctr" rtl="0" fontAlgn="ctr"/>
                      <a:r>
                        <a:rPr lang="en-GB" sz="2000" u="none" strike="noStrike" dirty="0" smtClean="0">
                          <a:solidFill>
                            <a:schemeClr val="accent1">
                              <a:lumMod val="50000"/>
                            </a:schemeClr>
                          </a:solidFill>
                          <a:effectLst/>
                          <a:latin typeface="+mj-lt"/>
                        </a:rPr>
                        <a:t> Satisfaction with life as a whole (% of sample)</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2000" b="0" u="none" strike="noStrike" kern="1200" dirty="0" smtClean="0">
                          <a:solidFill>
                            <a:schemeClr val="accent1">
                              <a:lumMod val="50000"/>
                            </a:schemeClr>
                          </a:solidFill>
                          <a:effectLst/>
                          <a:latin typeface="+mj-lt"/>
                          <a:ea typeface="+mn-ea"/>
                          <a:cs typeface="+mn-cs"/>
                        </a:rPr>
                        <a:t>Freq.</a:t>
                      </a:r>
                      <a:endParaRPr lang="en-GB" sz="2000" b="0" i="0" u="none" strike="noStrike" kern="1200" dirty="0" smtClean="0">
                        <a:solidFill>
                          <a:schemeClr val="accent1">
                            <a:lumMod val="50000"/>
                          </a:schemeClr>
                        </a:solidFill>
                        <a:effectLst/>
                        <a:latin typeface="+mj-lt"/>
                        <a:ea typeface="+mn-ea"/>
                        <a:cs typeface="+mn-cs"/>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2000" b="0" u="none" strike="noStrike" kern="1200" dirty="0" smtClean="0">
                          <a:solidFill>
                            <a:schemeClr val="accent1">
                              <a:lumMod val="50000"/>
                            </a:schemeClr>
                          </a:solidFill>
                          <a:effectLst/>
                          <a:latin typeface="+mj-lt"/>
                          <a:ea typeface="+mn-ea"/>
                          <a:cs typeface="+mn-cs"/>
                        </a:rPr>
                        <a:t>Percent</a:t>
                      </a:r>
                      <a:endParaRPr lang="en-GB" sz="2000" b="0" i="0" u="none" strike="noStrike" kern="1200" dirty="0" smtClean="0">
                        <a:solidFill>
                          <a:schemeClr val="accent1">
                            <a:lumMod val="50000"/>
                          </a:schemeClr>
                        </a:solidFill>
                        <a:effectLst/>
                        <a:latin typeface="+mj-lt"/>
                        <a:ea typeface="+mn-ea"/>
                        <a:cs typeface="+mn-cs"/>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2885434541"/>
                  </a:ext>
                </a:extLst>
              </a:tr>
              <a:tr h="572039">
                <a:tc>
                  <a:txBody>
                    <a:bodyPr/>
                    <a:lstStyle/>
                    <a:p>
                      <a:pPr lvl="0" algn="l" fontAlgn="ctr"/>
                      <a:r>
                        <a:rPr lang="en-GB" sz="2000" u="none" strike="noStrike" dirty="0" smtClean="0">
                          <a:solidFill>
                            <a:schemeClr val="accent1">
                              <a:lumMod val="50000"/>
                            </a:schemeClr>
                          </a:solidFill>
                          <a:effectLst/>
                          <a:latin typeface="+mj-lt"/>
                        </a:rPr>
                        <a:t> Very </a:t>
                      </a:r>
                      <a:r>
                        <a:rPr lang="en-GB" sz="2000" u="none" strike="noStrike" dirty="0">
                          <a:solidFill>
                            <a:schemeClr val="accent1">
                              <a:lumMod val="50000"/>
                            </a:schemeClr>
                          </a:solidFill>
                          <a:effectLst/>
                          <a:latin typeface="+mj-lt"/>
                        </a:rPr>
                        <a:t>dissatisfied</a:t>
                      </a:r>
                      <a:endParaRPr lang="en-GB" sz="2000" b="1"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a:solidFill>
                            <a:schemeClr val="accent1">
                              <a:lumMod val="50000"/>
                            </a:schemeClr>
                          </a:solidFill>
                          <a:effectLst/>
                          <a:latin typeface="+mj-lt"/>
                        </a:rPr>
                        <a:t>12</a:t>
                      </a:r>
                      <a:endParaRPr lang="en-GB" sz="2000" b="0" i="0" u="none" strike="noStrike">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dirty="0">
                          <a:solidFill>
                            <a:schemeClr val="accent1">
                              <a:lumMod val="50000"/>
                            </a:schemeClr>
                          </a:solidFill>
                          <a:effectLst/>
                          <a:latin typeface="+mj-lt"/>
                        </a:rPr>
                        <a:t>2.70</a:t>
                      </a:r>
                      <a:endParaRPr lang="en-GB" sz="2000" b="0"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849170079"/>
                  </a:ext>
                </a:extLst>
              </a:tr>
              <a:tr h="572039">
                <a:tc>
                  <a:txBody>
                    <a:bodyPr/>
                    <a:lstStyle/>
                    <a:p>
                      <a:pPr lvl="0" algn="l" fontAlgn="ctr"/>
                      <a:r>
                        <a:rPr lang="en-GB" sz="2000" u="none" strike="noStrike" dirty="0" smtClean="0">
                          <a:solidFill>
                            <a:schemeClr val="accent1">
                              <a:lumMod val="50000"/>
                            </a:schemeClr>
                          </a:solidFill>
                          <a:effectLst/>
                          <a:latin typeface="+mj-lt"/>
                        </a:rPr>
                        <a:t> Dissatisfied</a:t>
                      </a:r>
                      <a:endParaRPr lang="en-GB" sz="2000" b="1"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a:solidFill>
                            <a:schemeClr val="accent1">
                              <a:lumMod val="50000"/>
                            </a:schemeClr>
                          </a:solidFill>
                          <a:effectLst/>
                          <a:latin typeface="+mj-lt"/>
                        </a:rPr>
                        <a:t>65</a:t>
                      </a:r>
                      <a:endParaRPr lang="en-GB" sz="2000" b="0" i="0" u="none" strike="noStrike">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dirty="0">
                          <a:solidFill>
                            <a:schemeClr val="accent1">
                              <a:lumMod val="50000"/>
                            </a:schemeClr>
                          </a:solidFill>
                          <a:effectLst/>
                          <a:latin typeface="+mj-lt"/>
                        </a:rPr>
                        <a:t>14.61</a:t>
                      </a:r>
                      <a:endParaRPr lang="en-GB" sz="2000" b="0"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3279768581"/>
                  </a:ext>
                </a:extLst>
              </a:tr>
              <a:tr h="572039">
                <a:tc>
                  <a:txBody>
                    <a:bodyPr/>
                    <a:lstStyle/>
                    <a:p>
                      <a:pPr lvl="0" algn="l" fontAlgn="ctr"/>
                      <a:r>
                        <a:rPr lang="en-GB" sz="2000" u="none" strike="noStrike" dirty="0" smtClean="0">
                          <a:solidFill>
                            <a:schemeClr val="accent1">
                              <a:lumMod val="50000"/>
                            </a:schemeClr>
                          </a:solidFill>
                          <a:effectLst/>
                          <a:latin typeface="+mj-lt"/>
                        </a:rPr>
                        <a:t> Neither </a:t>
                      </a:r>
                      <a:r>
                        <a:rPr lang="en-GB" sz="2000" u="none" strike="noStrike" dirty="0">
                          <a:solidFill>
                            <a:schemeClr val="accent1">
                              <a:lumMod val="50000"/>
                            </a:schemeClr>
                          </a:solidFill>
                          <a:effectLst/>
                          <a:latin typeface="+mj-lt"/>
                        </a:rPr>
                        <a:t>satisfied nor dissatisfied</a:t>
                      </a:r>
                      <a:endParaRPr lang="en-GB" sz="2000" b="1"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a:solidFill>
                            <a:schemeClr val="accent1">
                              <a:lumMod val="50000"/>
                            </a:schemeClr>
                          </a:solidFill>
                          <a:effectLst/>
                          <a:latin typeface="+mj-lt"/>
                        </a:rPr>
                        <a:t>60</a:t>
                      </a:r>
                      <a:endParaRPr lang="en-GB" sz="2000" b="0" i="0" u="none" strike="noStrike">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dirty="0">
                          <a:solidFill>
                            <a:schemeClr val="accent1">
                              <a:lumMod val="50000"/>
                            </a:schemeClr>
                          </a:solidFill>
                          <a:effectLst/>
                          <a:latin typeface="+mj-lt"/>
                        </a:rPr>
                        <a:t>13.48</a:t>
                      </a:r>
                      <a:endParaRPr lang="en-GB" sz="2000" b="0"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988559341"/>
                  </a:ext>
                </a:extLst>
              </a:tr>
              <a:tr h="572039">
                <a:tc>
                  <a:txBody>
                    <a:bodyPr/>
                    <a:lstStyle/>
                    <a:p>
                      <a:pPr lvl="0" algn="l" fontAlgn="ctr"/>
                      <a:r>
                        <a:rPr lang="en-GB" sz="2000" u="none" strike="noStrike" dirty="0" smtClean="0">
                          <a:solidFill>
                            <a:schemeClr val="accent1">
                              <a:lumMod val="50000"/>
                            </a:schemeClr>
                          </a:solidFill>
                          <a:effectLst/>
                          <a:latin typeface="+mj-lt"/>
                        </a:rPr>
                        <a:t> Satisfied</a:t>
                      </a:r>
                      <a:endParaRPr lang="en-GB" sz="2000" b="1"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a:solidFill>
                            <a:schemeClr val="accent1">
                              <a:lumMod val="50000"/>
                            </a:schemeClr>
                          </a:solidFill>
                          <a:effectLst/>
                          <a:latin typeface="+mj-lt"/>
                        </a:rPr>
                        <a:t>255</a:t>
                      </a:r>
                      <a:endParaRPr lang="en-GB" sz="2000" b="0" i="0" u="none" strike="noStrike">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dirty="0">
                          <a:solidFill>
                            <a:schemeClr val="accent1">
                              <a:lumMod val="50000"/>
                            </a:schemeClr>
                          </a:solidFill>
                          <a:effectLst/>
                          <a:latin typeface="+mj-lt"/>
                        </a:rPr>
                        <a:t>57.30</a:t>
                      </a:r>
                      <a:endParaRPr lang="en-GB" sz="2000" b="0"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388286714"/>
                  </a:ext>
                </a:extLst>
              </a:tr>
              <a:tr h="572039">
                <a:tc>
                  <a:txBody>
                    <a:bodyPr/>
                    <a:lstStyle/>
                    <a:p>
                      <a:pPr lvl="0" algn="l" fontAlgn="ctr"/>
                      <a:r>
                        <a:rPr lang="en-GB" sz="2000" u="none" strike="noStrike" dirty="0" smtClean="0">
                          <a:solidFill>
                            <a:schemeClr val="accent1">
                              <a:lumMod val="50000"/>
                            </a:schemeClr>
                          </a:solidFill>
                          <a:effectLst/>
                          <a:latin typeface="+mj-lt"/>
                        </a:rPr>
                        <a:t> Very </a:t>
                      </a:r>
                      <a:r>
                        <a:rPr lang="en-GB" sz="2000" u="none" strike="noStrike" dirty="0">
                          <a:solidFill>
                            <a:schemeClr val="accent1">
                              <a:lumMod val="50000"/>
                            </a:schemeClr>
                          </a:solidFill>
                          <a:effectLst/>
                          <a:latin typeface="+mj-lt"/>
                        </a:rPr>
                        <a:t>satisfied</a:t>
                      </a:r>
                      <a:endParaRPr lang="en-GB" sz="2000" b="1"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dirty="0">
                          <a:solidFill>
                            <a:schemeClr val="accent1">
                              <a:lumMod val="50000"/>
                            </a:schemeClr>
                          </a:solidFill>
                          <a:effectLst/>
                          <a:latin typeface="+mj-lt"/>
                        </a:rPr>
                        <a:t>53</a:t>
                      </a:r>
                      <a:endParaRPr lang="en-GB" sz="2000" b="0"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GB" sz="2000" u="none" strike="noStrike" dirty="0">
                          <a:solidFill>
                            <a:schemeClr val="accent1">
                              <a:lumMod val="50000"/>
                            </a:schemeClr>
                          </a:solidFill>
                          <a:effectLst/>
                          <a:latin typeface="+mj-lt"/>
                        </a:rPr>
                        <a:t>11.91</a:t>
                      </a:r>
                      <a:endParaRPr lang="en-GB" sz="2000" b="0"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 xmlns:a16="http://schemas.microsoft.com/office/drawing/2014/main" val="1578570700"/>
                  </a:ext>
                </a:extLst>
              </a:tr>
              <a:tr h="572039">
                <a:tc>
                  <a:txBody>
                    <a:bodyPr/>
                    <a:lstStyle/>
                    <a:p>
                      <a:pPr lvl="0" algn="l" fontAlgn="ctr"/>
                      <a:r>
                        <a:rPr lang="en-GB" sz="2000" u="none" strike="noStrike" dirty="0" smtClean="0">
                          <a:solidFill>
                            <a:schemeClr val="accent1">
                              <a:lumMod val="50000"/>
                            </a:schemeClr>
                          </a:solidFill>
                          <a:effectLst/>
                          <a:latin typeface="+mj-lt"/>
                        </a:rPr>
                        <a:t> Total</a:t>
                      </a:r>
                      <a:endParaRPr lang="en-GB" sz="2000" b="0"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GB" sz="2000" u="none" strike="noStrike">
                          <a:solidFill>
                            <a:schemeClr val="accent1">
                              <a:lumMod val="50000"/>
                            </a:schemeClr>
                          </a:solidFill>
                          <a:effectLst/>
                          <a:latin typeface="+mj-lt"/>
                        </a:rPr>
                        <a:t>445</a:t>
                      </a:r>
                      <a:endParaRPr lang="en-GB" sz="2000" b="0" i="0" u="none" strike="noStrike">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GB" sz="2000" u="none" strike="noStrike" dirty="0">
                          <a:solidFill>
                            <a:schemeClr val="accent1">
                              <a:lumMod val="50000"/>
                            </a:schemeClr>
                          </a:solidFill>
                          <a:effectLst/>
                          <a:latin typeface="+mj-lt"/>
                        </a:rPr>
                        <a:t>100</a:t>
                      </a:r>
                      <a:endParaRPr lang="en-GB" sz="2000" b="0" i="0" u="none" strike="noStrike" dirty="0">
                        <a:solidFill>
                          <a:schemeClr val="accent1">
                            <a:lumMod val="50000"/>
                          </a:schemeClr>
                        </a:solidFill>
                        <a:effectLst/>
                        <a:latin typeface="+mj-lt"/>
                      </a:endParaRP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 xmlns:a16="http://schemas.microsoft.com/office/drawing/2014/main" val="230064936"/>
                  </a:ext>
                </a:extLst>
              </a:tr>
            </a:tbl>
          </a:graphicData>
        </a:graphic>
      </p:graphicFrame>
      <p:sp>
        <p:nvSpPr>
          <p:cNvPr id="12" name="Rectangle 11"/>
          <p:cNvSpPr/>
          <p:nvPr/>
        </p:nvSpPr>
        <p:spPr>
          <a:xfrm>
            <a:off x="101598" y="1030959"/>
            <a:ext cx="11620502" cy="461665"/>
          </a:xfrm>
          <a:prstGeom prst="rect">
            <a:avLst/>
          </a:prstGeom>
        </p:spPr>
        <p:txBody>
          <a:bodyPr wrap="square">
            <a:spAutoFit/>
          </a:bodyPr>
          <a:lstStyle/>
          <a:p>
            <a:pPr>
              <a:tabLst>
                <a:tab pos="904875" algn="l"/>
              </a:tabLst>
            </a:pPr>
            <a:r>
              <a:rPr lang="en-GB" sz="2400" b="1" dirty="0" smtClean="0">
                <a:solidFill>
                  <a:schemeClr val="accent1">
                    <a:lumMod val="50000"/>
                  </a:schemeClr>
                </a:solidFill>
                <a:latin typeface="+mj-lt"/>
                <a:ea typeface="Calibri" charset="0"/>
                <a:cs typeface="Times New Roman" charset="0"/>
              </a:rPr>
              <a:t>“Over the past 6 months, how satisfied have you been with your life overall”</a:t>
            </a:r>
            <a:endParaRPr lang="en-GB" sz="2400" b="1" dirty="0">
              <a:solidFill>
                <a:schemeClr val="accent1">
                  <a:lumMod val="50000"/>
                </a:schemeClr>
              </a:solidFill>
              <a:latin typeface="+mj-lt"/>
            </a:endParaRPr>
          </a:p>
        </p:txBody>
      </p:sp>
    </p:spTree>
    <p:extLst>
      <p:ext uri="{BB962C8B-B14F-4D97-AF65-F5344CB8AC3E}">
        <p14:creationId xmlns:p14="http://schemas.microsoft.com/office/powerpoint/2010/main" val="260645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Subjective wellbeing</a:t>
            </a:r>
            <a:endParaRPr lang="en-US" sz="3600" dirty="0">
              <a:solidFill>
                <a:schemeClr val="bg1"/>
              </a:solidFill>
              <a:latin typeface="+mj-lt"/>
            </a:endParaRPr>
          </a:p>
        </p:txBody>
      </p:sp>
      <p:sp>
        <p:nvSpPr>
          <p:cNvPr id="12" name="Rectangle 11"/>
          <p:cNvSpPr/>
          <p:nvPr/>
        </p:nvSpPr>
        <p:spPr>
          <a:xfrm>
            <a:off x="101598" y="1030959"/>
            <a:ext cx="11620502" cy="461665"/>
          </a:xfrm>
          <a:prstGeom prst="rect">
            <a:avLst/>
          </a:prstGeom>
        </p:spPr>
        <p:txBody>
          <a:bodyPr wrap="square">
            <a:spAutoFit/>
          </a:bodyPr>
          <a:lstStyle/>
          <a:p>
            <a:pPr>
              <a:tabLst>
                <a:tab pos="904875" algn="l"/>
              </a:tabLst>
            </a:pPr>
            <a:r>
              <a:rPr lang="en-GB" sz="2400" b="1" dirty="0" smtClean="0">
                <a:solidFill>
                  <a:schemeClr val="accent1">
                    <a:lumMod val="50000"/>
                  </a:schemeClr>
                </a:solidFill>
                <a:latin typeface="+mj-lt"/>
                <a:ea typeface="Calibri" charset="0"/>
                <a:cs typeface="Times New Roman" charset="0"/>
              </a:rPr>
              <a:t>“Over the past 6 months, how satisfied have you been with your life overall”</a:t>
            </a:r>
            <a:endParaRPr lang="en-GB" sz="2400" b="1" dirty="0">
              <a:solidFill>
                <a:schemeClr val="accent1">
                  <a:lumMod val="50000"/>
                </a:schemeClr>
              </a:solidFill>
              <a:latin typeface="+mj-lt"/>
            </a:endParaRPr>
          </a:p>
        </p:txBody>
      </p:sp>
      <p:graphicFrame>
        <p:nvGraphicFramePr>
          <p:cNvPr id="2" name="Table 1"/>
          <p:cNvGraphicFramePr>
            <a:graphicFrameLocks noGrp="1"/>
          </p:cNvGraphicFramePr>
          <p:nvPr/>
        </p:nvGraphicFramePr>
        <p:xfrm>
          <a:off x="342899" y="1873927"/>
          <a:ext cx="11496678" cy="3425307"/>
        </p:xfrm>
        <a:graphic>
          <a:graphicData uri="http://schemas.openxmlformats.org/drawingml/2006/table">
            <a:tbl>
              <a:tblPr>
                <a:tableStyleId>{5C22544A-7EE6-4342-B048-85BDC9FD1C3A}</a:tableStyleId>
              </a:tblPr>
              <a:tblGrid>
                <a:gridCol w="3185826"/>
                <a:gridCol w="412659"/>
                <a:gridCol w="550212"/>
                <a:gridCol w="871169"/>
                <a:gridCol w="1164617"/>
                <a:gridCol w="1182957"/>
                <a:gridCol w="1201297"/>
                <a:gridCol w="1137106"/>
                <a:gridCol w="1061568"/>
                <a:gridCol w="729267"/>
              </a:tblGrid>
              <a:tr h="522944">
                <a:tc rowSpan="2">
                  <a:txBody>
                    <a:bodyPr/>
                    <a:lstStyle/>
                    <a:p>
                      <a:pPr algn="l" fontAlgn="ctr"/>
                      <a:r>
                        <a:rPr lang="en-US" sz="1600" b="0" u="none" strike="noStrike" dirty="0">
                          <a:solidFill>
                            <a:schemeClr val="accent1">
                              <a:lumMod val="50000"/>
                            </a:schemeClr>
                          </a:solidFill>
                          <a:effectLst/>
                        </a:rPr>
                        <a:t>Value of </a:t>
                      </a:r>
                      <a:r>
                        <a:rPr lang="en-US" sz="1600" b="0" u="none" strike="noStrike" dirty="0" smtClean="0">
                          <a:solidFill>
                            <a:schemeClr val="accent1">
                              <a:lumMod val="50000"/>
                            </a:schemeClr>
                          </a:solidFill>
                          <a:effectLst/>
                        </a:rPr>
                        <a:t>households </a:t>
                      </a:r>
                      <a:r>
                        <a:rPr lang="en-US" sz="1600" b="0" u="none" strike="noStrike" dirty="0">
                          <a:solidFill>
                            <a:schemeClr val="accent1">
                              <a:lumMod val="50000"/>
                            </a:schemeClr>
                          </a:solidFill>
                          <a:effectLst/>
                        </a:rPr>
                        <a:t>non-land assets</a:t>
                      </a:r>
                      <a:endParaRPr lang="en-US" sz="1600" b="0" i="0" u="none" strike="noStrike" dirty="0">
                        <a:solidFill>
                          <a:schemeClr val="accent1">
                            <a:lumMod val="50000"/>
                          </a:schemeClr>
                        </a:solidFill>
                        <a:effectLst/>
                        <a:latin typeface="Calibri" charset="0"/>
                      </a:endParaRPr>
                    </a:p>
                  </a:txBody>
                  <a:tcPr marL="68062"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9">
                  <a:txBody>
                    <a:bodyPr/>
                    <a:lstStyle/>
                    <a:p>
                      <a:pPr algn="ctr" fontAlgn="ctr"/>
                      <a:r>
                        <a:rPr lang="en-US" sz="1600" b="0" u="none" strike="noStrike" dirty="0">
                          <a:solidFill>
                            <a:schemeClr val="accent1">
                              <a:lumMod val="50000"/>
                            </a:schemeClr>
                          </a:solidFill>
                          <a:effectLst/>
                        </a:rPr>
                        <a:t>Overall satisfaction with life</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891007">
                <a:tc vMerge="1">
                  <a:txBody>
                    <a:bodyPr/>
                    <a:lstStyle/>
                    <a:p>
                      <a:endParaRPr lang="en-GB"/>
                    </a:p>
                  </a:txBody>
                  <a:tcPr/>
                </a:tc>
                <a:tc>
                  <a:txBody>
                    <a:bodyPr/>
                    <a:lstStyle/>
                    <a:p>
                      <a:pPr algn="ctr" fontAlgn="ctr"/>
                      <a:r>
                        <a:rPr lang="en-US" sz="1600" b="0" u="none" strike="noStrike" dirty="0">
                          <a:solidFill>
                            <a:schemeClr val="accent1">
                              <a:lumMod val="50000"/>
                            </a:schemeClr>
                          </a:solidFill>
                          <a:effectLst/>
                        </a:rPr>
                        <a:t>n</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600" b="0" u="none" strike="noStrike" dirty="0">
                          <a:solidFill>
                            <a:schemeClr val="accent1">
                              <a:lumMod val="50000"/>
                            </a:schemeClr>
                          </a:solidFill>
                          <a:effectLst/>
                        </a:rPr>
                        <a:t>Mean</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600" b="0" u="none" strike="noStrike" dirty="0">
                          <a:solidFill>
                            <a:schemeClr val="accent1">
                              <a:lumMod val="50000"/>
                            </a:schemeClr>
                          </a:solidFill>
                          <a:effectLst/>
                        </a:rPr>
                        <a:t>Std. Dev.</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600" b="0" u="none" strike="noStrike" dirty="0">
                          <a:solidFill>
                            <a:schemeClr val="accent1">
                              <a:lumMod val="50000"/>
                            </a:schemeClr>
                          </a:solidFill>
                          <a:effectLst/>
                        </a:rPr>
                        <a:t>Very </a:t>
                      </a:r>
                      <a:r>
                        <a:rPr lang="en-US" sz="1600" b="0" u="none" strike="noStrike" dirty="0" smtClean="0">
                          <a:solidFill>
                            <a:schemeClr val="accent1">
                              <a:lumMod val="50000"/>
                            </a:schemeClr>
                          </a:solidFill>
                          <a:effectLst/>
                        </a:rPr>
                        <a:t>dissatisfied</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600" b="0" u="none" strike="noStrike" dirty="0" smtClean="0">
                          <a:solidFill>
                            <a:schemeClr val="accent1">
                              <a:lumMod val="50000"/>
                            </a:schemeClr>
                          </a:solidFill>
                          <a:effectLst/>
                        </a:rPr>
                        <a:t>Dissatisfied</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600" b="0" u="none" strike="noStrike" dirty="0">
                          <a:solidFill>
                            <a:schemeClr val="accent1">
                              <a:lumMod val="50000"/>
                            </a:schemeClr>
                          </a:solidFill>
                          <a:effectLst/>
                        </a:rPr>
                        <a:t>Neither satisfied nor </a:t>
                      </a:r>
                      <a:r>
                        <a:rPr lang="en-US" sz="1600" b="0" u="none" strike="noStrike" dirty="0" smtClean="0">
                          <a:solidFill>
                            <a:schemeClr val="accent1">
                              <a:lumMod val="50000"/>
                            </a:schemeClr>
                          </a:solidFill>
                          <a:effectLst/>
                        </a:rPr>
                        <a:t>dissatisfied</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600" b="0" u="none" strike="noStrike" dirty="0">
                          <a:solidFill>
                            <a:schemeClr val="accent1">
                              <a:lumMod val="50000"/>
                            </a:schemeClr>
                          </a:solidFill>
                          <a:effectLst/>
                        </a:rPr>
                        <a:t>Satisfied</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600" b="0" u="none" strike="noStrike" dirty="0">
                          <a:solidFill>
                            <a:schemeClr val="accent1">
                              <a:lumMod val="50000"/>
                            </a:schemeClr>
                          </a:solidFill>
                          <a:effectLst/>
                        </a:rPr>
                        <a:t>Very satisfied</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600" b="0" u="none" strike="noStrike" dirty="0">
                          <a:solidFill>
                            <a:schemeClr val="accent1">
                              <a:lumMod val="50000"/>
                            </a:schemeClr>
                          </a:solidFill>
                          <a:effectLst/>
                        </a:rPr>
                        <a:t>Total</a:t>
                      </a:r>
                      <a:endParaRPr lang="en-US" sz="16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r>
              <a:tr h="335226">
                <a:tc>
                  <a:txBody>
                    <a:bodyPr/>
                    <a:lstStyle/>
                    <a:p>
                      <a:pPr algn="l" fontAlgn="ctr"/>
                      <a:r>
                        <a:rPr lang="en-US" sz="1400" b="1" u="none" strike="noStrike" dirty="0" smtClean="0">
                          <a:solidFill>
                            <a:schemeClr val="accent1">
                              <a:lumMod val="50000"/>
                            </a:schemeClr>
                          </a:solidFill>
                          <a:effectLst/>
                        </a:rPr>
                        <a:t>Quintile </a:t>
                      </a:r>
                      <a:r>
                        <a:rPr lang="en-US" sz="1400" b="1" u="none" strike="noStrike" dirty="0">
                          <a:solidFill>
                            <a:schemeClr val="accent1">
                              <a:lumMod val="50000"/>
                            </a:schemeClr>
                          </a:solidFill>
                          <a:effectLst/>
                        </a:rPr>
                        <a:t>1 (mean asset value:     5,127)</a:t>
                      </a:r>
                      <a:endParaRPr lang="en-US" sz="1400" b="1" i="0" u="none" strike="noStrike" dirty="0">
                        <a:solidFill>
                          <a:schemeClr val="accent1">
                            <a:lumMod val="50000"/>
                          </a:schemeClr>
                        </a:solidFill>
                        <a:effectLst/>
                        <a:latin typeface="Calibri" charset="0"/>
                      </a:endParaRPr>
                    </a:p>
                  </a:txBody>
                  <a:tcPr marL="68062"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cs-CZ" sz="1400" b="1" u="none" strike="noStrike" dirty="0">
                          <a:solidFill>
                            <a:schemeClr val="accent1">
                              <a:lumMod val="50000"/>
                            </a:schemeClr>
                          </a:solidFill>
                          <a:effectLst/>
                        </a:rPr>
                        <a:t>89</a:t>
                      </a:r>
                      <a:endParaRPr lang="cs-CZ" sz="1400" b="1" i="0" u="none" strike="noStrike" dirty="0">
                        <a:solidFill>
                          <a:schemeClr val="accent1">
                            <a:lumMod val="50000"/>
                          </a:schemeClr>
                        </a:solidFill>
                        <a:effectLst/>
                        <a:latin typeface="Calibri" charset="0"/>
                      </a:endParaRPr>
                    </a:p>
                  </a:txBody>
                  <a:tcPr marL="11344"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a:solidFill>
                            <a:schemeClr val="accent1">
                              <a:lumMod val="50000"/>
                            </a:schemeClr>
                          </a:solidFill>
                          <a:effectLst/>
                        </a:rPr>
                        <a:t>2.62</a:t>
                      </a:r>
                      <a:endParaRPr lang="hr-HR" sz="1400" b="1" i="0" u="none" strike="noStrike">
                        <a:solidFill>
                          <a:schemeClr val="accent1">
                            <a:lumMod val="50000"/>
                          </a:schemeClr>
                        </a:solidFill>
                        <a:effectLst/>
                        <a:latin typeface="Calibri" charset="0"/>
                      </a:endParaRPr>
                    </a:p>
                  </a:txBody>
                  <a:tcPr marL="11344"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nb-NO" sz="1400" b="1" u="none" strike="noStrike" dirty="0">
                          <a:solidFill>
                            <a:schemeClr val="accent1">
                              <a:lumMod val="50000"/>
                            </a:schemeClr>
                          </a:solidFill>
                          <a:effectLst/>
                        </a:rPr>
                        <a:t>0.91</a:t>
                      </a:r>
                      <a:endParaRPr lang="nb-NO" sz="1400" b="1" i="0" u="none" strike="noStrike" dirty="0">
                        <a:solidFill>
                          <a:schemeClr val="accent1">
                            <a:lumMod val="50000"/>
                          </a:schemeClr>
                        </a:solidFill>
                        <a:effectLst/>
                        <a:latin typeface="Calibri" charset="0"/>
                      </a:endParaRPr>
                    </a:p>
                  </a:txBody>
                  <a:tcPr marL="11344"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a:solidFill>
                            <a:schemeClr val="accent1">
                              <a:lumMod val="50000"/>
                            </a:schemeClr>
                          </a:solidFill>
                          <a:effectLst/>
                        </a:rPr>
                        <a:t>1.12%</a:t>
                      </a:r>
                      <a:endParaRPr lang="hr-HR" sz="1400" b="1" i="0" u="none" strike="noStrike" dirty="0">
                        <a:solidFill>
                          <a:schemeClr val="accent1">
                            <a:lumMod val="50000"/>
                          </a:schemeClr>
                        </a:solidFill>
                        <a:effectLst/>
                        <a:latin typeface="Calibri" charset="0"/>
                      </a:endParaRPr>
                    </a:p>
                  </a:txBody>
                  <a:tcPr marL="11344"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a:solidFill>
                            <a:schemeClr val="accent1">
                              <a:lumMod val="50000"/>
                            </a:schemeClr>
                          </a:solidFill>
                          <a:effectLst/>
                        </a:rPr>
                        <a:t>15.73%</a:t>
                      </a:r>
                      <a:endParaRPr lang="hr-HR" sz="1400" b="1" i="0" u="none" strike="noStrike" dirty="0">
                        <a:solidFill>
                          <a:schemeClr val="accent1">
                            <a:lumMod val="50000"/>
                          </a:schemeClr>
                        </a:solidFill>
                        <a:effectLst/>
                        <a:latin typeface="Calibri" charset="0"/>
                      </a:endParaRPr>
                    </a:p>
                  </a:txBody>
                  <a:tcPr marL="11344"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a:solidFill>
                            <a:schemeClr val="accent1">
                              <a:lumMod val="50000"/>
                            </a:schemeClr>
                          </a:solidFill>
                          <a:effectLst/>
                        </a:rPr>
                        <a:t>13.48%</a:t>
                      </a:r>
                      <a:endParaRPr lang="hr-HR" sz="1400" b="1" i="0" u="none" strike="noStrike" dirty="0">
                        <a:solidFill>
                          <a:schemeClr val="accent1">
                            <a:lumMod val="50000"/>
                          </a:schemeClr>
                        </a:solidFill>
                        <a:effectLst/>
                        <a:latin typeface="Calibri" charset="0"/>
                      </a:endParaRPr>
                    </a:p>
                  </a:txBody>
                  <a:tcPr marL="11344"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a:solidFill>
                            <a:schemeClr val="accent1">
                              <a:lumMod val="50000"/>
                            </a:schemeClr>
                          </a:solidFill>
                          <a:effectLst/>
                        </a:rPr>
                        <a:t>59.55%</a:t>
                      </a:r>
                      <a:endParaRPr lang="hr-HR" sz="1400" b="1" i="0" u="none" strike="noStrike" dirty="0">
                        <a:solidFill>
                          <a:schemeClr val="accent1">
                            <a:lumMod val="50000"/>
                          </a:schemeClr>
                        </a:solidFill>
                        <a:effectLst/>
                        <a:latin typeface="Calibri" charset="0"/>
                      </a:endParaRPr>
                    </a:p>
                  </a:txBody>
                  <a:tcPr marL="11344"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pt-BR" sz="1400" b="1" u="none" strike="noStrike" dirty="0">
                          <a:solidFill>
                            <a:schemeClr val="accent1">
                              <a:lumMod val="50000"/>
                            </a:schemeClr>
                          </a:solidFill>
                          <a:effectLst/>
                        </a:rPr>
                        <a:t>10.11%</a:t>
                      </a:r>
                      <a:endParaRPr lang="pt-BR" sz="1400" b="1" i="0" u="none" strike="noStrike" dirty="0">
                        <a:solidFill>
                          <a:schemeClr val="accent1">
                            <a:lumMod val="50000"/>
                          </a:schemeClr>
                        </a:solidFill>
                        <a:effectLst/>
                        <a:latin typeface="Calibri" charset="0"/>
                      </a:endParaRPr>
                    </a:p>
                  </a:txBody>
                  <a:tcPr marL="11344"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b="1" u="none" strike="noStrike" dirty="0">
                          <a:solidFill>
                            <a:schemeClr val="accent1">
                              <a:lumMod val="50000"/>
                            </a:schemeClr>
                          </a:solidFill>
                          <a:effectLst/>
                        </a:rPr>
                        <a:t>100%</a:t>
                      </a:r>
                      <a:endParaRPr lang="en-US" sz="1400" b="1" i="0" u="none" strike="noStrike" dirty="0">
                        <a:solidFill>
                          <a:schemeClr val="accent1">
                            <a:lumMod val="50000"/>
                          </a:schemeClr>
                        </a:solidFill>
                        <a:effectLst/>
                        <a:latin typeface="Calibri" charset="0"/>
                      </a:endParaRPr>
                    </a:p>
                  </a:txBody>
                  <a:tcPr marL="11344" marR="11343" marT="11343"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35226">
                <a:tc>
                  <a:txBody>
                    <a:bodyPr/>
                    <a:lstStyle/>
                    <a:p>
                      <a:pPr algn="l" fontAlgn="ctr"/>
                      <a:r>
                        <a:rPr lang="en-US" sz="1400" u="none" strike="noStrike" dirty="0" smtClean="0">
                          <a:solidFill>
                            <a:schemeClr val="accent1">
                              <a:lumMod val="50000"/>
                            </a:schemeClr>
                          </a:solidFill>
                          <a:effectLst/>
                        </a:rPr>
                        <a:t>Quintile </a:t>
                      </a:r>
                      <a:r>
                        <a:rPr lang="en-US" sz="1400" u="none" strike="noStrike" dirty="0">
                          <a:solidFill>
                            <a:schemeClr val="accent1">
                              <a:lumMod val="50000"/>
                            </a:schemeClr>
                          </a:solidFill>
                          <a:effectLst/>
                        </a:rPr>
                        <a:t>2 (mean asset value:   17,299)</a:t>
                      </a:r>
                      <a:endParaRPr lang="en-US" sz="1400" b="1" i="0" u="none" strike="noStrike" dirty="0">
                        <a:solidFill>
                          <a:schemeClr val="accent1">
                            <a:lumMod val="50000"/>
                          </a:schemeClr>
                        </a:solidFill>
                        <a:effectLst/>
                        <a:latin typeface="Calibri" charset="0"/>
                      </a:endParaRPr>
                    </a:p>
                  </a:txBody>
                  <a:tcPr marL="68062"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400" u="none" strike="noStrike">
                          <a:solidFill>
                            <a:schemeClr val="accent1">
                              <a:lumMod val="50000"/>
                            </a:schemeClr>
                          </a:solidFill>
                          <a:effectLst/>
                        </a:rPr>
                        <a:t>91</a:t>
                      </a:r>
                      <a:endParaRPr lang="en-US"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a:solidFill>
                            <a:schemeClr val="accent1">
                              <a:lumMod val="50000"/>
                            </a:schemeClr>
                          </a:solidFill>
                          <a:effectLst/>
                        </a:rPr>
                        <a:t>2.53</a:t>
                      </a:r>
                      <a:endParaRPr lang="hr-HR" sz="1400" b="1"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nb-NO" sz="1400" u="none" strike="noStrike">
                          <a:solidFill>
                            <a:schemeClr val="accent1">
                              <a:lumMod val="50000"/>
                            </a:schemeClr>
                          </a:solidFill>
                          <a:effectLst/>
                        </a:rPr>
                        <a:t>0.98</a:t>
                      </a:r>
                      <a:endParaRPr lang="nb-NO"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a:solidFill>
                            <a:schemeClr val="accent1">
                              <a:lumMod val="50000"/>
                            </a:schemeClr>
                          </a:solidFill>
                          <a:effectLst/>
                        </a:rPr>
                        <a:t>2.20%</a:t>
                      </a:r>
                      <a:endParaRPr lang="hr-HR"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19.78%</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pt-BR" sz="1400" u="none" strike="noStrike" dirty="0">
                          <a:solidFill>
                            <a:schemeClr val="accent1">
                              <a:lumMod val="50000"/>
                            </a:schemeClr>
                          </a:solidFill>
                          <a:effectLst/>
                        </a:rPr>
                        <a:t>9.89%</a:t>
                      </a:r>
                      <a:endParaRPr lang="pt-B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a:solidFill>
                            <a:schemeClr val="accent1">
                              <a:lumMod val="50000"/>
                            </a:schemeClr>
                          </a:solidFill>
                          <a:effectLst/>
                        </a:rPr>
                        <a:t>59.34%</a:t>
                      </a:r>
                      <a:endParaRPr lang="hr-HR"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a:solidFill>
                            <a:schemeClr val="accent1">
                              <a:lumMod val="50000"/>
                            </a:schemeClr>
                          </a:solidFill>
                          <a:effectLst/>
                        </a:rPr>
                        <a:t>8.79%</a:t>
                      </a:r>
                      <a:endParaRPr lang="hr-HR"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400" u="none" strike="noStrike">
                          <a:solidFill>
                            <a:schemeClr val="accent1">
                              <a:lumMod val="50000"/>
                            </a:schemeClr>
                          </a:solidFill>
                          <a:effectLst/>
                        </a:rPr>
                        <a:t>100%</a:t>
                      </a:r>
                      <a:endParaRPr lang="en-US"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r>
              <a:tr h="335226">
                <a:tc>
                  <a:txBody>
                    <a:bodyPr/>
                    <a:lstStyle/>
                    <a:p>
                      <a:pPr algn="l" fontAlgn="ctr"/>
                      <a:r>
                        <a:rPr lang="en-US" sz="1400" u="none" strike="noStrike" dirty="0" smtClean="0">
                          <a:solidFill>
                            <a:schemeClr val="accent1">
                              <a:lumMod val="50000"/>
                            </a:schemeClr>
                          </a:solidFill>
                          <a:effectLst/>
                        </a:rPr>
                        <a:t>Quintile </a:t>
                      </a:r>
                      <a:r>
                        <a:rPr lang="en-US" sz="1400" u="none" strike="noStrike" dirty="0">
                          <a:solidFill>
                            <a:schemeClr val="accent1">
                              <a:lumMod val="50000"/>
                            </a:schemeClr>
                          </a:solidFill>
                          <a:effectLst/>
                        </a:rPr>
                        <a:t>3 (mean asset value:   42,969)</a:t>
                      </a:r>
                      <a:endParaRPr lang="en-US" sz="1400" b="1" i="0" u="none" strike="noStrike" dirty="0">
                        <a:solidFill>
                          <a:schemeClr val="accent1">
                            <a:lumMod val="50000"/>
                          </a:schemeClr>
                        </a:solidFill>
                        <a:effectLst/>
                        <a:latin typeface="Calibri" charset="0"/>
                      </a:endParaRPr>
                    </a:p>
                  </a:txBody>
                  <a:tcPr marL="68062"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fi-FI" sz="1400" u="none" strike="noStrike" dirty="0">
                          <a:solidFill>
                            <a:schemeClr val="accent1">
                              <a:lumMod val="50000"/>
                            </a:schemeClr>
                          </a:solidFill>
                          <a:effectLst/>
                        </a:rPr>
                        <a:t>87</a:t>
                      </a:r>
                      <a:endParaRPr lang="fi-FI"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2.59</a:t>
                      </a:r>
                      <a:endParaRPr lang="hr-HR"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nb-NO" sz="1400" u="none" strike="noStrike" dirty="0">
                          <a:solidFill>
                            <a:schemeClr val="accent1">
                              <a:lumMod val="50000"/>
                            </a:schemeClr>
                          </a:solidFill>
                          <a:effectLst/>
                        </a:rPr>
                        <a:t>1.03</a:t>
                      </a:r>
                      <a:endParaRPr lang="nb-NO"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4.60%</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12.64%</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16.09%</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pt-BR" sz="1400" u="none" strike="noStrike">
                          <a:solidFill>
                            <a:schemeClr val="accent1">
                              <a:lumMod val="50000"/>
                            </a:schemeClr>
                          </a:solidFill>
                          <a:effectLst/>
                        </a:rPr>
                        <a:t>52.87%</a:t>
                      </a:r>
                      <a:endParaRPr lang="pt-BR"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a:solidFill>
                            <a:schemeClr val="accent1">
                              <a:lumMod val="50000"/>
                            </a:schemeClr>
                          </a:solidFill>
                          <a:effectLst/>
                        </a:rPr>
                        <a:t>13.79%</a:t>
                      </a:r>
                      <a:endParaRPr lang="hr-HR"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400" u="none" strike="noStrike" dirty="0">
                          <a:solidFill>
                            <a:schemeClr val="accent1">
                              <a:lumMod val="50000"/>
                            </a:schemeClr>
                          </a:solidFill>
                          <a:effectLst/>
                        </a:rPr>
                        <a:t>100%</a:t>
                      </a:r>
                      <a:endParaRPr lang="en-US"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r>
              <a:tr h="335226">
                <a:tc>
                  <a:txBody>
                    <a:bodyPr/>
                    <a:lstStyle/>
                    <a:p>
                      <a:pPr algn="l" fontAlgn="ctr"/>
                      <a:r>
                        <a:rPr lang="en-US" sz="1400" u="none" strike="noStrike" dirty="0" smtClean="0">
                          <a:solidFill>
                            <a:schemeClr val="accent1">
                              <a:lumMod val="50000"/>
                            </a:schemeClr>
                          </a:solidFill>
                          <a:effectLst/>
                        </a:rPr>
                        <a:t>Quintile </a:t>
                      </a:r>
                      <a:r>
                        <a:rPr lang="en-US" sz="1400" u="none" strike="noStrike" dirty="0">
                          <a:solidFill>
                            <a:schemeClr val="accent1">
                              <a:lumMod val="50000"/>
                            </a:schemeClr>
                          </a:solidFill>
                          <a:effectLst/>
                        </a:rPr>
                        <a:t>4 (mean asset value: 107,041)</a:t>
                      </a:r>
                      <a:endParaRPr lang="en-US" sz="1400" b="1" i="0" u="none" strike="noStrike" dirty="0">
                        <a:solidFill>
                          <a:schemeClr val="accent1">
                            <a:lumMod val="50000"/>
                          </a:schemeClr>
                        </a:solidFill>
                        <a:effectLst/>
                        <a:latin typeface="Calibri" charset="0"/>
                      </a:endParaRPr>
                    </a:p>
                  </a:txBody>
                  <a:tcPr marL="68062"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cs-CZ" sz="1400" u="none" strike="noStrike">
                          <a:solidFill>
                            <a:schemeClr val="accent1">
                              <a:lumMod val="50000"/>
                            </a:schemeClr>
                          </a:solidFill>
                          <a:effectLst/>
                        </a:rPr>
                        <a:t>89</a:t>
                      </a:r>
                      <a:endParaRPr lang="cs-CZ"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2.62</a:t>
                      </a:r>
                      <a:endParaRPr lang="hr-HR"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nb-NO" sz="1400" u="none" strike="noStrike" dirty="0">
                          <a:solidFill>
                            <a:schemeClr val="accent1">
                              <a:lumMod val="50000"/>
                            </a:schemeClr>
                          </a:solidFill>
                          <a:effectLst/>
                        </a:rPr>
                        <a:t>0.90</a:t>
                      </a:r>
                      <a:endParaRPr lang="nb-NO"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1.12%</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a:solidFill>
                            <a:schemeClr val="accent1">
                              <a:lumMod val="50000"/>
                            </a:schemeClr>
                          </a:solidFill>
                          <a:effectLst/>
                        </a:rPr>
                        <a:t>13.48%</a:t>
                      </a:r>
                      <a:endParaRPr lang="hr-HR" sz="1400" b="0"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pt-BR" sz="1400" u="none" strike="noStrike" dirty="0">
                          <a:solidFill>
                            <a:schemeClr val="accent1">
                              <a:lumMod val="50000"/>
                            </a:schemeClr>
                          </a:solidFill>
                          <a:effectLst/>
                        </a:rPr>
                        <a:t>19.10%</a:t>
                      </a:r>
                      <a:endParaRPr lang="pt-B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55.06%</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11.24%</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400" u="none" strike="noStrike" dirty="0">
                          <a:solidFill>
                            <a:schemeClr val="accent1">
                              <a:lumMod val="50000"/>
                            </a:schemeClr>
                          </a:solidFill>
                          <a:effectLst/>
                        </a:rPr>
                        <a:t>100%</a:t>
                      </a:r>
                      <a:endParaRPr lang="en-US"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r>
              <a:tr h="335226">
                <a:tc>
                  <a:txBody>
                    <a:bodyPr/>
                    <a:lstStyle/>
                    <a:p>
                      <a:pPr algn="l" fontAlgn="ctr"/>
                      <a:r>
                        <a:rPr lang="en-US" sz="1400" b="1" u="none" strike="noStrike" dirty="0" smtClean="0">
                          <a:solidFill>
                            <a:schemeClr val="accent1">
                              <a:lumMod val="50000"/>
                            </a:schemeClr>
                          </a:solidFill>
                          <a:effectLst/>
                        </a:rPr>
                        <a:t>Quintile </a:t>
                      </a:r>
                      <a:r>
                        <a:rPr lang="en-US" sz="1400" b="1" u="none" strike="noStrike" dirty="0">
                          <a:solidFill>
                            <a:schemeClr val="accent1">
                              <a:lumMod val="50000"/>
                            </a:schemeClr>
                          </a:solidFill>
                          <a:effectLst/>
                        </a:rPr>
                        <a:t>5 (mean asset value: 406,382)</a:t>
                      </a:r>
                      <a:endParaRPr lang="en-US" sz="1400" b="1" i="0" u="none" strike="noStrike" dirty="0">
                        <a:solidFill>
                          <a:schemeClr val="accent1">
                            <a:lumMod val="50000"/>
                          </a:schemeClr>
                        </a:solidFill>
                        <a:effectLst/>
                        <a:latin typeface="Calibri" charset="0"/>
                      </a:endParaRPr>
                    </a:p>
                  </a:txBody>
                  <a:tcPr marL="68062"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cs-CZ" sz="1400" b="1" u="none" strike="noStrike">
                          <a:solidFill>
                            <a:schemeClr val="accent1">
                              <a:lumMod val="50000"/>
                            </a:schemeClr>
                          </a:solidFill>
                          <a:effectLst/>
                        </a:rPr>
                        <a:t>89</a:t>
                      </a:r>
                      <a:endParaRPr lang="cs-CZ" sz="1400" b="1" i="0" u="none" strike="noStrike">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a:solidFill>
                            <a:schemeClr val="accent1">
                              <a:lumMod val="50000"/>
                            </a:schemeClr>
                          </a:solidFill>
                          <a:effectLst/>
                        </a:rPr>
                        <a:t>2.71</a:t>
                      </a:r>
                      <a:endParaRPr lang="hr-HR"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nb-NO" sz="1400" b="1" u="none" strike="noStrike" dirty="0">
                          <a:solidFill>
                            <a:schemeClr val="accent1">
                              <a:lumMod val="50000"/>
                            </a:schemeClr>
                          </a:solidFill>
                          <a:effectLst/>
                        </a:rPr>
                        <a:t>1.01</a:t>
                      </a:r>
                      <a:endParaRPr lang="nb-NO"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smtClean="0">
                          <a:solidFill>
                            <a:schemeClr val="accent1">
                              <a:lumMod val="50000"/>
                            </a:schemeClr>
                          </a:solidFill>
                          <a:effectLst/>
                        </a:rPr>
                        <a:t>4.49%</a:t>
                      </a:r>
                      <a:endParaRPr lang="hr-HR"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a:solidFill>
                            <a:schemeClr val="accent1">
                              <a:lumMod val="50000"/>
                            </a:schemeClr>
                          </a:solidFill>
                          <a:effectLst/>
                        </a:rPr>
                        <a:t>11.24%</a:t>
                      </a:r>
                      <a:endParaRPr lang="hr-HR"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a:solidFill>
                            <a:schemeClr val="accent1">
                              <a:lumMod val="50000"/>
                            </a:schemeClr>
                          </a:solidFill>
                          <a:effectLst/>
                        </a:rPr>
                        <a:t>8.99%</a:t>
                      </a:r>
                      <a:endParaRPr lang="hr-HR"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a:solidFill>
                            <a:schemeClr val="accent1">
                              <a:lumMod val="50000"/>
                            </a:schemeClr>
                          </a:solidFill>
                          <a:effectLst/>
                        </a:rPr>
                        <a:t>59.55%</a:t>
                      </a:r>
                      <a:endParaRPr lang="hr-HR"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hr-HR" sz="1400" b="1" u="none" strike="noStrike" dirty="0">
                          <a:solidFill>
                            <a:schemeClr val="accent1">
                              <a:lumMod val="50000"/>
                            </a:schemeClr>
                          </a:solidFill>
                          <a:effectLst/>
                        </a:rPr>
                        <a:t>15.73%</a:t>
                      </a:r>
                      <a:endParaRPr lang="hr-HR"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400" b="1" u="none" strike="noStrike" dirty="0">
                          <a:solidFill>
                            <a:schemeClr val="accent1">
                              <a:lumMod val="50000"/>
                            </a:schemeClr>
                          </a:solidFill>
                          <a:effectLst/>
                        </a:rPr>
                        <a:t>100%</a:t>
                      </a:r>
                      <a:endParaRPr lang="en-US" sz="1400" b="1"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335226">
                <a:tc>
                  <a:txBody>
                    <a:bodyPr/>
                    <a:lstStyle/>
                    <a:p>
                      <a:pPr algn="l" fontAlgn="ctr"/>
                      <a:r>
                        <a:rPr lang="en-US" sz="1400" u="none" strike="noStrike" dirty="0">
                          <a:solidFill>
                            <a:schemeClr val="accent1">
                              <a:lumMod val="50000"/>
                            </a:schemeClr>
                          </a:solidFill>
                          <a:effectLst/>
                        </a:rPr>
                        <a:t>Overall</a:t>
                      </a:r>
                      <a:endParaRPr lang="en-US" sz="1400" b="0" i="0" u="none" strike="noStrike" dirty="0">
                        <a:solidFill>
                          <a:schemeClr val="accent1">
                            <a:lumMod val="50000"/>
                          </a:schemeClr>
                        </a:solidFill>
                        <a:effectLst/>
                        <a:latin typeface="Calibri" charset="0"/>
                      </a:endParaRPr>
                    </a:p>
                  </a:txBody>
                  <a:tcPr marL="68062"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400" u="none" strike="noStrike" dirty="0">
                          <a:solidFill>
                            <a:schemeClr val="accent1">
                              <a:lumMod val="50000"/>
                            </a:schemeClr>
                          </a:solidFill>
                          <a:effectLst/>
                        </a:rPr>
                        <a:t>445</a:t>
                      </a:r>
                      <a:endParaRPr lang="en-US"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2.61</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nb-NO" sz="1400" u="none" strike="noStrike" dirty="0">
                          <a:solidFill>
                            <a:schemeClr val="accent1">
                              <a:lumMod val="50000"/>
                            </a:schemeClr>
                          </a:solidFill>
                          <a:effectLst/>
                        </a:rPr>
                        <a:t>0.97</a:t>
                      </a:r>
                      <a:endParaRPr lang="nb-NO"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2.70%</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14.61%</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13.48%</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pt-BR" sz="1400" u="none" strike="noStrike" dirty="0">
                          <a:solidFill>
                            <a:schemeClr val="accent1">
                              <a:lumMod val="50000"/>
                            </a:schemeClr>
                          </a:solidFill>
                          <a:effectLst/>
                        </a:rPr>
                        <a:t>57.30%</a:t>
                      </a:r>
                      <a:endParaRPr lang="pt-B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hr-HR" sz="1400" u="none" strike="noStrike" dirty="0">
                          <a:solidFill>
                            <a:schemeClr val="accent1">
                              <a:lumMod val="50000"/>
                            </a:schemeClr>
                          </a:solidFill>
                          <a:effectLst/>
                        </a:rPr>
                        <a:t>11.91%</a:t>
                      </a:r>
                      <a:endParaRPr lang="hr-HR"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fontAlgn="ctr"/>
                      <a:r>
                        <a:rPr lang="en-US" sz="1400" u="none" strike="noStrike" dirty="0">
                          <a:solidFill>
                            <a:schemeClr val="accent1">
                              <a:lumMod val="50000"/>
                            </a:schemeClr>
                          </a:solidFill>
                          <a:effectLst/>
                        </a:rPr>
                        <a:t>100%</a:t>
                      </a:r>
                      <a:endParaRPr lang="en-US" sz="1400" b="0" i="0" u="none" strike="noStrike" dirty="0">
                        <a:solidFill>
                          <a:schemeClr val="accent1">
                            <a:lumMod val="50000"/>
                          </a:schemeClr>
                        </a:solidFill>
                        <a:effectLst/>
                        <a:latin typeface="Calibri" charset="0"/>
                      </a:endParaRPr>
                    </a:p>
                  </a:txBody>
                  <a:tcPr marL="11344" marR="11344" marT="11344"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r>
            </a:tbl>
          </a:graphicData>
        </a:graphic>
      </p:graphicFrame>
      <p:sp>
        <p:nvSpPr>
          <p:cNvPr id="4" name="Rectangle 3"/>
          <p:cNvSpPr/>
          <p:nvPr/>
        </p:nvSpPr>
        <p:spPr>
          <a:xfrm>
            <a:off x="342899" y="5680537"/>
            <a:ext cx="9190914" cy="369332"/>
          </a:xfrm>
          <a:prstGeom prst="rect">
            <a:avLst/>
          </a:prstGeom>
        </p:spPr>
        <p:txBody>
          <a:bodyPr wrap="none">
            <a:spAutoFit/>
          </a:bodyPr>
          <a:lstStyle/>
          <a:p>
            <a:r>
              <a:rPr lang="en-GB" b="1" dirty="0" err="1" smtClean="0">
                <a:solidFill>
                  <a:schemeClr val="accent1">
                    <a:lumMod val="50000"/>
                  </a:schemeClr>
                </a:solidFill>
                <a:latin typeface="+mj-lt"/>
              </a:rPr>
              <a:t>Kruskal</a:t>
            </a:r>
            <a:r>
              <a:rPr lang="en-GB" b="1" dirty="0" smtClean="0">
                <a:solidFill>
                  <a:schemeClr val="accent1">
                    <a:lumMod val="50000"/>
                  </a:schemeClr>
                </a:solidFill>
                <a:latin typeface="+mj-lt"/>
              </a:rPr>
              <a:t>-Wallis test: </a:t>
            </a:r>
            <a:r>
              <a:rPr lang="en-GB" dirty="0" smtClean="0">
                <a:solidFill>
                  <a:schemeClr val="accent1">
                    <a:lumMod val="50000"/>
                  </a:schemeClr>
                </a:solidFill>
                <a:latin typeface="+mj-lt"/>
              </a:rPr>
              <a:t>P = 0.7568 (statistically non-significant difference in life satisfaction by wealth)</a:t>
            </a:r>
            <a:endParaRPr lang="en-GB" dirty="0">
              <a:solidFill>
                <a:schemeClr val="accent1">
                  <a:lumMod val="50000"/>
                </a:schemeClr>
              </a:solidFill>
              <a:latin typeface="+mj-lt"/>
            </a:endParaRPr>
          </a:p>
        </p:txBody>
      </p:sp>
    </p:spTree>
    <p:extLst>
      <p:ext uri="{BB962C8B-B14F-4D97-AF65-F5344CB8AC3E}">
        <p14:creationId xmlns:p14="http://schemas.microsoft.com/office/powerpoint/2010/main" val="120162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03144" y="1710661"/>
            <a:ext cx="6177321" cy="4492597"/>
          </a:xfrm>
          <a:prstGeom prst="rect">
            <a:avLst/>
          </a:prstGeom>
        </p:spPr>
      </p:pic>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Subjective wellbeing</a:t>
            </a:r>
            <a:endParaRPr lang="en-US" sz="3600" dirty="0">
              <a:solidFill>
                <a:schemeClr val="bg1"/>
              </a:solidFill>
              <a:latin typeface="+mj-lt"/>
            </a:endParaRPr>
          </a:p>
        </p:txBody>
      </p:sp>
      <p:pic>
        <p:nvPicPr>
          <p:cNvPr id="2" name="Picture 1"/>
          <p:cNvPicPr>
            <a:picLocks noChangeAspect="1"/>
          </p:cNvPicPr>
          <p:nvPr/>
        </p:nvPicPr>
        <p:blipFill>
          <a:blip r:embed="rId4"/>
          <a:stretch>
            <a:fillRect/>
          </a:stretch>
        </p:blipFill>
        <p:spPr>
          <a:xfrm>
            <a:off x="14513" y="1710662"/>
            <a:ext cx="6177321" cy="4492597"/>
          </a:xfrm>
          <a:prstGeom prst="rect">
            <a:avLst/>
          </a:prstGeom>
        </p:spPr>
      </p:pic>
      <p:sp>
        <p:nvSpPr>
          <p:cNvPr id="12" name="Rectangle 11"/>
          <p:cNvSpPr/>
          <p:nvPr/>
        </p:nvSpPr>
        <p:spPr>
          <a:xfrm>
            <a:off x="101598" y="1030959"/>
            <a:ext cx="11620502" cy="461665"/>
          </a:xfrm>
          <a:prstGeom prst="rect">
            <a:avLst/>
          </a:prstGeom>
        </p:spPr>
        <p:txBody>
          <a:bodyPr wrap="square">
            <a:spAutoFit/>
          </a:bodyPr>
          <a:lstStyle/>
          <a:p>
            <a:pPr>
              <a:tabLst>
                <a:tab pos="904875" algn="l"/>
              </a:tabLst>
            </a:pPr>
            <a:r>
              <a:rPr lang="en-GB" sz="2400" b="1" smtClean="0">
                <a:solidFill>
                  <a:schemeClr val="accent1">
                    <a:lumMod val="50000"/>
                  </a:schemeClr>
                </a:solidFill>
                <a:latin typeface="+mj-lt"/>
                <a:ea typeface="Calibri" charset="0"/>
                <a:cs typeface="Times New Roman" charset="0"/>
              </a:rPr>
              <a:t>“Over the past 6 months, how satisfied have you been with your life overall”</a:t>
            </a:r>
            <a:endParaRPr lang="en-GB" sz="2400" b="1" dirty="0">
              <a:solidFill>
                <a:schemeClr val="accent1">
                  <a:lumMod val="50000"/>
                </a:schemeClr>
              </a:solidFill>
              <a:latin typeface="+mj-lt"/>
            </a:endParaRPr>
          </a:p>
        </p:txBody>
      </p:sp>
    </p:spTree>
    <p:extLst>
      <p:ext uri="{BB962C8B-B14F-4D97-AF65-F5344CB8AC3E}">
        <p14:creationId xmlns:p14="http://schemas.microsoft.com/office/powerpoint/2010/main" val="1570665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Ordinal Logistic Model: Subjective wellbeing</a:t>
            </a:r>
            <a:endParaRPr lang="en-US" sz="3600" dirty="0">
              <a:solidFill>
                <a:schemeClr val="bg1"/>
              </a:solidFill>
              <a:latin typeface="+mj-lt"/>
            </a:endParaRPr>
          </a:p>
        </p:txBody>
      </p:sp>
      <p:sp>
        <p:nvSpPr>
          <p:cNvPr id="9" name="Rectangle 8"/>
          <p:cNvSpPr/>
          <p:nvPr/>
        </p:nvSpPr>
        <p:spPr>
          <a:xfrm>
            <a:off x="8012111" y="906180"/>
            <a:ext cx="3546477" cy="3970318"/>
          </a:xfrm>
          <a:prstGeom prst="rect">
            <a:avLst/>
          </a:prstGeom>
        </p:spPr>
        <p:txBody>
          <a:bodyPr wrap="square">
            <a:spAutoFit/>
          </a:bodyPr>
          <a:lstStyle/>
          <a:p>
            <a:pPr>
              <a:tabLst>
                <a:tab pos="904875" algn="l"/>
              </a:tabLst>
            </a:pPr>
            <a:r>
              <a:rPr lang="en-GB" b="1" dirty="0">
                <a:solidFill>
                  <a:schemeClr val="accent1">
                    <a:lumMod val="50000"/>
                  </a:schemeClr>
                </a:solidFill>
                <a:latin typeface="+mj-lt"/>
                <a:ea typeface="Calibri" charset="0"/>
                <a:cs typeface="Times New Roman" charset="0"/>
              </a:rPr>
              <a:t>+</a:t>
            </a:r>
            <a:endParaRPr lang="en-GB" b="1" dirty="0" smtClean="0">
              <a:solidFill>
                <a:schemeClr val="accent1">
                  <a:lumMod val="50000"/>
                </a:schemeClr>
              </a:solidFill>
              <a:latin typeface="+mj-lt"/>
              <a:ea typeface="Calibri" charset="0"/>
              <a:cs typeface="Times New Roman" charset="0"/>
            </a:endParaRPr>
          </a:p>
          <a:p>
            <a:pPr marL="285750" indent="-285750">
              <a:buFont typeface="Arial" charset="0"/>
              <a:buChar char="•"/>
              <a:tabLst>
                <a:tab pos="904875" algn="l"/>
              </a:tabLst>
            </a:pPr>
            <a:r>
              <a:rPr lang="en-GB" dirty="0" smtClean="0">
                <a:solidFill>
                  <a:schemeClr val="accent1">
                    <a:lumMod val="50000"/>
                  </a:schemeClr>
                </a:solidFill>
                <a:latin typeface="+mj-lt"/>
                <a:ea typeface="Calibri" charset="0"/>
                <a:cs typeface="Times New Roman" charset="0"/>
              </a:rPr>
              <a:t>Education</a:t>
            </a:r>
          </a:p>
          <a:p>
            <a:pPr marL="285750" indent="-285750">
              <a:buFont typeface="Arial" charset="0"/>
              <a:buChar char="•"/>
              <a:tabLst>
                <a:tab pos="904875" algn="l"/>
              </a:tabLst>
            </a:pPr>
            <a:r>
              <a:rPr lang="en-GB" dirty="0" smtClean="0">
                <a:solidFill>
                  <a:schemeClr val="accent1">
                    <a:lumMod val="50000"/>
                  </a:schemeClr>
                </a:solidFill>
                <a:latin typeface="+mj-lt"/>
                <a:ea typeface="Calibri" charset="0"/>
                <a:cs typeface="Times New Roman" charset="0"/>
              </a:rPr>
              <a:t>Household harmony</a:t>
            </a:r>
          </a:p>
          <a:p>
            <a:pPr marL="285750" indent="-285750">
              <a:buFont typeface="Arial" charset="0"/>
              <a:buChar char="•"/>
              <a:tabLst>
                <a:tab pos="904875" algn="l"/>
              </a:tabLst>
            </a:pPr>
            <a:r>
              <a:rPr lang="en-GB" dirty="0" smtClean="0">
                <a:solidFill>
                  <a:schemeClr val="accent1">
                    <a:lumMod val="50000"/>
                  </a:schemeClr>
                </a:solidFill>
                <a:latin typeface="+mj-lt"/>
                <a:ea typeface="Calibri" charset="0"/>
                <a:cs typeface="Times New Roman" charset="0"/>
              </a:rPr>
              <a:t>Household living standards</a:t>
            </a:r>
          </a:p>
          <a:p>
            <a:pPr>
              <a:tabLst>
                <a:tab pos="904875" algn="l"/>
              </a:tabLst>
            </a:pPr>
            <a:r>
              <a:rPr lang="en-GB" b="1" dirty="0" smtClean="0">
                <a:solidFill>
                  <a:schemeClr val="accent1">
                    <a:lumMod val="50000"/>
                  </a:schemeClr>
                </a:solidFill>
                <a:latin typeface="+mj-lt"/>
                <a:ea typeface="Calibri" charset="0"/>
                <a:cs typeface="Times New Roman" charset="0"/>
              </a:rPr>
              <a:t>-</a:t>
            </a:r>
          </a:p>
          <a:p>
            <a:pPr marL="285750" indent="-285750">
              <a:buFont typeface="Arial" charset="0"/>
              <a:buChar char="•"/>
              <a:tabLst>
                <a:tab pos="904875" algn="l"/>
              </a:tabLst>
            </a:pPr>
            <a:r>
              <a:rPr lang="en-GB" dirty="0" smtClean="0">
                <a:solidFill>
                  <a:schemeClr val="accent1">
                    <a:lumMod val="50000"/>
                  </a:schemeClr>
                </a:solidFill>
                <a:latin typeface="+mj-lt"/>
                <a:ea typeface="Calibri" charset="0"/>
                <a:cs typeface="Times New Roman" charset="0"/>
              </a:rPr>
              <a:t>Female headed household</a:t>
            </a:r>
          </a:p>
          <a:p>
            <a:pPr marL="285750" indent="-285750">
              <a:buFont typeface="Arial" charset="0"/>
              <a:buChar char="•"/>
              <a:tabLst>
                <a:tab pos="904875" algn="l"/>
              </a:tabLst>
            </a:pPr>
            <a:r>
              <a:rPr lang="en-GB" dirty="0" smtClean="0">
                <a:solidFill>
                  <a:schemeClr val="accent1">
                    <a:lumMod val="50000"/>
                  </a:schemeClr>
                </a:solidFill>
                <a:latin typeface="+mj-lt"/>
                <a:ea typeface="Calibri" charset="0"/>
                <a:cs typeface="Times New Roman" charset="0"/>
              </a:rPr>
              <a:t>Household dependency ratio</a:t>
            </a:r>
          </a:p>
          <a:p>
            <a:pPr marL="285750" indent="-285750">
              <a:buFont typeface="Arial" charset="0"/>
              <a:buChar char="•"/>
              <a:tabLst>
                <a:tab pos="904875" algn="l"/>
              </a:tabLst>
            </a:pPr>
            <a:endParaRPr lang="en-GB" dirty="0">
              <a:solidFill>
                <a:schemeClr val="accent1">
                  <a:lumMod val="50000"/>
                </a:schemeClr>
              </a:solidFill>
              <a:latin typeface="+mj-lt"/>
              <a:ea typeface="Calibri" charset="0"/>
              <a:cs typeface="Times New Roman" charset="0"/>
            </a:endParaRPr>
          </a:p>
          <a:p>
            <a:pPr>
              <a:tabLst>
                <a:tab pos="904875" algn="l"/>
              </a:tabLst>
            </a:pPr>
            <a:r>
              <a:rPr lang="en-GB" dirty="0" smtClean="0">
                <a:solidFill>
                  <a:schemeClr val="accent1">
                    <a:lumMod val="50000"/>
                  </a:schemeClr>
                </a:solidFill>
                <a:latin typeface="+mj-lt"/>
                <a:ea typeface="Calibri" charset="0"/>
                <a:cs typeface="Times New Roman" charset="0"/>
              </a:rPr>
              <a:t>~</a:t>
            </a:r>
          </a:p>
          <a:p>
            <a:pPr marL="285750" indent="-285750">
              <a:buFont typeface="Arial" charset="0"/>
              <a:buChar char="•"/>
              <a:tabLst>
                <a:tab pos="904875" algn="l"/>
              </a:tabLst>
            </a:pPr>
            <a:r>
              <a:rPr lang="en-GB" dirty="0" smtClean="0">
                <a:solidFill>
                  <a:schemeClr val="accent1">
                    <a:lumMod val="50000"/>
                  </a:schemeClr>
                </a:solidFill>
                <a:latin typeface="+mj-lt"/>
                <a:ea typeface="Calibri" charset="0"/>
                <a:cs typeface="Times New Roman" charset="0"/>
              </a:rPr>
              <a:t>Household assets / deprivations</a:t>
            </a:r>
          </a:p>
          <a:p>
            <a:pPr marL="285750" indent="-285750">
              <a:buFont typeface="Arial" charset="0"/>
              <a:buChar char="•"/>
              <a:tabLst>
                <a:tab pos="904875" algn="l"/>
              </a:tabLst>
            </a:pPr>
            <a:r>
              <a:rPr lang="en-GB" dirty="0" smtClean="0">
                <a:solidFill>
                  <a:schemeClr val="accent1">
                    <a:lumMod val="50000"/>
                  </a:schemeClr>
                </a:solidFill>
                <a:latin typeface="+mj-lt"/>
                <a:ea typeface="Calibri" charset="0"/>
                <a:cs typeface="Times New Roman" charset="0"/>
              </a:rPr>
              <a:t>Life-limiting ill-health / disability</a:t>
            </a:r>
          </a:p>
          <a:p>
            <a:pPr marL="285750" indent="-285750">
              <a:buFont typeface="Arial" charset="0"/>
              <a:buChar char="•"/>
              <a:tabLst>
                <a:tab pos="904875" algn="l"/>
              </a:tabLst>
            </a:pPr>
            <a:r>
              <a:rPr lang="en-GB" dirty="0" smtClean="0">
                <a:solidFill>
                  <a:schemeClr val="accent1">
                    <a:lumMod val="50000"/>
                  </a:schemeClr>
                </a:solidFill>
                <a:latin typeface="+mj-lt"/>
                <a:ea typeface="Calibri" charset="0"/>
                <a:cs typeface="Times New Roman" charset="0"/>
              </a:rPr>
              <a:t>Paid employment</a:t>
            </a:r>
          </a:p>
          <a:p>
            <a:pPr marL="285750" indent="-285750">
              <a:buFont typeface="Arial" charset="0"/>
              <a:buChar char="•"/>
              <a:tabLst>
                <a:tab pos="904875" algn="l"/>
              </a:tabLst>
            </a:pPr>
            <a:r>
              <a:rPr lang="en-GB" dirty="0" smtClean="0">
                <a:solidFill>
                  <a:schemeClr val="accent1">
                    <a:lumMod val="50000"/>
                  </a:schemeClr>
                </a:solidFill>
                <a:latin typeface="+mj-lt"/>
                <a:ea typeface="Calibri" charset="0"/>
                <a:cs typeface="Times New Roman" charset="0"/>
              </a:rPr>
              <a:t>Terrain</a:t>
            </a:r>
          </a:p>
          <a:p>
            <a:pPr marL="285750" indent="-285750">
              <a:buFont typeface="Arial" charset="0"/>
              <a:buChar char="•"/>
              <a:tabLst>
                <a:tab pos="904875" algn="l"/>
              </a:tabLst>
            </a:pPr>
            <a:endParaRPr lang="en-GB" dirty="0" smtClean="0">
              <a:solidFill>
                <a:schemeClr val="accent1">
                  <a:lumMod val="50000"/>
                </a:schemeClr>
              </a:solidFill>
              <a:latin typeface="+mj-lt"/>
              <a:ea typeface="Calibri" charset="0"/>
              <a:cs typeface="Times New Roman"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8" y="906180"/>
            <a:ext cx="7910513" cy="5570075"/>
          </a:xfrm>
          <a:prstGeom prst="rect">
            <a:avLst/>
          </a:prstGeom>
        </p:spPr>
      </p:pic>
    </p:spTree>
    <p:extLst>
      <p:ext uri="{BB962C8B-B14F-4D97-AF65-F5344CB8AC3E}">
        <p14:creationId xmlns:p14="http://schemas.microsoft.com/office/powerpoint/2010/main" val="10557750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How to explain the high rates of life satisfaction reported?</a:t>
            </a:r>
            <a:endParaRPr lang="en-US" sz="3600" dirty="0">
              <a:solidFill>
                <a:schemeClr val="bg1"/>
              </a:solidFill>
              <a:latin typeface="+mj-lt"/>
            </a:endParaRPr>
          </a:p>
        </p:txBody>
      </p:sp>
      <p:sp>
        <p:nvSpPr>
          <p:cNvPr id="10" name="Content Placeholder 2"/>
          <p:cNvSpPr txBox="1">
            <a:spLocks/>
          </p:cNvSpPr>
          <p:nvPr/>
        </p:nvSpPr>
        <p:spPr>
          <a:xfrm>
            <a:off x="252414" y="1252464"/>
            <a:ext cx="11583985" cy="52384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lnSpc>
                <a:spcPct val="100000"/>
              </a:lnSpc>
              <a:spcBef>
                <a:spcPts val="600"/>
              </a:spcBef>
              <a:buFont typeface="Wingdings" charset="2"/>
              <a:buChar char="Ø"/>
            </a:pPr>
            <a:endParaRPr lang="en-GB" dirty="0" smtClean="0">
              <a:solidFill>
                <a:schemeClr val="accent1">
                  <a:lumMod val="50000"/>
                </a:schemeClr>
              </a:solidFill>
              <a:latin typeface="+mj-lt"/>
            </a:endParaRPr>
          </a:p>
          <a:p>
            <a:pPr marL="800100" lvl="1" indent="-342900" algn="l">
              <a:lnSpc>
                <a:spcPct val="100000"/>
              </a:lnSpc>
              <a:spcBef>
                <a:spcPts val="600"/>
              </a:spcBef>
              <a:buFont typeface="Courier New" charset="0"/>
              <a:buChar char="o"/>
            </a:pPr>
            <a:r>
              <a:rPr lang="en-GB" sz="2200" dirty="0" smtClean="0">
                <a:solidFill>
                  <a:schemeClr val="accent1">
                    <a:lumMod val="50000"/>
                  </a:schemeClr>
                </a:solidFill>
                <a:latin typeface="+mj-lt"/>
              </a:rPr>
              <a:t>Adaptive capacities / satisfaction paradox</a:t>
            </a:r>
          </a:p>
          <a:p>
            <a:pPr marL="800100" lvl="1" indent="-342900" algn="l">
              <a:lnSpc>
                <a:spcPct val="100000"/>
              </a:lnSpc>
              <a:spcBef>
                <a:spcPts val="600"/>
              </a:spcBef>
              <a:buFont typeface="Courier New" charset="0"/>
              <a:buChar char="o"/>
            </a:pPr>
            <a:r>
              <a:rPr lang="en-GB" sz="2200" dirty="0" smtClean="0">
                <a:solidFill>
                  <a:schemeClr val="accent1">
                    <a:lumMod val="50000"/>
                  </a:schemeClr>
                </a:solidFill>
                <a:latin typeface="+mj-lt"/>
              </a:rPr>
              <a:t>Desirability bias (socially acceptable answers)</a:t>
            </a:r>
          </a:p>
          <a:p>
            <a:pPr marL="800100" lvl="1" indent="-342900" algn="l">
              <a:lnSpc>
                <a:spcPct val="100000"/>
              </a:lnSpc>
              <a:spcBef>
                <a:spcPts val="600"/>
              </a:spcBef>
              <a:buFont typeface="Courier New" charset="0"/>
              <a:buChar char="o"/>
            </a:pPr>
            <a:r>
              <a:rPr lang="en-GB" sz="2200" dirty="0">
                <a:solidFill>
                  <a:schemeClr val="accent1">
                    <a:lumMod val="50000"/>
                  </a:schemeClr>
                </a:solidFill>
                <a:latin typeface="+mj-lt"/>
              </a:rPr>
              <a:t>‘fit’ with </a:t>
            </a:r>
            <a:r>
              <a:rPr lang="en-GB" sz="2200" dirty="0" smtClean="0">
                <a:solidFill>
                  <a:schemeClr val="accent1">
                    <a:lumMod val="50000"/>
                  </a:schemeClr>
                </a:solidFill>
                <a:latin typeface="+mj-lt"/>
              </a:rPr>
              <a:t>aspirations / expectations</a:t>
            </a:r>
          </a:p>
          <a:p>
            <a:pPr marL="800100" lvl="1" indent="-342900" algn="l">
              <a:lnSpc>
                <a:spcPct val="100000"/>
              </a:lnSpc>
              <a:spcBef>
                <a:spcPts val="600"/>
              </a:spcBef>
              <a:buFont typeface="Courier New" charset="0"/>
              <a:buChar char="o"/>
            </a:pPr>
            <a:r>
              <a:rPr lang="en-GB" sz="2200" dirty="0" smtClean="0">
                <a:solidFill>
                  <a:schemeClr val="accent1">
                    <a:lumMod val="50000"/>
                  </a:schemeClr>
                </a:solidFill>
                <a:latin typeface="+mj-lt"/>
              </a:rPr>
              <a:t>Optimism</a:t>
            </a:r>
          </a:p>
          <a:p>
            <a:pPr marL="800100" lvl="1" indent="-342900" algn="l">
              <a:lnSpc>
                <a:spcPct val="100000"/>
              </a:lnSpc>
              <a:spcBef>
                <a:spcPts val="600"/>
              </a:spcBef>
              <a:buFont typeface="Courier New" charset="0"/>
              <a:buChar char="o"/>
            </a:pPr>
            <a:r>
              <a:rPr lang="en-GB" sz="2200" dirty="0" smtClean="0">
                <a:solidFill>
                  <a:schemeClr val="accent1">
                    <a:lumMod val="50000"/>
                  </a:schemeClr>
                </a:solidFill>
                <a:latin typeface="+mj-lt"/>
                <a:ea typeface="Calibri" charset="0"/>
                <a:cs typeface="Times New Roman" charset="0"/>
              </a:rPr>
              <a:t>Incompatibility of expressing dissatisfaction and religiosity</a:t>
            </a:r>
          </a:p>
          <a:p>
            <a:pPr marL="800100" lvl="1" indent="-342900" algn="l">
              <a:lnSpc>
                <a:spcPct val="100000"/>
              </a:lnSpc>
              <a:spcBef>
                <a:spcPts val="600"/>
              </a:spcBef>
              <a:buFont typeface="Courier New" charset="0"/>
              <a:buChar char="o"/>
            </a:pPr>
            <a:endParaRPr lang="en-GB" dirty="0">
              <a:solidFill>
                <a:schemeClr val="accent1">
                  <a:lumMod val="50000"/>
                </a:schemeClr>
              </a:solidFill>
              <a:latin typeface="+mj-lt"/>
              <a:ea typeface="Calibri" charset="0"/>
              <a:cs typeface="Times New Roman" charset="0"/>
            </a:endParaRPr>
          </a:p>
          <a:p>
            <a:pPr marL="800100" lvl="1" indent="-342900" algn="l">
              <a:lnSpc>
                <a:spcPct val="100000"/>
              </a:lnSpc>
              <a:spcBef>
                <a:spcPts val="600"/>
              </a:spcBef>
              <a:buFont typeface="Courier New" charset="0"/>
              <a:buChar char="o"/>
            </a:pPr>
            <a:r>
              <a:rPr lang="en-GB" sz="2200" dirty="0" smtClean="0">
                <a:solidFill>
                  <a:schemeClr val="accent1">
                    <a:lumMod val="50000"/>
                  </a:schemeClr>
                </a:solidFill>
                <a:latin typeface="+mj-lt"/>
                <a:ea typeface="Calibri" charset="0"/>
                <a:cs typeface="Times New Roman" charset="0"/>
              </a:rPr>
              <a:t>However:</a:t>
            </a:r>
          </a:p>
          <a:p>
            <a:pPr marL="800100" lvl="1" indent="-342900" algn="l">
              <a:lnSpc>
                <a:spcPct val="100000"/>
              </a:lnSpc>
              <a:spcBef>
                <a:spcPts val="600"/>
              </a:spcBef>
              <a:buFont typeface="Courier New" charset="0"/>
              <a:buChar char="o"/>
            </a:pPr>
            <a:r>
              <a:rPr lang="en-GB" sz="2200" dirty="0" smtClean="0">
                <a:solidFill>
                  <a:schemeClr val="accent1">
                    <a:lumMod val="50000"/>
                  </a:schemeClr>
                </a:solidFill>
                <a:latin typeface="+mj-lt"/>
                <a:ea typeface="Calibri" charset="0"/>
                <a:cs typeface="Times New Roman" charset="0"/>
              </a:rPr>
              <a:t>Evidence of tensions and heterogeneity in a context of complex </a:t>
            </a:r>
            <a:r>
              <a:rPr lang="en-GB" sz="2200" dirty="0" err="1" smtClean="0">
                <a:solidFill>
                  <a:schemeClr val="accent1">
                    <a:lumMod val="50000"/>
                  </a:schemeClr>
                </a:solidFill>
                <a:latin typeface="+mj-lt"/>
                <a:ea typeface="Calibri" charset="0"/>
                <a:cs typeface="Times New Roman" charset="0"/>
              </a:rPr>
              <a:t>lifeworlds</a:t>
            </a:r>
            <a:endParaRPr lang="en-US" sz="2200" dirty="0" smtClean="0">
              <a:solidFill>
                <a:schemeClr val="accent1">
                  <a:lumMod val="50000"/>
                </a:schemeClr>
              </a:solidFill>
              <a:latin typeface="+mj-lt"/>
              <a:ea typeface="Calibri" charset="0"/>
              <a:cs typeface="Times New Roman" charset="0"/>
            </a:endParaRPr>
          </a:p>
          <a:p>
            <a:pPr marL="800100" lvl="1" indent="-342900" algn="l">
              <a:lnSpc>
                <a:spcPct val="100000"/>
              </a:lnSpc>
              <a:spcBef>
                <a:spcPts val="600"/>
              </a:spcBef>
              <a:buFont typeface="Courier New" charset="0"/>
              <a:buChar char="o"/>
            </a:pPr>
            <a:endParaRPr lang="en-US" dirty="0" smtClean="0">
              <a:solidFill>
                <a:schemeClr val="accent1">
                  <a:lumMod val="50000"/>
                </a:schemeClr>
              </a:solidFill>
              <a:latin typeface="+mj-lt"/>
            </a:endParaRPr>
          </a:p>
          <a:p>
            <a:pPr marL="800100" lvl="1" indent="-342900" algn="l">
              <a:lnSpc>
                <a:spcPct val="100000"/>
              </a:lnSpc>
              <a:spcBef>
                <a:spcPts val="600"/>
              </a:spcBef>
              <a:buFont typeface="Courier New" charset="0"/>
              <a:buChar char="o"/>
            </a:pPr>
            <a:endParaRPr lang="en-GB"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GB" sz="1200"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US" b="1"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sz="800" dirty="0" smtClean="0">
              <a:solidFill>
                <a:schemeClr val="accent1">
                  <a:lumMod val="50000"/>
                </a:schemeClr>
              </a:solidFill>
              <a:latin typeface="+mj-lt"/>
            </a:endParaRPr>
          </a:p>
          <a:p>
            <a:pPr algn="l">
              <a:lnSpc>
                <a:spcPct val="100000"/>
              </a:lnSpc>
              <a:spcBef>
                <a:spcPts val="600"/>
              </a:spcBef>
            </a:pPr>
            <a:endParaRPr lang="en-US" dirty="0">
              <a:solidFill>
                <a:schemeClr val="accent1">
                  <a:lumMod val="50000"/>
                </a:schemeClr>
              </a:solidFill>
              <a:latin typeface="+mj-lt"/>
            </a:endParaRPr>
          </a:p>
        </p:txBody>
      </p:sp>
    </p:spTree>
    <p:extLst>
      <p:ext uri="{BB962C8B-B14F-4D97-AF65-F5344CB8AC3E}">
        <p14:creationId xmlns:p14="http://schemas.microsoft.com/office/powerpoint/2010/main" val="2086609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52414" y="1252464"/>
            <a:ext cx="11583985" cy="52384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lnSpc>
                <a:spcPct val="100000"/>
              </a:lnSpc>
              <a:spcBef>
                <a:spcPts val="600"/>
              </a:spcBef>
              <a:buFont typeface="Wingdings" charset="2"/>
              <a:buChar char="Ø"/>
            </a:pPr>
            <a:r>
              <a:rPr lang="en-IN" dirty="0">
                <a:solidFill>
                  <a:schemeClr val="accent1">
                    <a:lumMod val="50000"/>
                  </a:schemeClr>
                </a:solidFill>
                <a:latin typeface="+mj-lt"/>
              </a:rPr>
              <a:t>Corpus linguistics offers a dispassionate way to use all the Semi Structured Interview </a:t>
            </a:r>
            <a:r>
              <a:rPr lang="en-IN" dirty="0" smtClean="0">
                <a:solidFill>
                  <a:schemeClr val="accent1">
                    <a:lumMod val="50000"/>
                  </a:schemeClr>
                </a:solidFill>
                <a:latin typeface="+mj-lt"/>
              </a:rPr>
              <a:t>data</a:t>
            </a:r>
          </a:p>
          <a:p>
            <a:pPr marL="342900" indent="-342900" algn="l">
              <a:lnSpc>
                <a:spcPct val="100000"/>
              </a:lnSpc>
              <a:spcBef>
                <a:spcPts val="600"/>
              </a:spcBef>
              <a:buFont typeface="Wingdings" charset="2"/>
              <a:buChar char="Ø"/>
            </a:pPr>
            <a:endParaRPr lang="en-IN" dirty="0">
              <a:solidFill>
                <a:schemeClr val="accent1">
                  <a:lumMod val="50000"/>
                </a:schemeClr>
              </a:solidFill>
              <a:latin typeface="+mj-lt"/>
            </a:endParaRPr>
          </a:p>
          <a:p>
            <a:pPr marL="342900" indent="-342900" algn="l">
              <a:lnSpc>
                <a:spcPct val="100000"/>
              </a:lnSpc>
              <a:spcBef>
                <a:spcPts val="600"/>
              </a:spcBef>
              <a:buFont typeface="Wingdings" charset="2"/>
              <a:buChar char="Ø"/>
            </a:pPr>
            <a:r>
              <a:rPr lang="en-GB" dirty="0" smtClean="0">
                <a:solidFill>
                  <a:schemeClr val="accent1">
                    <a:lumMod val="50000"/>
                  </a:schemeClr>
                </a:solidFill>
                <a:latin typeface="+mj-lt"/>
              </a:rPr>
              <a:t>’</a:t>
            </a:r>
            <a:r>
              <a:rPr lang="en-GB" dirty="0" err="1" smtClean="0">
                <a:solidFill>
                  <a:schemeClr val="accent1">
                    <a:lumMod val="50000"/>
                  </a:schemeClr>
                </a:solidFill>
                <a:latin typeface="+mj-lt"/>
              </a:rPr>
              <a:t>Keyness</a:t>
            </a:r>
            <a:r>
              <a:rPr lang="en-GB" dirty="0" smtClean="0">
                <a:solidFill>
                  <a:schemeClr val="accent1">
                    <a:lumMod val="50000"/>
                  </a:schemeClr>
                </a:solidFill>
                <a:latin typeface="+mj-lt"/>
              </a:rPr>
              <a:t>’ denotes the centrality of each word in our pooled texts</a:t>
            </a:r>
          </a:p>
          <a:p>
            <a:pPr marL="342900" indent="-342900" algn="l">
              <a:lnSpc>
                <a:spcPct val="100000"/>
              </a:lnSpc>
              <a:spcBef>
                <a:spcPts val="600"/>
              </a:spcBef>
              <a:buFont typeface="Wingdings" charset="2"/>
              <a:buChar char="Ø"/>
            </a:pPr>
            <a:endParaRPr lang="en-GB" dirty="0">
              <a:solidFill>
                <a:schemeClr val="accent1">
                  <a:lumMod val="50000"/>
                </a:schemeClr>
              </a:solidFill>
              <a:latin typeface="+mj-lt"/>
            </a:endParaRPr>
          </a:p>
          <a:p>
            <a:pPr marL="342900" indent="-342900" algn="l">
              <a:lnSpc>
                <a:spcPct val="100000"/>
              </a:lnSpc>
              <a:spcBef>
                <a:spcPts val="600"/>
              </a:spcBef>
              <a:buFont typeface="Wingdings" charset="2"/>
              <a:buChar char="Ø"/>
            </a:pPr>
            <a:r>
              <a:rPr lang="en-GB" dirty="0" smtClean="0">
                <a:solidFill>
                  <a:schemeClr val="accent1">
                    <a:lumMod val="50000"/>
                  </a:schemeClr>
                </a:solidFill>
                <a:latin typeface="+mj-lt"/>
              </a:rPr>
              <a:t>Our comparative text (corpus) is the Baby British National Corpus (BNC)</a:t>
            </a:r>
          </a:p>
          <a:p>
            <a:pPr marL="342900" indent="-342900" algn="l">
              <a:lnSpc>
                <a:spcPct val="100000"/>
              </a:lnSpc>
              <a:spcBef>
                <a:spcPts val="600"/>
              </a:spcBef>
              <a:buFont typeface="Wingdings" charset="2"/>
              <a:buChar char="Ø"/>
            </a:pPr>
            <a:endParaRPr lang="en-GB" dirty="0">
              <a:solidFill>
                <a:schemeClr val="accent1">
                  <a:lumMod val="50000"/>
                </a:schemeClr>
              </a:solidFill>
              <a:latin typeface="+mj-lt"/>
            </a:endParaRPr>
          </a:p>
          <a:p>
            <a:pPr marL="342900" indent="-342900" algn="l">
              <a:lnSpc>
                <a:spcPct val="100000"/>
              </a:lnSpc>
              <a:spcBef>
                <a:spcPts val="600"/>
              </a:spcBef>
              <a:buFont typeface="Wingdings" charset="2"/>
              <a:buChar char="Ø"/>
            </a:pPr>
            <a:r>
              <a:rPr lang="en-IN" dirty="0" smtClean="0">
                <a:solidFill>
                  <a:schemeClr val="accent1">
                    <a:lumMod val="50000"/>
                  </a:schemeClr>
                </a:solidFill>
                <a:latin typeface="+mj-lt"/>
              </a:rPr>
              <a:t>We </a:t>
            </a:r>
            <a:r>
              <a:rPr lang="en-IN" dirty="0">
                <a:solidFill>
                  <a:schemeClr val="accent1">
                    <a:lumMod val="50000"/>
                  </a:schemeClr>
                </a:solidFill>
                <a:latin typeface="+mj-lt"/>
              </a:rPr>
              <a:t>must still use our professional judgment </a:t>
            </a:r>
            <a:r>
              <a:rPr lang="en-IN" dirty="0" smtClean="0">
                <a:solidFill>
                  <a:schemeClr val="accent1">
                    <a:lumMod val="50000"/>
                  </a:schemeClr>
                </a:solidFill>
                <a:latin typeface="+mj-lt"/>
              </a:rPr>
              <a:t>when coding - the analysis is not ‘automated’</a:t>
            </a:r>
          </a:p>
          <a:p>
            <a:pPr marL="342900" indent="-342900" algn="l">
              <a:lnSpc>
                <a:spcPct val="100000"/>
              </a:lnSpc>
              <a:spcBef>
                <a:spcPts val="600"/>
              </a:spcBef>
              <a:buFont typeface="Wingdings" charset="2"/>
              <a:buChar char="Ø"/>
            </a:pPr>
            <a:endParaRPr lang="en-IN" dirty="0">
              <a:solidFill>
                <a:schemeClr val="accent1">
                  <a:lumMod val="50000"/>
                </a:schemeClr>
              </a:solidFill>
              <a:latin typeface="+mj-lt"/>
            </a:endParaRPr>
          </a:p>
          <a:p>
            <a:pPr algn="l"/>
            <a:endParaRPr lang="en-US" dirty="0" smtClean="0">
              <a:solidFill>
                <a:schemeClr val="accent1">
                  <a:lumMod val="50000"/>
                </a:schemeClr>
              </a:solidFill>
              <a:latin typeface="+mj-lt"/>
            </a:endParaRPr>
          </a:p>
          <a:p>
            <a:pPr algn="l"/>
            <a:endParaRPr lang="en-US" dirty="0">
              <a:solidFill>
                <a:schemeClr val="accent1">
                  <a:lumMod val="50000"/>
                </a:schemeClr>
              </a:solidFill>
              <a:latin typeface="+mj-lt"/>
            </a:endParaRPr>
          </a:p>
          <a:p>
            <a:pPr algn="l"/>
            <a:endParaRPr lang="en-US" dirty="0" smtClean="0">
              <a:solidFill>
                <a:schemeClr val="accent1">
                  <a:lumMod val="50000"/>
                </a:schemeClr>
              </a:solidFill>
              <a:latin typeface="+mj-lt"/>
            </a:endParaRPr>
          </a:p>
          <a:p>
            <a:pPr algn="l"/>
            <a:endParaRPr lang="en-US" dirty="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GB" dirty="0">
              <a:solidFill>
                <a:schemeClr val="accent1">
                  <a:lumMod val="50000"/>
                </a:schemeClr>
              </a:solidFill>
              <a:latin typeface="+mj-lt"/>
              <a:ea typeface="Calibri" charset="0"/>
              <a:cs typeface="Times New Roman" charset="0"/>
            </a:endParaRPr>
          </a:p>
          <a:p>
            <a:pPr marL="800100" lvl="1" indent="-342900" algn="l">
              <a:lnSpc>
                <a:spcPct val="100000"/>
              </a:lnSpc>
              <a:spcBef>
                <a:spcPts val="600"/>
              </a:spcBef>
              <a:buFont typeface="Courier New" charset="0"/>
              <a:buChar char="o"/>
            </a:pPr>
            <a:endParaRPr lang="en-US" dirty="0" smtClean="0">
              <a:solidFill>
                <a:schemeClr val="accent1">
                  <a:lumMod val="50000"/>
                </a:schemeClr>
              </a:solidFill>
              <a:latin typeface="+mj-lt"/>
            </a:endParaRPr>
          </a:p>
          <a:p>
            <a:pPr marL="800100" lvl="1" indent="-342900" algn="l">
              <a:lnSpc>
                <a:spcPct val="100000"/>
              </a:lnSpc>
              <a:spcBef>
                <a:spcPts val="600"/>
              </a:spcBef>
              <a:buFont typeface="Courier New" charset="0"/>
              <a:buChar char="o"/>
            </a:pPr>
            <a:endParaRPr lang="en-GB"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GB" sz="1200"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US" b="1"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sz="800" dirty="0" smtClean="0">
              <a:solidFill>
                <a:schemeClr val="accent1">
                  <a:lumMod val="50000"/>
                </a:schemeClr>
              </a:solidFill>
              <a:latin typeface="+mj-lt"/>
            </a:endParaRPr>
          </a:p>
          <a:p>
            <a:pPr algn="l">
              <a:lnSpc>
                <a:spcPct val="100000"/>
              </a:lnSpc>
              <a:spcBef>
                <a:spcPts val="600"/>
              </a:spcBef>
            </a:pPr>
            <a:endParaRPr lang="en-US" dirty="0">
              <a:solidFill>
                <a:schemeClr val="accent1">
                  <a:lumMod val="50000"/>
                </a:schemeClr>
              </a:solidFill>
              <a:latin typeface="+mj-lt"/>
            </a:endParaRPr>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Introducing “</a:t>
            </a:r>
            <a:r>
              <a:rPr lang="en-US" sz="3600" dirty="0" err="1" smtClean="0">
                <a:solidFill>
                  <a:schemeClr val="bg1"/>
                </a:solidFill>
                <a:latin typeface="+mj-lt"/>
              </a:rPr>
              <a:t>Keyness</a:t>
            </a:r>
            <a:r>
              <a:rPr lang="en-US" sz="3600" dirty="0" smtClean="0">
                <a:solidFill>
                  <a:schemeClr val="bg1"/>
                </a:solidFill>
                <a:latin typeface="+mj-lt"/>
              </a:rPr>
              <a:t>” as discourse analysis</a:t>
            </a:r>
            <a:endParaRPr lang="en-US" sz="3600" dirty="0">
              <a:solidFill>
                <a:schemeClr val="bg1"/>
              </a:solidFill>
              <a:latin typeface="+mj-lt"/>
            </a:endParaRPr>
          </a:p>
        </p:txBody>
      </p:sp>
    </p:spTree>
    <p:extLst>
      <p:ext uri="{BB962C8B-B14F-4D97-AF65-F5344CB8AC3E}">
        <p14:creationId xmlns:p14="http://schemas.microsoft.com/office/powerpoint/2010/main" val="395865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52414" y="1252464"/>
            <a:ext cx="11583985" cy="52384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lnSpc>
                <a:spcPct val="100000"/>
              </a:lnSpc>
              <a:spcBef>
                <a:spcPts val="600"/>
              </a:spcBef>
              <a:buFont typeface="Wingdings" charset="2"/>
              <a:buChar char="Ø"/>
            </a:pPr>
            <a:r>
              <a:rPr lang="en-GB" dirty="0" smtClean="0">
                <a:solidFill>
                  <a:schemeClr val="accent1">
                    <a:lumMod val="50000"/>
                  </a:schemeClr>
                </a:solidFill>
                <a:latin typeface="+mj-lt"/>
              </a:rPr>
              <a:t>Six stage analysis process, using NVIVO, EXCEL, STATA</a:t>
            </a:r>
          </a:p>
          <a:p>
            <a:pPr marL="342900" indent="-342900" algn="l">
              <a:lnSpc>
                <a:spcPct val="100000"/>
              </a:lnSpc>
              <a:spcBef>
                <a:spcPts val="600"/>
              </a:spcBef>
              <a:buFont typeface="Wingdings" charset="2"/>
              <a:buChar char="Ø"/>
            </a:pPr>
            <a:endParaRPr lang="en-GB" sz="1200" dirty="0" smtClean="0">
              <a:solidFill>
                <a:schemeClr val="accent1">
                  <a:lumMod val="50000"/>
                </a:schemeClr>
              </a:solidFill>
              <a:latin typeface="+mj-lt"/>
            </a:endParaRPr>
          </a:p>
          <a:p>
            <a:pPr marL="457200" indent="-457200" algn="l">
              <a:lnSpc>
                <a:spcPct val="100000"/>
              </a:lnSpc>
              <a:spcBef>
                <a:spcPts val="600"/>
              </a:spcBef>
              <a:buFont typeface="+mj-lt"/>
              <a:buAutoNum type="arabicPeriod"/>
            </a:pPr>
            <a:r>
              <a:rPr lang="en-GB" dirty="0" smtClean="0">
                <a:solidFill>
                  <a:schemeClr val="accent1">
                    <a:lumMod val="50000"/>
                  </a:schemeClr>
                </a:solidFill>
                <a:latin typeface="+mj-lt"/>
              </a:rPr>
              <a:t>Pool the transcripts in a single file, perform a word frequency query</a:t>
            </a:r>
          </a:p>
          <a:p>
            <a:pPr marL="457200" indent="-457200" algn="l">
              <a:lnSpc>
                <a:spcPct val="100000"/>
              </a:lnSpc>
              <a:spcBef>
                <a:spcPts val="600"/>
              </a:spcBef>
              <a:buFont typeface="+mj-lt"/>
              <a:buAutoNum type="arabicPeriod"/>
            </a:pPr>
            <a:endParaRPr lang="en-GB" sz="1200" dirty="0">
              <a:solidFill>
                <a:schemeClr val="accent1">
                  <a:lumMod val="50000"/>
                </a:schemeClr>
              </a:solidFill>
              <a:latin typeface="+mj-lt"/>
            </a:endParaRPr>
          </a:p>
          <a:p>
            <a:pPr marL="457200" indent="-457200" algn="l">
              <a:lnSpc>
                <a:spcPct val="100000"/>
              </a:lnSpc>
              <a:spcBef>
                <a:spcPts val="600"/>
              </a:spcBef>
              <a:buFont typeface="+mj-lt"/>
              <a:buAutoNum type="arabicPeriod"/>
            </a:pPr>
            <a:r>
              <a:rPr lang="en-GB" dirty="0" smtClean="0">
                <a:solidFill>
                  <a:schemeClr val="accent1">
                    <a:lumMod val="50000"/>
                  </a:schemeClr>
                </a:solidFill>
                <a:latin typeface="+mj-lt"/>
              </a:rPr>
              <a:t>Measure the ‘</a:t>
            </a:r>
            <a:r>
              <a:rPr lang="en-GB" dirty="0" err="1" smtClean="0">
                <a:solidFill>
                  <a:schemeClr val="accent1">
                    <a:lumMod val="50000"/>
                  </a:schemeClr>
                </a:solidFill>
                <a:latin typeface="+mj-lt"/>
              </a:rPr>
              <a:t>keyness</a:t>
            </a:r>
            <a:r>
              <a:rPr lang="en-GB" dirty="0" smtClean="0">
                <a:solidFill>
                  <a:schemeClr val="accent1">
                    <a:lumMod val="50000"/>
                  </a:schemeClr>
                </a:solidFill>
                <a:latin typeface="+mj-lt"/>
              </a:rPr>
              <a:t> of terms’ (using a modified version of corpus linguistics)</a:t>
            </a:r>
          </a:p>
          <a:p>
            <a:pPr marL="457200" indent="-457200" algn="l">
              <a:lnSpc>
                <a:spcPct val="100000"/>
              </a:lnSpc>
              <a:spcBef>
                <a:spcPts val="600"/>
              </a:spcBef>
              <a:buFont typeface="+mj-lt"/>
              <a:buAutoNum type="arabicPeriod"/>
            </a:pPr>
            <a:endParaRPr lang="en-GB" sz="1200" dirty="0">
              <a:solidFill>
                <a:schemeClr val="accent1">
                  <a:lumMod val="50000"/>
                </a:schemeClr>
              </a:solidFill>
              <a:latin typeface="+mj-lt"/>
            </a:endParaRPr>
          </a:p>
          <a:p>
            <a:pPr marL="457200" indent="-457200" algn="l">
              <a:lnSpc>
                <a:spcPct val="100000"/>
              </a:lnSpc>
              <a:spcBef>
                <a:spcPts val="600"/>
              </a:spcBef>
              <a:buFont typeface="+mj-lt"/>
              <a:buAutoNum type="arabicPeriod"/>
            </a:pPr>
            <a:r>
              <a:rPr lang="en-GB" dirty="0" smtClean="0">
                <a:solidFill>
                  <a:schemeClr val="accent1">
                    <a:lumMod val="50000"/>
                  </a:schemeClr>
                </a:solidFill>
                <a:latin typeface="+mj-lt"/>
              </a:rPr>
              <a:t>Code the concordances</a:t>
            </a:r>
          </a:p>
          <a:p>
            <a:pPr marL="457200" indent="-457200" algn="l">
              <a:lnSpc>
                <a:spcPct val="100000"/>
              </a:lnSpc>
              <a:spcBef>
                <a:spcPts val="600"/>
              </a:spcBef>
              <a:buFont typeface="+mj-lt"/>
              <a:buAutoNum type="arabicPeriod"/>
            </a:pPr>
            <a:endParaRPr lang="en-GB" sz="1200" dirty="0">
              <a:solidFill>
                <a:schemeClr val="accent1">
                  <a:lumMod val="50000"/>
                </a:schemeClr>
              </a:solidFill>
              <a:latin typeface="+mj-lt"/>
            </a:endParaRPr>
          </a:p>
          <a:p>
            <a:pPr marL="457200" indent="-457200" algn="l">
              <a:lnSpc>
                <a:spcPct val="100000"/>
              </a:lnSpc>
              <a:spcBef>
                <a:spcPts val="600"/>
              </a:spcBef>
              <a:buFont typeface="+mj-lt"/>
              <a:buAutoNum type="arabicPeriod"/>
            </a:pPr>
            <a:r>
              <a:rPr lang="en-GB" dirty="0" smtClean="0">
                <a:solidFill>
                  <a:schemeClr val="accent1">
                    <a:lumMod val="50000"/>
                  </a:schemeClr>
                </a:solidFill>
                <a:latin typeface="+mj-lt"/>
              </a:rPr>
              <a:t>Group the words into discourses (Interpreting select discourses only)</a:t>
            </a:r>
          </a:p>
          <a:p>
            <a:pPr marL="457200" indent="-457200" algn="l">
              <a:lnSpc>
                <a:spcPct val="100000"/>
              </a:lnSpc>
              <a:spcBef>
                <a:spcPts val="600"/>
              </a:spcBef>
              <a:buFont typeface="+mj-lt"/>
              <a:buAutoNum type="arabicPeriod"/>
            </a:pPr>
            <a:endParaRPr lang="en-GB" sz="1200" dirty="0">
              <a:solidFill>
                <a:schemeClr val="accent1">
                  <a:lumMod val="50000"/>
                </a:schemeClr>
              </a:solidFill>
              <a:latin typeface="+mj-lt"/>
            </a:endParaRPr>
          </a:p>
          <a:p>
            <a:pPr marL="457200" indent="-457200" algn="l">
              <a:lnSpc>
                <a:spcPct val="100000"/>
              </a:lnSpc>
              <a:spcBef>
                <a:spcPts val="600"/>
              </a:spcBef>
              <a:buFont typeface="+mj-lt"/>
              <a:buAutoNum type="arabicPeriod"/>
            </a:pPr>
            <a:r>
              <a:rPr lang="en-GB" dirty="0" smtClean="0">
                <a:solidFill>
                  <a:schemeClr val="accent1">
                    <a:lumMod val="50000"/>
                  </a:schemeClr>
                </a:solidFill>
                <a:latin typeface="+mj-lt"/>
              </a:rPr>
              <a:t>Discern the dominant discourse – next consider marginalised / deviant / innovative ones</a:t>
            </a:r>
          </a:p>
          <a:p>
            <a:pPr marL="457200" indent="-457200" algn="l">
              <a:lnSpc>
                <a:spcPct val="100000"/>
              </a:lnSpc>
              <a:spcBef>
                <a:spcPts val="600"/>
              </a:spcBef>
              <a:buFont typeface="+mj-lt"/>
              <a:buAutoNum type="arabicPeriod"/>
            </a:pPr>
            <a:endParaRPr lang="en-GB" sz="1200" dirty="0" smtClean="0">
              <a:solidFill>
                <a:schemeClr val="accent1">
                  <a:lumMod val="50000"/>
                </a:schemeClr>
              </a:solidFill>
              <a:latin typeface="+mj-lt"/>
            </a:endParaRPr>
          </a:p>
          <a:p>
            <a:pPr marL="457200" indent="-457200" algn="l">
              <a:lnSpc>
                <a:spcPct val="100000"/>
              </a:lnSpc>
              <a:spcBef>
                <a:spcPts val="600"/>
              </a:spcBef>
              <a:buFont typeface="+mj-lt"/>
              <a:buAutoNum type="arabicPeriod"/>
            </a:pPr>
            <a:r>
              <a:rPr lang="en-GB" dirty="0" smtClean="0">
                <a:solidFill>
                  <a:schemeClr val="accent1">
                    <a:lumMod val="50000"/>
                  </a:schemeClr>
                </a:solidFill>
                <a:latin typeface="+mj-lt"/>
              </a:rPr>
              <a:t>Trace the key arguments through competing discourses</a:t>
            </a:r>
          </a:p>
          <a:p>
            <a:pPr marL="342900" indent="-342900" algn="l">
              <a:lnSpc>
                <a:spcPct val="100000"/>
              </a:lnSpc>
              <a:spcBef>
                <a:spcPts val="600"/>
              </a:spcBef>
              <a:buFont typeface="Wingdings" charset="2"/>
              <a:buChar char="Ø"/>
            </a:pPr>
            <a:endParaRPr lang="en-GB" dirty="0">
              <a:solidFill>
                <a:schemeClr val="accent1">
                  <a:lumMod val="50000"/>
                </a:schemeClr>
              </a:solidFill>
              <a:latin typeface="+mj-lt"/>
              <a:ea typeface="Calibri" charset="0"/>
              <a:cs typeface="Times New Roman" charset="0"/>
            </a:endParaRPr>
          </a:p>
          <a:p>
            <a:pPr marL="800100" lvl="1" indent="-342900" algn="l">
              <a:lnSpc>
                <a:spcPct val="100000"/>
              </a:lnSpc>
              <a:spcBef>
                <a:spcPts val="600"/>
              </a:spcBef>
              <a:buFont typeface="Courier New" charset="0"/>
              <a:buChar char="o"/>
            </a:pPr>
            <a:endParaRPr lang="en-US" dirty="0" smtClean="0">
              <a:solidFill>
                <a:schemeClr val="accent1">
                  <a:lumMod val="50000"/>
                </a:schemeClr>
              </a:solidFill>
              <a:latin typeface="+mj-lt"/>
            </a:endParaRPr>
          </a:p>
          <a:p>
            <a:pPr marL="800100" lvl="1" indent="-342900" algn="l">
              <a:lnSpc>
                <a:spcPct val="100000"/>
              </a:lnSpc>
              <a:spcBef>
                <a:spcPts val="600"/>
              </a:spcBef>
              <a:buFont typeface="Courier New" charset="0"/>
              <a:buChar char="o"/>
            </a:pPr>
            <a:endParaRPr lang="en-GB"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GB" sz="1200"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US" b="1"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sz="800" dirty="0" smtClean="0">
              <a:solidFill>
                <a:schemeClr val="accent1">
                  <a:lumMod val="50000"/>
                </a:schemeClr>
              </a:solidFill>
              <a:latin typeface="+mj-lt"/>
            </a:endParaRPr>
          </a:p>
          <a:p>
            <a:pPr algn="l">
              <a:lnSpc>
                <a:spcPct val="100000"/>
              </a:lnSpc>
              <a:spcBef>
                <a:spcPts val="600"/>
              </a:spcBef>
            </a:pPr>
            <a:endParaRPr lang="en-US" dirty="0">
              <a:solidFill>
                <a:schemeClr val="accent1">
                  <a:lumMod val="50000"/>
                </a:schemeClr>
              </a:solidFill>
              <a:latin typeface="+mj-lt"/>
            </a:endParaRPr>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Introducing “</a:t>
            </a:r>
            <a:r>
              <a:rPr lang="en-US" sz="3600" dirty="0" err="1" smtClean="0">
                <a:solidFill>
                  <a:schemeClr val="bg1"/>
                </a:solidFill>
                <a:latin typeface="+mj-lt"/>
              </a:rPr>
              <a:t>Keyness</a:t>
            </a:r>
            <a:r>
              <a:rPr lang="en-US" sz="3600" dirty="0" smtClean="0">
                <a:solidFill>
                  <a:schemeClr val="bg1"/>
                </a:solidFill>
                <a:latin typeface="+mj-lt"/>
              </a:rPr>
              <a:t>” as discourse analysis</a:t>
            </a:r>
            <a:endParaRPr lang="en-US" sz="3600" dirty="0">
              <a:solidFill>
                <a:schemeClr val="bg1"/>
              </a:solidFill>
              <a:latin typeface="+mj-lt"/>
            </a:endParaRPr>
          </a:p>
        </p:txBody>
      </p:sp>
    </p:spTree>
    <p:extLst>
      <p:ext uri="{BB962C8B-B14F-4D97-AF65-F5344CB8AC3E}">
        <p14:creationId xmlns:p14="http://schemas.microsoft.com/office/powerpoint/2010/main" val="2080852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5281"/>
          <a:stretch/>
        </p:blipFill>
        <p:spPr>
          <a:xfrm>
            <a:off x="0" y="806824"/>
            <a:ext cx="12192000" cy="5976000"/>
          </a:xfrm>
          <a:prstGeom prst="rect">
            <a:avLst/>
          </a:prstGeom>
        </p:spPr>
      </p:pic>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1. Pool the transcripts in a single file</a:t>
            </a:r>
            <a:endParaRPr lang="en-US" sz="3600" dirty="0">
              <a:solidFill>
                <a:schemeClr val="bg1"/>
              </a:solidFill>
              <a:latin typeface="+mj-lt"/>
            </a:endParaRPr>
          </a:p>
        </p:txBody>
      </p:sp>
    </p:spTree>
    <p:extLst>
      <p:ext uri="{BB962C8B-B14F-4D97-AF65-F5344CB8AC3E}">
        <p14:creationId xmlns:p14="http://schemas.microsoft.com/office/powerpoint/2010/main" val="133295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5281"/>
          <a:stretch/>
        </p:blipFill>
        <p:spPr>
          <a:xfrm>
            <a:off x="0" y="806824"/>
            <a:ext cx="12192000" cy="5976000"/>
          </a:xfrm>
          <a:prstGeom prst="rect">
            <a:avLst/>
          </a:prstGeom>
        </p:spPr>
      </p:pic>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1. Pool the transcripts in a single file</a:t>
            </a:r>
            <a:endParaRPr lang="en-US" sz="3600" dirty="0">
              <a:solidFill>
                <a:schemeClr val="bg1"/>
              </a:solidFill>
              <a:latin typeface="+mj-lt"/>
            </a:endParaRPr>
          </a:p>
        </p:txBody>
      </p:sp>
      <p:sp>
        <p:nvSpPr>
          <p:cNvPr id="2" name="Rectangle 1"/>
          <p:cNvSpPr/>
          <p:nvPr/>
        </p:nvSpPr>
        <p:spPr>
          <a:xfrm>
            <a:off x="2571750" y="2314575"/>
            <a:ext cx="9620250" cy="1071563"/>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59126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a:spLocks noGrp="1"/>
          </p:cNvSpPr>
          <p:nvPr>
            <p:ph type="subTitle" idx="1"/>
          </p:nvPr>
        </p:nvSpPr>
        <p:spPr>
          <a:xfrm>
            <a:off x="101598" y="99893"/>
            <a:ext cx="9143999" cy="622264"/>
          </a:xfrm>
        </p:spPr>
        <p:txBody>
          <a:bodyPr>
            <a:normAutofit/>
          </a:bodyPr>
          <a:lstStyle/>
          <a:p>
            <a:pPr algn="l"/>
            <a:r>
              <a:rPr lang="en-US" sz="3600" dirty="0" smtClean="0">
                <a:solidFill>
                  <a:schemeClr val="bg1"/>
                </a:solidFill>
                <a:latin typeface="+mj-lt"/>
              </a:rPr>
              <a:t>Acknowledgements</a:t>
            </a:r>
            <a:endParaRPr lang="en-US" sz="3600" dirty="0">
              <a:solidFill>
                <a:schemeClr val="bg1"/>
              </a:solidFill>
              <a:latin typeface="+mj-lt"/>
            </a:endParaRPr>
          </a:p>
        </p:txBody>
      </p:sp>
      <p:sp>
        <p:nvSpPr>
          <p:cNvPr id="6" name="TextBox 5"/>
          <p:cNvSpPr txBox="1"/>
          <p:nvPr/>
        </p:nvSpPr>
        <p:spPr>
          <a:xfrm>
            <a:off x="960120" y="2060848"/>
            <a:ext cx="10149840" cy="3908762"/>
          </a:xfrm>
          <a:prstGeom prst="rect">
            <a:avLst/>
          </a:prstGeom>
          <a:noFill/>
        </p:spPr>
        <p:txBody>
          <a:bodyPr wrap="square" rtlCol="0">
            <a:spAutoFit/>
          </a:bodyPr>
          <a:lstStyle/>
          <a:p>
            <a:pPr algn="ctr"/>
            <a:r>
              <a:rPr lang="en-US" sz="2800" b="1" dirty="0" smtClean="0">
                <a:solidFill>
                  <a:schemeClr val="accent1">
                    <a:lumMod val="50000"/>
                  </a:schemeClr>
                </a:solidFill>
                <a:latin typeface="+mj-lt"/>
                <a:cs typeface="Cambria"/>
              </a:rPr>
              <a:t>Gender Norms Project</a:t>
            </a:r>
          </a:p>
          <a:p>
            <a:pPr algn="ctr"/>
            <a:endParaRPr lang="en-US" sz="2000" dirty="0" smtClean="0">
              <a:solidFill>
                <a:schemeClr val="accent1">
                  <a:lumMod val="50000"/>
                </a:schemeClr>
              </a:solidFill>
              <a:latin typeface="+mj-lt"/>
              <a:cs typeface="Cambria"/>
            </a:endParaRPr>
          </a:p>
          <a:p>
            <a:pPr algn="ctr"/>
            <a:r>
              <a:rPr lang="en-US" sz="2000" dirty="0" smtClean="0">
                <a:solidFill>
                  <a:schemeClr val="accent1">
                    <a:lumMod val="50000"/>
                  </a:schemeClr>
                </a:solidFill>
                <a:latin typeface="+mj-lt"/>
                <a:cs typeface="Cambria"/>
              </a:rPr>
              <a:t>(</a:t>
            </a:r>
            <a:r>
              <a:rPr lang="en-US" sz="2000" dirty="0">
                <a:solidFill>
                  <a:schemeClr val="accent1">
                    <a:lumMod val="50000"/>
                  </a:schemeClr>
                </a:solidFill>
                <a:latin typeface="+mj-lt"/>
                <a:cs typeface="Cambria"/>
              </a:rPr>
              <a:t>ESRC DFID Grant, Gender Norms, </a:t>
            </a:r>
            <a:r>
              <a:rPr lang="en-US" sz="2000" dirty="0" smtClean="0">
                <a:solidFill>
                  <a:schemeClr val="accent1">
                    <a:lumMod val="50000"/>
                  </a:schemeClr>
                </a:solidFill>
                <a:latin typeface="+mj-lt"/>
                <a:cs typeface="Cambria"/>
              </a:rPr>
              <a:t>see:</a:t>
            </a:r>
            <a:endParaRPr lang="en-US" sz="2000" dirty="0">
              <a:solidFill>
                <a:schemeClr val="accent1">
                  <a:lumMod val="50000"/>
                </a:schemeClr>
              </a:solidFill>
              <a:latin typeface="+mj-lt"/>
              <a:cs typeface="Cambria"/>
            </a:endParaRPr>
          </a:p>
          <a:p>
            <a:pPr algn="ctr"/>
            <a:r>
              <a:rPr lang="en-US" sz="2000" dirty="0">
                <a:solidFill>
                  <a:schemeClr val="accent1">
                    <a:lumMod val="50000"/>
                  </a:schemeClr>
                </a:solidFill>
                <a:latin typeface="+mj-lt"/>
                <a:cs typeface="Cambria"/>
              </a:rPr>
              <a:t>http://www.cmist.manchester.ac.uk/research/projects/gender-norms/)</a:t>
            </a:r>
          </a:p>
          <a:p>
            <a:pPr algn="ctr"/>
            <a:endParaRPr lang="en-US" sz="2000" dirty="0" smtClean="0">
              <a:solidFill>
                <a:schemeClr val="accent1">
                  <a:lumMod val="50000"/>
                </a:schemeClr>
              </a:solidFill>
              <a:latin typeface="+mj-lt"/>
              <a:cs typeface="Cambria"/>
            </a:endParaRPr>
          </a:p>
          <a:p>
            <a:pPr algn="ctr"/>
            <a:r>
              <a:rPr lang="en-US" sz="2000" dirty="0" smtClean="0">
                <a:solidFill>
                  <a:schemeClr val="accent1">
                    <a:lumMod val="50000"/>
                  </a:schemeClr>
                </a:solidFill>
                <a:latin typeface="+mj-lt"/>
                <a:cs typeface="Cambria"/>
              </a:rPr>
              <a:t>Principal </a:t>
            </a:r>
            <a:r>
              <a:rPr lang="en-US" sz="2000" dirty="0">
                <a:solidFill>
                  <a:schemeClr val="accent1">
                    <a:lumMod val="50000"/>
                  </a:schemeClr>
                </a:solidFill>
                <a:latin typeface="+mj-lt"/>
                <a:cs typeface="Cambria"/>
              </a:rPr>
              <a:t>Investigator: Wendy </a:t>
            </a:r>
            <a:r>
              <a:rPr lang="en-US" sz="2000" dirty="0" smtClean="0">
                <a:solidFill>
                  <a:schemeClr val="accent1">
                    <a:lumMod val="50000"/>
                  </a:schemeClr>
                </a:solidFill>
                <a:latin typeface="+mj-lt"/>
                <a:cs typeface="Cambria"/>
              </a:rPr>
              <a:t>Olsen </a:t>
            </a:r>
            <a:r>
              <a:rPr lang="en-GB" sz="2000" dirty="0">
                <a:solidFill>
                  <a:schemeClr val="accent1">
                    <a:lumMod val="50000"/>
                  </a:schemeClr>
                </a:solidFill>
                <a:latin typeface="+mj-lt"/>
              </a:rPr>
              <a:t> (University of Manchester</a:t>
            </a:r>
            <a:r>
              <a:rPr lang="en-GB" sz="2000" dirty="0" smtClean="0">
                <a:solidFill>
                  <a:schemeClr val="accent1">
                    <a:lumMod val="50000"/>
                  </a:schemeClr>
                </a:solidFill>
                <a:latin typeface="+mj-lt"/>
              </a:rPr>
              <a:t>)</a:t>
            </a:r>
            <a:endParaRPr lang="en-US" sz="2000" dirty="0" smtClean="0">
              <a:solidFill>
                <a:schemeClr val="accent1">
                  <a:lumMod val="50000"/>
                </a:schemeClr>
              </a:solidFill>
              <a:latin typeface="+mj-lt"/>
              <a:cs typeface="Cambria"/>
            </a:endParaRPr>
          </a:p>
          <a:p>
            <a:pPr algn="ctr"/>
            <a:r>
              <a:rPr lang="en-US" sz="2000" dirty="0" smtClean="0">
                <a:solidFill>
                  <a:schemeClr val="accent1">
                    <a:lumMod val="50000"/>
                  </a:schemeClr>
                </a:solidFill>
                <a:latin typeface="+mj-lt"/>
                <a:cs typeface="Cambria"/>
              </a:rPr>
              <a:t>Bangladesh PIs</a:t>
            </a:r>
            <a:r>
              <a:rPr lang="en-US" sz="2000" dirty="0">
                <a:solidFill>
                  <a:schemeClr val="accent1">
                    <a:lumMod val="50000"/>
                  </a:schemeClr>
                </a:solidFill>
                <a:latin typeface="+mj-lt"/>
                <a:cs typeface="Cambria"/>
              </a:rPr>
              <a:t>:  </a:t>
            </a:r>
            <a:r>
              <a:rPr lang="en-US" sz="2000" dirty="0" err="1">
                <a:solidFill>
                  <a:schemeClr val="accent1">
                    <a:lumMod val="50000"/>
                  </a:schemeClr>
                </a:solidFill>
                <a:latin typeface="+mj-lt"/>
                <a:cs typeface="Cambria"/>
              </a:rPr>
              <a:t>Simeen</a:t>
            </a:r>
            <a:r>
              <a:rPr lang="en-US" sz="2000" dirty="0">
                <a:solidFill>
                  <a:schemeClr val="accent1">
                    <a:lumMod val="50000"/>
                  </a:schemeClr>
                </a:solidFill>
                <a:latin typeface="+mj-lt"/>
                <a:cs typeface="Cambria"/>
              </a:rPr>
              <a:t> Mahmud, </a:t>
            </a:r>
            <a:r>
              <a:rPr lang="en-US" sz="2000" dirty="0" err="1">
                <a:solidFill>
                  <a:schemeClr val="accent1">
                    <a:lumMod val="50000"/>
                  </a:schemeClr>
                </a:solidFill>
                <a:latin typeface="+mj-lt"/>
                <a:cs typeface="Cambria"/>
              </a:rPr>
              <a:t>Sohela</a:t>
            </a:r>
            <a:r>
              <a:rPr lang="en-US" sz="2000" dirty="0">
                <a:solidFill>
                  <a:schemeClr val="accent1">
                    <a:lumMod val="50000"/>
                  </a:schemeClr>
                </a:solidFill>
                <a:latin typeface="+mj-lt"/>
                <a:cs typeface="Cambria"/>
              </a:rPr>
              <a:t> </a:t>
            </a:r>
            <a:r>
              <a:rPr lang="en-US" sz="2000" dirty="0" err="1">
                <a:solidFill>
                  <a:schemeClr val="accent1">
                    <a:lumMod val="50000"/>
                  </a:schemeClr>
                </a:solidFill>
                <a:latin typeface="+mj-lt"/>
                <a:cs typeface="Cambria"/>
              </a:rPr>
              <a:t>Nazneen</a:t>
            </a:r>
            <a:r>
              <a:rPr lang="en-US" sz="2000" dirty="0">
                <a:solidFill>
                  <a:schemeClr val="accent1">
                    <a:lumMod val="50000"/>
                  </a:schemeClr>
                </a:solidFill>
                <a:latin typeface="+mj-lt"/>
                <a:cs typeface="Cambria"/>
              </a:rPr>
              <a:t>, and </a:t>
            </a:r>
            <a:r>
              <a:rPr lang="en-US" sz="2000" dirty="0" err="1">
                <a:solidFill>
                  <a:schemeClr val="accent1">
                    <a:lumMod val="50000"/>
                  </a:schemeClr>
                </a:solidFill>
                <a:latin typeface="+mj-lt"/>
                <a:cs typeface="Cambria"/>
              </a:rPr>
              <a:t>Maheen</a:t>
            </a:r>
            <a:r>
              <a:rPr lang="en-US" sz="2000" dirty="0">
                <a:solidFill>
                  <a:schemeClr val="accent1">
                    <a:lumMod val="50000"/>
                  </a:schemeClr>
                </a:solidFill>
                <a:latin typeface="+mj-lt"/>
                <a:cs typeface="Cambria"/>
              </a:rPr>
              <a:t> </a:t>
            </a:r>
            <a:r>
              <a:rPr lang="en-US" sz="2000" dirty="0" smtClean="0">
                <a:solidFill>
                  <a:schemeClr val="accent1">
                    <a:lumMod val="50000"/>
                  </a:schemeClr>
                </a:solidFill>
                <a:latin typeface="+mj-lt"/>
                <a:cs typeface="Cambria"/>
              </a:rPr>
              <a:t>Sultan</a:t>
            </a:r>
            <a:endParaRPr lang="en-US" sz="2000" dirty="0">
              <a:solidFill>
                <a:schemeClr val="accent1">
                  <a:lumMod val="50000"/>
                </a:schemeClr>
              </a:solidFill>
              <a:latin typeface="+mj-lt"/>
              <a:cs typeface="Cambria"/>
            </a:endParaRPr>
          </a:p>
          <a:p>
            <a:pPr algn="ctr"/>
            <a:r>
              <a:rPr lang="en-US" sz="2000" dirty="0">
                <a:solidFill>
                  <a:schemeClr val="accent1">
                    <a:lumMod val="50000"/>
                  </a:schemeClr>
                </a:solidFill>
                <a:latin typeface="+mj-lt"/>
                <a:cs typeface="Cambria"/>
              </a:rPr>
              <a:t>Analysts:  </a:t>
            </a:r>
            <a:r>
              <a:rPr lang="en-US" sz="2000" dirty="0" err="1">
                <a:solidFill>
                  <a:schemeClr val="accent1">
                    <a:lumMod val="50000"/>
                  </a:schemeClr>
                </a:solidFill>
                <a:latin typeface="+mj-lt"/>
                <a:cs typeface="Cambria"/>
              </a:rPr>
              <a:t>Bidisha</a:t>
            </a:r>
            <a:r>
              <a:rPr lang="en-US" sz="2000" dirty="0">
                <a:solidFill>
                  <a:schemeClr val="accent1">
                    <a:lumMod val="50000"/>
                  </a:schemeClr>
                </a:solidFill>
                <a:latin typeface="+mj-lt"/>
                <a:cs typeface="Cambria"/>
              </a:rPr>
              <a:t> (Dhaka </a:t>
            </a:r>
            <a:r>
              <a:rPr lang="en-US" sz="2000" dirty="0" err="1">
                <a:solidFill>
                  <a:schemeClr val="accent1">
                    <a:lumMod val="50000"/>
                  </a:schemeClr>
                </a:solidFill>
                <a:latin typeface="+mj-lt"/>
                <a:cs typeface="Cambria"/>
              </a:rPr>
              <a:t>Univ</a:t>
            </a:r>
            <a:r>
              <a:rPr lang="en-US" sz="2000" dirty="0">
                <a:solidFill>
                  <a:schemeClr val="accent1">
                    <a:lumMod val="50000"/>
                  </a:schemeClr>
                </a:solidFill>
                <a:latin typeface="+mj-lt"/>
                <a:cs typeface="Cambria"/>
              </a:rPr>
              <a:t> </a:t>
            </a:r>
            <a:r>
              <a:rPr lang="en-US" sz="2000" dirty="0" err="1">
                <a:solidFill>
                  <a:schemeClr val="accent1">
                    <a:lumMod val="50000"/>
                  </a:schemeClr>
                </a:solidFill>
                <a:latin typeface="+mj-lt"/>
                <a:cs typeface="Cambria"/>
              </a:rPr>
              <a:t>Dept</a:t>
            </a:r>
            <a:r>
              <a:rPr lang="en-US" sz="2000" dirty="0">
                <a:solidFill>
                  <a:schemeClr val="accent1">
                    <a:lumMod val="50000"/>
                  </a:schemeClr>
                </a:solidFill>
                <a:latin typeface="+mj-lt"/>
                <a:cs typeface="Cambria"/>
              </a:rPr>
              <a:t> of Econ) and </a:t>
            </a:r>
            <a:r>
              <a:rPr lang="en-US" sz="2000" dirty="0" err="1">
                <a:solidFill>
                  <a:schemeClr val="accent1">
                    <a:lumMod val="50000"/>
                  </a:schemeClr>
                </a:solidFill>
                <a:latin typeface="+mj-lt"/>
                <a:cs typeface="Cambria"/>
              </a:rPr>
              <a:t>Sadiya</a:t>
            </a:r>
            <a:r>
              <a:rPr lang="en-US" sz="2000" dirty="0">
                <a:solidFill>
                  <a:schemeClr val="accent1">
                    <a:lumMod val="50000"/>
                  </a:schemeClr>
                </a:solidFill>
                <a:latin typeface="+mj-lt"/>
                <a:cs typeface="Cambria"/>
              </a:rPr>
              <a:t> (BRAC BIGD</a:t>
            </a:r>
            <a:r>
              <a:rPr lang="en-US" sz="2000" dirty="0" smtClean="0">
                <a:solidFill>
                  <a:schemeClr val="accent1">
                    <a:lumMod val="50000"/>
                  </a:schemeClr>
                </a:solidFill>
                <a:latin typeface="+mj-lt"/>
                <a:cs typeface="Cambria"/>
              </a:rPr>
              <a:t>)</a:t>
            </a:r>
          </a:p>
          <a:p>
            <a:pPr algn="ctr"/>
            <a:r>
              <a:rPr lang="en-US" sz="2000" dirty="0" smtClean="0">
                <a:solidFill>
                  <a:schemeClr val="accent1">
                    <a:lumMod val="50000"/>
                  </a:schemeClr>
                </a:solidFill>
                <a:latin typeface="+mj-lt"/>
                <a:cs typeface="Cambria"/>
              </a:rPr>
              <a:t>Additional co-PI’s</a:t>
            </a:r>
            <a:r>
              <a:rPr lang="en-US" sz="2000" dirty="0">
                <a:solidFill>
                  <a:schemeClr val="accent1">
                    <a:lumMod val="50000"/>
                  </a:schemeClr>
                </a:solidFill>
                <a:latin typeface="+mj-lt"/>
                <a:cs typeface="Cambria"/>
              </a:rPr>
              <a:t>: </a:t>
            </a:r>
            <a:r>
              <a:rPr lang="en-GB" sz="2000" dirty="0" err="1">
                <a:solidFill>
                  <a:schemeClr val="accent1">
                    <a:lumMod val="50000"/>
                  </a:schemeClr>
                </a:solidFill>
                <a:latin typeface="+mj-lt"/>
              </a:rPr>
              <a:t>Kunal</a:t>
            </a:r>
            <a:r>
              <a:rPr lang="en-GB" sz="2000" dirty="0">
                <a:solidFill>
                  <a:schemeClr val="accent1">
                    <a:lumMod val="50000"/>
                  </a:schemeClr>
                </a:solidFill>
                <a:latin typeface="+mj-lt"/>
              </a:rPr>
              <a:t> Sen (University of Manchester), </a:t>
            </a:r>
            <a:r>
              <a:rPr lang="en-GB" sz="2000" dirty="0" err="1">
                <a:solidFill>
                  <a:schemeClr val="accent1">
                    <a:lumMod val="50000"/>
                  </a:schemeClr>
                </a:solidFill>
                <a:latin typeface="+mj-lt"/>
              </a:rPr>
              <a:t>Amaresh</a:t>
            </a:r>
            <a:r>
              <a:rPr lang="en-GB" sz="2000" dirty="0">
                <a:solidFill>
                  <a:schemeClr val="accent1">
                    <a:lumMod val="50000"/>
                  </a:schemeClr>
                </a:solidFill>
                <a:latin typeface="+mj-lt"/>
              </a:rPr>
              <a:t> Dubey (JNU), </a:t>
            </a:r>
            <a:r>
              <a:rPr lang="en-US" sz="2000" dirty="0">
                <a:solidFill>
                  <a:schemeClr val="accent1">
                    <a:lumMod val="50000"/>
                  </a:schemeClr>
                </a:solidFill>
                <a:latin typeface="+mj-lt"/>
                <a:cs typeface="Cambria"/>
              </a:rPr>
              <a:t>Daniel Neff (Giga</a:t>
            </a:r>
            <a:r>
              <a:rPr lang="en-US" sz="2000" dirty="0" smtClean="0">
                <a:solidFill>
                  <a:schemeClr val="accent1">
                    <a:lumMod val="50000"/>
                  </a:schemeClr>
                </a:solidFill>
                <a:latin typeface="+mj-lt"/>
                <a:cs typeface="Cambria"/>
              </a:rPr>
              <a:t>)</a:t>
            </a:r>
          </a:p>
          <a:p>
            <a:pPr algn="ctr"/>
            <a:endParaRPr lang="en-US" sz="2000" dirty="0">
              <a:solidFill>
                <a:schemeClr val="accent1">
                  <a:lumMod val="50000"/>
                </a:schemeClr>
              </a:solidFill>
              <a:latin typeface="+mj-lt"/>
              <a:cs typeface="Cambria"/>
            </a:endParaRPr>
          </a:p>
          <a:p>
            <a:pPr algn="ctr"/>
            <a:r>
              <a:rPr lang="en-US" sz="2000" dirty="0">
                <a:solidFill>
                  <a:schemeClr val="accent1">
                    <a:lumMod val="50000"/>
                  </a:schemeClr>
                </a:solidFill>
                <a:latin typeface="+mj-lt"/>
                <a:cs typeface="Cambria"/>
              </a:rPr>
              <a:t>Data Collection by the Bangladesh Team at BRAC University, Dhaka</a:t>
            </a:r>
          </a:p>
          <a:p>
            <a:pPr algn="ctr"/>
            <a:endParaRPr lang="en-US" sz="2000" dirty="0">
              <a:solidFill>
                <a:schemeClr val="accent1">
                  <a:lumMod val="50000"/>
                </a:schemeClr>
              </a:solidFill>
              <a:latin typeface="+mj-lt"/>
              <a:cs typeface="Cambria"/>
            </a:endParaRPr>
          </a:p>
        </p:txBody>
      </p:sp>
    </p:spTree>
    <p:extLst>
      <p:ext uri="{BB962C8B-B14F-4D97-AF65-F5344CB8AC3E}">
        <p14:creationId xmlns:p14="http://schemas.microsoft.com/office/powerpoint/2010/main" val="39655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5281"/>
          <a:stretch/>
        </p:blipFill>
        <p:spPr>
          <a:xfrm>
            <a:off x="0" y="806824"/>
            <a:ext cx="12192000" cy="5976000"/>
          </a:xfrm>
          <a:prstGeom prst="rect">
            <a:avLst/>
          </a:prstGeom>
        </p:spPr>
      </p:pic>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1. Pool the transcripts in a single file</a:t>
            </a:r>
            <a:endParaRPr lang="en-US" sz="3600" dirty="0">
              <a:solidFill>
                <a:schemeClr val="bg1"/>
              </a:solidFill>
              <a:latin typeface="+mj-lt"/>
            </a:endParaRPr>
          </a:p>
        </p:txBody>
      </p:sp>
      <p:sp>
        <p:nvSpPr>
          <p:cNvPr id="9" name="Rectangle 8"/>
          <p:cNvSpPr/>
          <p:nvPr/>
        </p:nvSpPr>
        <p:spPr>
          <a:xfrm>
            <a:off x="2543174" y="3629025"/>
            <a:ext cx="9648825" cy="1457325"/>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3739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5281"/>
          <a:stretch/>
        </p:blipFill>
        <p:spPr>
          <a:xfrm>
            <a:off x="0" y="806824"/>
            <a:ext cx="12192000" cy="5976000"/>
          </a:xfrm>
          <a:prstGeom prst="rect">
            <a:avLst/>
          </a:prstGeom>
        </p:spPr>
      </p:pic>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1. Pool the transcripts in a single file</a:t>
            </a:r>
            <a:endParaRPr lang="en-US" sz="3600" dirty="0">
              <a:solidFill>
                <a:schemeClr val="bg1"/>
              </a:solidFill>
              <a:latin typeface="+mj-lt"/>
            </a:endParaRPr>
          </a:p>
        </p:txBody>
      </p:sp>
      <p:sp>
        <p:nvSpPr>
          <p:cNvPr id="9" name="Rectangle 8"/>
          <p:cNvSpPr/>
          <p:nvPr/>
        </p:nvSpPr>
        <p:spPr>
          <a:xfrm>
            <a:off x="6686550" y="5372100"/>
            <a:ext cx="1128713" cy="116170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19769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52414" y="1252464"/>
            <a:ext cx="11583985" cy="52384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514350" indent="-514350" algn="l">
              <a:buFont typeface="+mj-lt"/>
              <a:buAutoNum type="romanLcPeriod"/>
            </a:pPr>
            <a:r>
              <a:rPr lang="en-IN" dirty="0" smtClean="0">
                <a:solidFill>
                  <a:schemeClr val="accent1">
                    <a:lumMod val="50000"/>
                  </a:schemeClr>
                </a:solidFill>
                <a:latin typeface="+mj-lt"/>
              </a:rPr>
              <a:t>We have a count of the number of times each word occurs in our pooled SSIs</a:t>
            </a:r>
          </a:p>
          <a:p>
            <a:pPr algn="l"/>
            <a:r>
              <a:rPr lang="en-IN" dirty="0">
                <a:solidFill>
                  <a:schemeClr val="accent1">
                    <a:lumMod val="50000"/>
                  </a:schemeClr>
                </a:solidFill>
                <a:latin typeface="+mj-lt"/>
              </a:rPr>
              <a:t> </a:t>
            </a:r>
            <a:r>
              <a:rPr lang="en-IN" dirty="0" smtClean="0">
                <a:solidFill>
                  <a:schemeClr val="accent1">
                    <a:lumMod val="50000"/>
                  </a:schemeClr>
                </a:solidFill>
                <a:latin typeface="+mj-lt"/>
              </a:rPr>
              <a:t>       We divide the count for each word by the total number of words (in this case 2,333)</a:t>
            </a:r>
          </a:p>
          <a:p>
            <a:pPr algn="l"/>
            <a:r>
              <a:rPr lang="en-IN" dirty="0">
                <a:solidFill>
                  <a:schemeClr val="accent1">
                    <a:lumMod val="50000"/>
                  </a:schemeClr>
                </a:solidFill>
                <a:latin typeface="+mj-lt"/>
              </a:rPr>
              <a:t> </a:t>
            </a:r>
            <a:r>
              <a:rPr lang="en-IN" dirty="0" smtClean="0">
                <a:solidFill>
                  <a:schemeClr val="accent1">
                    <a:lumMod val="50000"/>
                  </a:schemeClr>
                </a:solidFill>
                <a:latin typeface="+mj-lt"/>
              </a:rPr>
              <a:t>       This gives us a measure of the odds of each word’s occurrence in our pooled SSIs</a:t>
            </a:r>
          </a:p>
          <a:p>
            <a:pPr algn="l"/>
            <a:endParaRPr lang="en-IN" sz="1200" dirty="0">
              <a:solidFill>
                <a:schemeClr val="accent1">
                  <a:lumMod val="50000"/>
                </a:schemeClr>
              </a:solidFill>
              <a:latin typeface="+mj-lt"/>
            </a:endParaRPr>
          </a:p>
          <a:p>
            <a:pPr algn="l"/>
            <a:r>
              <a:rPr lang="en-IN" dirty="0" smtClean="0">
                <a:solidFill>
                  <a:schemeClr val="accent1">
                    <a:lumMod val="50000"/>
                  </a:schemeClr>
                </a:solidFill>
                <a:latin typeface="+mj-lt"/>
              </a:rPr>
              <a:t>ii.     We repeat the process for the words in our corpus</a:t>
            </a:r>
          </a:p>
          <a:p>
            <a:pPr algn="l"/>
            <a:endParaRPr lang="en-IN" sz="1200" dirty="0">
              <a:solidFill>
                <a:schemeClr val="accent1">
                  <a:lumMod val="50000"/>
                </a:schemeClr>
              </a:solidFill>
              <a:latin typeface="+mj-lt"/>
            </a:endParaRPr>
          </a:p>
          <a:p>
            <a:pPr marL="514350" indent="-514350" algn="l">
              <a:buAutoNum type="romanLcPeriod" startAt="3"/>
            </a:pPr>
            <a:r>
              <a:rPr lang="en-IN" dirty="0" smtClean="0">
                <a:solidFill>
                  <a:schemeClr val="accent1">
                    <a:lumMod val="50000"/>
                  </a:schemeClr>
                </a:solidFill>
                <a:latin typeface="+mj-lt"/>
              </a:rPr>
              <a:t>We then calculate odds ratio’s - the relative odds of each word occurring in our SSIs relative to their occurrence in the corpus (dividing the odds of the former by the odds of the latter)</a:t>
            </a:r>
            <a:endParaRPr lang="en-IN" sz="1200" dirty="0" smtClean="0">
              <a:solidFill>
                <a:schemeClr val="accent1">
                  <a:lumMod val="50000"/>
                </a:schemeClr>
              </a:solidFill>
              <a:latin typeface="+mj-lt"/>
            </a:endParaRPr>
          </a:p>
          <a:p>
            <a:pPr algn="l"/>
            <a:endParaRPr lang="en-IN" sz="1200" dirty="0">
              <a:solidFill>
                <a:schemeClr val="accent1">
                  <a:lumMod val="50000"/>
                </a:schemeClr>
              </a:solidFill>
              <a:latin typeface="+mj-lt"/>
            </a:endParaRPr>
          </a:p>
          <a:p>
            <a:pPr marL="514350" indent="-514350" algn="l">
              <a:buAutoNum type="romanLcPeriod" startAt="4"/>
            </a:pPr>
            <a:r>
              <a:rPr lang="en-IN" dirty="0" smtClean="0">
                <a:solidFill>
                  <a:schemeClr val="accent1">
                    <a:lumMod val="50000"/>
                  </a:schemeClr>
                </a:solidFill>
                <a:latin typeface="+mj-lt"/>
              </a:rPr>
              <a:t>The higher the Odds Ratio, the more central the word is to our interview themes. We </a:t>
            </a:r>
            <a:r>
              <a:rPr lang="en-IN" dirty="0">
                <a:solidFill>
                  <a:schemeClr val="accent1">
                    <a:lumMod val="50000"/>
                  </a:schemeClr>
                </a:solidFill>
                <a:latin typeface="+mj-lt"/>
              </a:rPr>
              <a:t>set a </a:t>
            </a:r>
            <a:r>
              <a:rPr lang="en-IN" dirty="0" smtClean="0">
                <a:solidFill>
                  <a:schemeClr val="accent1">
                    <a:lumMod val="50000"/>
                  </a:schemeClr>
                </a:solidFill>
                <a:latin typeface="+mj-lt"/>
              </a:rPr>
              <a:t>cut-off </a:t>
            </a:r>
            <a:r>
              <a:rPr lang="en-IN" dirty="0">
                <a:solidFill>
                  <a:schemeClr val="accent1">
                    <a:lumMod val="50000"/>
                  </a:schemeClr>
                </a:solidFill>
                <a:latin typeface="+mj-lt"/>
              </a:rPr>
              <a:t>level for </a:t>
            </a:r>
            <a:r>
              <a:rPr lang="en-IN" dirty="0" err="1">
                <a:solidFill>
                  <a:schemeClr val="accent1">
                    <a:lumMod val="50000"/>
                  </a:schemeClr>
                </a:solidFill>
                <a:latin typeface="+mj-lt"/>
              </a:rPr>
              <a:t>keyness</a:t>
            </a:r>
            <a:r>
              <a:rPr lang="en-IN" dirty="0">
                <a:solidFill>
                  <a:schemeClr val="accent1">
                    <a:lumMod val="50000"/>
                  </a:schemeClr>
                </a:solidFill>
                <a:latin typeface="+mj-lt"/>
              </a:rPr>
              <a:t> (the odds ratio). </a:t>
            </a:r>
            <a:r>
              <a:rPr lang="en-IN" dirty="0" smtClean="0">
                <a:solidFill>
                  <a:schemeClr val="accent1">
                    <a:lumMod val="50000"/>
                  </a:schemeClr>
                </a:solidFill>
                <a:latin typeface="+mj-lt"/>
              </a:rPr>
              <a:t>In this study we use a cut-off of 1.5</a:t>
            </a:r>
            <a:endParaRPr lang="en-US" dirty="0" smtClean="0">
              <a:solidFill>
                <a:schemeClr val="accent1">
                  <a:lumMod val="50000"/>
                </a:schemeClr>
              </a:solidFill>
              <a:latin typeface="+mj-lt"/>
            </a:endParaRPr>
          </a:p>
          <a:p>
            <a:pPr marL="800100" lvl="1" indent="-342900" algn="l">
              <a:lnSpc>
                <a:spcPct val="100000"/>
              </a:lnSpc>
              <a:spcBef>
                <a:spcPts val="600"/>
              </a:spcBef>
              <a:buFont typeface="Courier New" charset="0"/>
              <a:buChar char="o"/>
            </a:pPr>
            <a:endParaRPr lang="en-GB"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GB" sz="1200"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US" b="1"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sz="800" dirty="0" smtClean="0">
              <a:solidFill>
                <a:schemeClr val="accent1">
                  <a:lumMod val="50000"/>
                </a:schemeClr>
              </a:solidFill>
              <a:latin typeface="+mj-lt"/>
            </a:endParaRPr>
          </a:p>
          <a:p>
            <a:pPr algn="l">
              <a:lnSpc>
                <a:spcPct val="100000"/>
              </a:lnSpc>
              <a:spcBef>
                <a:spcPts val="600"/>
              </a:spcBef>
            </a:pPr>
            <a:endParaRPr lang="en-US" dirty="0">
              <a:solidFill>
                <a:schemeClr val="accent1">
                  <a:lumMod val="50000"/>
                </a:schemeClr>
              </a:solidFill>
              <a:latin typeface="+mj-lt"/>
            </a:endParaRPr>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2. Measure the </a:t>
            </a:r>
            <a:r>
              <a:rPr lang="en-US" sz="3600" dirty="0" err="1" smtClean="0">
                <a:solidFill>
                  <a:schemeClr val="bg1"/>
                </a:solidFill>
                <a:latin typeface="+mj-lt"/>
              </a:rPr>
              <a:t>keyness</a:t>
            </a:r>
            <a:r>
              <a:rPr lang="en-US" sz="3600" dirty="0" smtClean="0">
                <a:solidFill>
                  <a:schemeClr val="bg1"/>
                </a:solidFill>
                <a:latin typeface="+mj-lt"/>
              </a:rPr>
              <a:t> of terms</a:t>
            </a:r>
            <a:endParaRPr lang="en-US" sz="3600" dirty="0">
              <a:solidFill>
                <a:schemeClr val="bg1"/>
              </a:solidFill>
              <a:latin typeface="+mj-lt"/>
            </a:endParaRPr>
          </a:p>
        </p:txBody>
      </p:sp>
    </p:spTree>
    <p:extLst>
      <p:ext uri="{BB962C8B-B14F-4D97-AF65-F5344CB8AC3E}">
        <p14:creationId xmlns:p14="http://schemas.microsoft.com/office/powerpoint/2010/main" val="1518383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2. Measure the “</a:t>
            </a:r>
            <a:r>
              <a:rPr lang="en-US" sz="3600" dirty="0" err="1" smtClean="0">
                <a:solidFill>
                  <a:schemeClr val="bg1"/>
                </a:solidFill>
                <a:latin typeface="+mj-lt"/>
              </a:rPr>
              <a:t>keyness</a:t>
            </a:r>
            <a:r>
              <a:rPr lang="en-US" sz="3600" dirty="0" smtClean="0">
                <a:solidFill>
                  <a:schemeClr val="bg1"/>
                </a:solidFill>
                <a:latin typeface="+mj-lt"/>
              </a:rPr>
              <a:t>” of each term</a:t>
            </a:r>
            <a:endParaRPr lang="en-US" sz="3600" dirty="0">
              <a:solidFill>
                <a:schemeClr val="bg1"/>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7132"/>
            <a:ext cx="12192000" cy="4828171"/>
          </a:xfrm>
          <a:prstGeom prst="rect">
            <a:avLst/>
          </a:prstGeom>
        </p:spPr>
      </p:pic>
      <p:sp>
        <p:nvSpPr>
          <p:cNvPr id="11" name="Rectangle 10"/>
          <p:cNvSpPr/>
          <p:nvPr/>
        </p:nvSpPr>
        <p:spPr>
          <a:xfrm>
            <a:off x="4486275" y="5076484"/>
            <a:ext cx="7705725" cy="1028819"/>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167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2. Measure the “</a:t>
            </a:r>
            <a:r>
              <a:rPr lang="en-US" sz="3600" dirty="0" err="1" smtClean="0">
                <a:solidFill>
                  <a:schemeClr val="bg1"/>
                </a:solidFill>
                <a:latin typeface="+mj-lt"/>
              </a:rPr>
              <a:t>keyness</a:t>
            </a:r>
            <a:r>
              <a:rPr lang="en-US" sz="3600" dirty="0" smtClean="0">
                <a:solidFill>
                  <a:schemeClr val="bg1"/>
                </a:solidFill>
                <a:latin typeface="+mj-lt"/>
              </a:rPr>
              <a:t>” of each term</a:t>
            </a:r>
            <a:endParaRPr lang="en-US" sz="3600" dirty="0">
              <a:solidFill>
                <a:schemeClr val="bg1"/>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1405847265"/>
              </p:ext>
            </p:extLst>
          </p:nvPr>
        </p:nvGraphicFramePr>
        <p:xfrm>
          <a:off x="2967038" y="1008534"/>
          <a:ext cx="5934076" cy="5099471"/>
        </p:xfrm>
        <a:graphic>
          <a:graphicData uri="http://schemas.openxmlformats.org/drawingml/2006/table">
            <a:tbl>
              <a:tblPr>
                <a:tableStyleId>{5C22544A-7EE6-4342-B048-85BDC9FD1C3A}</a:tableStyleId>
              </a:tblPr>
              <a:tblGrid>
                <a:gridCol w="1464377"/>
                <a:gridCol w="870969"/>
                <a:gridCol w="918825"/>
                <a:gridCol w="957109"/>
                <a:gridCol w="851827"/>
                <a:gridCol w="870969"/>
              </a:tblGrid>
              <a:tr h="461664">
                <a:tc>
                  <a:txBody>
                    <a:bodyPr/>
                    <a:lstStyle/>
                    <a:p>
                      <a:pPr algn="ctr" fontAlgn="ctr"/>
                      <a:r>
                        <a:rPr lang="en-US" sz="900" b="1" u="none" strike="noStrike" dirty="0">
                          <a:effectLst/>
                        </a:rPr>
                        <a:t>Word </a:t>
                      </a:r>
                      <a:endParaRPr lang="en-US" sz="900" b="1" u="none" strike="noStrike" dirty="0" smtClean="0">
                        <a:effectLst/>
                      </a:endParaRPr>
                    </a:p>
                    <a:p>
                      <a:pPr algn="ctr" fontAlgn="ctr"/>
                      <a:endParaRPr lang="en-US" sz="500" b="1" u="none" strike="noStrike" dirty="0" smtClean="0">
                        <a:effectLst/>
                      </a:endParaRPr>
                    </a:p>
                    <a:p>
                      <a:pPr algn="ctr" fontAlgn="ctr"/>
                      <a:r>
                        <a:rPr lang="en-US" sz="900" b="1" u="none" strike="noStrike" dirty="0" smtClean="0">
                          <a:effectLst/>
                        </a:rPr>
                        <a:t>(</a:t>
                      </a:r>
                      <a:r>
                        <a:rPr lang="en-US" sz="900" b="1" u="none" strike="noStrike" dirty="0" err="1" smtClean="0">
                          <a:effectLst/>
                        </a:rPr>
                        <a:t>delematised</a:t>
                      </a:r>
                      <a:r>
                        <a:rPr lang="en-US" sz="900" b="1" u="none" strike="noStrike" dirty="0">
                          <a:effectLst/>
                        </a:rPr>
                        <a:t>)</a:t>
                      </a:r>
                      <a:endParaRPr lang="en-US" sz="900" b="1" i="0" u="none" strike="noStrike" dirty="0">
                        <a:effectLst/>
                        <a:latin typeface="Arial" charset="0"/>
                      </a:endParaRPr>
                    </a:p>
                  </a:txBody>
                  <a:tcPr marL="12020" marR="12020" marT="12020" marB="0" anchor="ctr"/>
                </a:tc>
                <a:tc>
                  <a:txBody>
                    <a:bodyPr/>
                    <a:lstStyle/>
                    <a:p>
                      <a:pPr algn="ctr" fontAlgn="ctr"/>
                      <a:r>
                        <a:rPr lang="en-US" sz="900" b="1" u="none" strike="noStrike" dirty="0">
                          <a:effectLst/>
                        </a:rPr>
                        <a:t>Count SSIs</a:t>
                      </a:r>
                      <a:endParaRPr lang="en-US" sz="900" b="1" i="0" u="none" strike="noStrike" dirty="0">
                        <a:effectLst/>
                        <a:latin typeface="Arial" charset="0"/>
                      </a:endParaRPr>
                    </a:p>
                  </a:txBody>
                  <a:tcPr marL="12020" marR="12020" marT="12020" marB="0" anchor="ctr"/>
                </a:tc>
                <a:tc>
                  <a:txBody>
                    <a:bodyPr/>
                    <a:lstStyle/>
                    <a:p>
                      <a:pPr algn="ctr" fontAlgn="ctr"/>
                      <a:r>
                        <a:rPr lang="en-US" sz="900" b="1" u="none" strike="noStrike" dirty="0">
                          <a:effectLst/>
                        </a:rPr>
                        <a:t>Odds SSIs</a:t>
                      </a:r>
                      <a:endParaRPr lang="en-US" sz="900" b="1" i="0" u="none" strike="noStrike" dirty="0">
                        <a:effectLst/>
                        <a:latin typeface="Arial" charset="0"/>
                      </a:endParaRPr>
                    </a:p>
                  </a:txBody>
                  <a:tcPr marL="12020" marR="12020" marT="12020" marB="0" anchor="ctr"/>
                </a:tc>
                <a:tc>
                  <a:txBody>
                    <a:bodyPr/>
                    <a:lstStyle/>
                    <a:p>
                      <a:pPr algn="ctr" fontAlgn="ctr"/>
                      <a:r>
                        <a:rPr lang="en-US" sz="900" b="1" u="none" strike="noStrike" dirty="0">
                          <a:effectLst/>
                        </a:rPr>
                        <a:t>Count BBNC</a:t>
                      </a:r>
                      <a:endParaRPr lang="en-US" sz="900" b="1" i="0" u="none" strike="noStrike" dirty="0">
                        <a:effectLst/>
                        <a:latin typeface="Arial" charset="0"/>
                      </a:endParaRPr>
                    </a:p>
                  </a:txBody>
                  <a:tcPr marL="12020" marR="12020" marT="12020" marB="0" anchor="ctr"/>
                </a:tc>
                <a:tc>
                  <a:txBody>
                    <a:bodyPr/>
                    <a:lstStyle/>
                    <a:p>
                      <a:pPr algn="ctr" fontAlgn="ctr"/>
                      <a:r>
                        <a:rPr lang="en-US" sz="900" b="1" u="none" strike="noStrike" dirty="0">
                          <a:effectLst/>
                        </a:rPr>
                        <a:t>Odds BBNC</a:t>
                      </a:r>
                      <a:endParaRPr lang="en-US" sz="900" b="1" i="0" u="none" strike="noStrike" dirty="0">
                        <a:effectLst/>
                        <a:latin typeface="Arial" charset="0"/>
                      </a:endParaRPr>
                    </a:p>
                  </a:txBody>
                  <a:tcPr marL="12020" marR="12020" marT="12020" marB="0" anchor="ctr"/>
                </a:tc>
                <a:tc>
                  <a:txBody>
                    <a:bodyPr/>
                    <a:lstStyle/>
                    <a:p>
                      <a:pPr algn="ctr" fontAlgn="ctr"/>
                      <a:r>
                        <a:rPr lang="en-US" sz="900" b="1" u="none" strike="noStrike" dirty="0" err="1" smtClean="0">
                          <a:effectLst/>
                        </a:rPr>
                        <a:t>Keyness</a:t>
                      </a:r>
                      <a:endParaRPr lang="en-US" sz="900" b="1" u="none" strike="noStrike" dirty="0" smtClean="0">
                        <a:effectLst/>
                      </a:endParaRPr>
                    </a:p>
                    <a:p>
                      <a:pPr algn="ctr" fontAlgn="ctr"/>
                      <a:endParaRPr lang="en-US" sz="500" b="1" u="none" strike="noStrike" dirty="0" smtClean="0">
                        <a:effectLst/>
                      </a:endParaRPr>
                    </a:p>
                    <a:p>
                      <a:pPr algn="ctr" fontAlgn="ctr"/>
                      <a:r>
                        <a:rPr lang="en-US" sz="900" b="1" u="none" strike="noStrike" dirty="0" smtClean="0">
                          <a:effectLst/>
                        </a:rPr>
                        <a:t>(Odds</a:t>
                      </a:r>
                      <a:r>
                        <a:rPr lang="en-US" sz="900" b="1" u="none" strike="noStrike" baseline="0" dirty="0" smtClean="0">
                          <a:effectLst/>
                        </a:rPr>
                        <a:t> </a:t>
                      </a:r>
                      <a:r>
                        <a:rPr lang="en-US" sz="900" b="1" u="none" strike="noStrike" dirty="0" smtClean="0">
                          <a:effectLst/>
                        </a:rPr>
                        <a:t>Ratio)</a:t>
                      </a:r>
                    </a:p>
                  </a:txBody>
                  <a:tcPr marL="12020" marR="12020" marT="12020" marB="0" anchor="ctr"/>
                </a:tc>
              </a:tr>
              <a:tr h="186341">
                <a:tc>
                  <a:txBody>
                    <a:bodyPr/>
                    <a:lstStyle/>
                    <a:p>
                      <a:pPr algn="l" fontAlgn="b"/>
                      <a:r>
                        <a:rPr lang="en-US" sz="900" u="none" strike="noStrike" dirty="0" smtClean="0">
                          <a:effectLst/>
                        </a:rPr>
                        <a:t>Allah</a:t>
                      </a:r>
                      <a:endParaRPr lang="en-US" sz="900" b="0" i="0" u="none" strike="noStrike" dirty="0">
                        <a:effectLst/>
                        <a:latin typeface="Arial" charset="0"/>
                      </a:endParaRPr>
                    </a:p>
                  </a:txBody>
                  <a:tcPr marL="12020" marR="12020" marT="12020" marB="0" anchor="b"/>
                </a:tc>
                <a:tc>
                  <a:txBody>
                    <a:bodyPr/>
                    <a:lstStyle/>
                    <a:p>
                      <a:pPr algn="ctr" fontAlgn="b"/>
                      <a:r>
                        <a:rPr lang="ru-RU" sz="900" u="none" strike="noStrike">
                          <a:effectLst/>
                        </a:rPr>
                        <a:t>58</a:t>
                      </a:r>
                      <a:endParaRPr lang="ru-RU" sz="900" b="0" i="0" u="none" strike="noStrike">
                        <a:effectLst/>
                        <a:latin typeface="Arial" charset="0"/>
                      </a:endParaRPr>
                    </a:p>
                  </a:txBody>
                  <a:tcPr marL="12020" marR="12020" marT="12020" marB="0" anchor="b"/>
                </a:tc>
                <a:tc>
                  <a:txBody>
                    <a:bodyPr/>
                    <a:lstStyle/>
                    <a:p>
                      <a:pPr algn="ctr" fontAlgn="b"/>
                      <a:r>
                        <a:rPr lang="nb-NO" sz="900" u="none" strike="noStrike">
                          <a:effectLst/>
                        </a:rPr>
                        <a:t>0.025</a:t>
                      </a:r>
                      <a:endParaRPr lang="nb-NO" sz="900" b="0" i="0" u="none" strike="noStrike">
                        <a:effectLst/>
                        <a:latin typeface="Arial" charset="0"/>
                      </a:endParaRPr>
                    </a:p>
                  </a:txBody>
                  <a:tcPr marL="12020" marR="12020" marT="12020" marB="0" anchor="b"/>
                </a:tc>
                <a:tc>
                  <a:txBody>
                    <a:bodyPr/>
                    <a:lstStyle/>
                    <a:p>
                      <a:pPr algn="ctr" fontAlgn="b"/>
                      <a:r>
                        <a:rPr lang="en-US" sz="900" u="none" strike="noStrike" dirty="0">
                          <a:effectLst/>
                        </a:rPr>
                        <a:t>1</a:t>
                      </a:r>
                      <a:endParaRPr lang="en-US" sz="900" b="0" i="0" u="none" strike="noStrike" dirty="0">
                        <a:effectLst/>
                        <a:latin typeface="Arial" charset="0"/>
                      </a:endParaRPr>
                    </a:p>
                  </a:txBody>
                  <a:tcPr marL="12020" marR="12020" marT="12020" marB="0" anchor="b"/>
                </a:tc>
                <a:tc>
                  <a:txBody>
                    <a:bodyPr/>
                    <a:lstStyle/>
                    <a:p>
                      <a:pPr algn="ctr" fontAlgn="b"/>
                      <a:r>
                        <a:rPr lang="nb-NO" sz="900" u="none" strike="noStrike" dirty="0">
                          <a:effectLst/>
                        </a:rPr>
                        <a:t>0.000</a:t>
                      </a:r>
                      <a:endParaRPr lang="nb-NO" sz="900" b="0" i="0" u="none" strike="noStrike" dirty="0">
                        <a:effectLst/>
                        <a:latin typeface="Arial" charset="0"/>
                      </a:endParaRPr>
                    </a:p>
                  </a:txBody>
                  <a:tcPr marL="12020" marR="12020" marT="12020" marB="0" anchor="b"/>
                </a:tc>
                <a:tc>
                  <a:txBody>
                    <a:bodyPr/>
                    <a:lstStyle/>
                    <a:p>
                      <a:pPr algn="ctr" fontAlgn="b"/>
                      <a:r>
                        <a:rPr lang="hr-HR" sz="900" u="none" strike="noStrike" dirty="0">
                          <a:effectLst/>
                        </a:rPr>
                        <a:t>986.994</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dirty="0" smtClean="0">
                          <a:effectLst/>
                        </a:rPr>
                        <a:t>Kendra</a:t>
                      </a:r>
                      <a:endParaRPr lang="en-US" sz="900" b="0" i="0" u="none" strike="noStrike" dirty="0">
                        <a:effectLst/>
                        <a:latin typeface="Arial" charset="0"/>
                      </a:endParaRPr>
                    </a:p>
                  </a:txBody>
                  <a:tcPr marL="12020" marR="12020" marT="12020" marB="0" anchor="b"/>
                </a:tc>
                <a:tc>
                  <a:txBody>
                    <a:bodyPr/>
                    <a:lstStyle/>
                    <a:p>
                      <a:pPr algn="ctr" fontAlgn="b"/>
                      <a:r>
                        <a:rPr lang="en-US" sz="900" u="none" strike="noStrike">
                          <a:effectLst/>
                        </a:rPr>
                        <a:t>6</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0.003</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fi-FI" sz="900" u="none" strike="noStrike" dirty="0">
                          <a:effectLst/>
                        </a:rPr>
                        <a:t>102.103</a:t>
                      </a:r>
                      <a:endParaRPr lang="fi-FI"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dirty="0">
                          <a:effectLst/>
                        </a:rPr>
                        <a:t>poultry</a:t>
                      </a:r>
                      <a:endParaRPr lang="en-US" sz="900" b="0" i="0" u="none" strike="noStrike" dirty="0">
                        <a:effectLst/>
                        <a:latin typeface="Arial" charset="0"/>
                      </a:endParaRPr>
                    </a:p>
                  </a:txBody>
                  <a:tcPr marL="12020" marR="12020" marT="12020" marB="0" anchor="b"/>
                </a:tc>
                <a:tc>
                  <a:txBody>
                    <a:bodyPr/>
                    <a:lstStyle/>
                    <a:p>
                      <a:pPr algn="ctr" fontAlgn="b"/>
                      <a:r>
                        <a:rPr lang="is-IS" sz="900" u="none" strike="noStrike">
                          <a:effectLst/>
                        </a:rPr>
                        <a:t>29</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0.012</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5</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98.699</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gotten</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28</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0.012</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5</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nb-NO" sz="900" u="none" strike="noStrike" dirty="0">
                          <a:effectLst/>
                        </a:rPr>
                        <a:t>95.296</a:t>
                      </a:r>
                      <a:endParaRPr lang="nb-NO"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anymore</a:t>
                      </a:r>
                      <a:endParaRPr lang="en-US" sz="900" b="0" i="0" u="none" strike="noStrike">
                        <a:effectLst/>
                        <a:latin typeface="Arial" charset="0"/>
                      </a:endParaRPr>
                    </a:p>
                  </a:txBody>
                  <a:tcPr marL="12020" marR="12020" marT="12020" marB="0" anchor="b"/>
                </a:tc>
                <a:tc>
                  <a:txBody>
                    <a:bodyPr/>
                    <a:lstStyle/>
                    <a:p>
                      <a:pPr algn="ctr" fontAlgn="b"/>
                      <a:r>
                        <a:rPr lang="uk-UA" sz="900" u="none" strike="noStrike">
                          <a:effectLst/>
                        </a:rPr>
                        <a:t>51</a:t>
                      </a:r>
                      <a:endParaRPr lang="uk-UA" sz="900" b="0" i="0" u="none" strike="noStrike">
                        <a:effectLst/>
                        <a:latin typeface="Arial" charset="0"/>
                      </a:endParaRPr>
                    </a:p>
                  </a:txBody>
                  <a:tcPr marL="12020" marR="12020" marT="12020" marB="0" anchor="b"/>
                </a:tc>
                <a:tc>
                  <a:txBody>
                    <a:bodyPr/>
                    <a:lstStyle/>
                    <a:p>
                      <a:pPr algn="ctr" fontAlgn="b"/>
                      <a:r>
                        <a:rPr lang="nb-NO" sz="900" u="none" strike="noStrike">
                          <a:effectLst/>
                        </a:rPr>
                        <a:t>0.022</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10</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fi-FI" sz="900" u="none" strike="noStrike" dirty="0">
                          <a:effectLst/>
                        </a:rPr>
                        <a:t>86.787</a:t>
                      </a:r>
                      <a:endParaRPr lang="fi-FI"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homestead</a:t>
                      </a:r>
                      <a:endParaRPr lang="en-US" sz="900" b="0" i="0" u="none" strike="noStrike">
                        <a:effectLst/>
                        <a:latin typeface="Arial" charset="0"/>
                      </a:endParaRPr>
                    </a:p>
                  </a:txBody>
                  <a:tcPr marL="12020" marR="12020" marT="12020" marB="0" anchor="b"/>
                </a:tc>
                <a:tc>
                  <a:txBody>
                    <a:bodyPr/>
                    <a:lstStyle/>
                    <a:p>
                      <a:pPr algn="ctr" fontAlgn="b"/>
                      <a:r>
                        <a:rPr lang="en-US" sz="900" u="none" strike="noStrike">
                          <a:effectLst/>
                        </a:rPr>
                        <a:t>9</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0.004</a:t>
                      </a:r>
                      <a:endParaRPr lang="is-IS" sz="900" b="0" i="0" u="none" strike="noStrike">
                        <a:effectLst/>
                        <a:latin typeface="Arial" charset="0"/>
                      </a:endParaRPr>
                    </a:p>
                  </a:txBody>
                  <a:tcPr marL="12020" marR="12020" marT="12020" marB="0" anchor="b"/>
                </a:tc>
                <a:tc>
                  <a:txBody>
                    <a:bodyPr/>
                    <a:lstStyle/>
                    <a:p>
                      <a:pPr algn="ctr" fontAlgn="b"/>
                      <a:r>
                        <a:rPr lang="is-IS" sz="900" u="none" strike="noStrike">
                          <a:effectLst/>
                        </a:rPr>
                        <a:t>2</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uk-UA" sz="900" u="none" strike="noStrike" dirty="0">
                          <a:effectLst/>
                        </a:rPr>
                        <a:t>76.577</a:t>
                      </a:r>
                      <a:endParaRPr lang="uk-UA"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bazaar</a:t>
                      </a:r>
                      <a:endParaRPr lang="en-US" sz="900" b="0" i="0" u="none" strike="noStrike">
                        <a:effectLst/>
                        <a:latin typeface="Arial" charset="0"/>
                      </a:endParaRPr>
                    </a:p>
                  </a:txBody>
                  <a:tcPr marL="12020" marR="12020" marT="12020" marB="0" anchor="b"/>
                </a:tc>
                <a:tc>
                  <a:txBody>
                    <a:bodyPr/>
                    <a:lstStyle/>
                    <a:p>
                      <a:pPr algn="ctr" fontAlgn="b"/>
                      <a:r>
                        <a:rPr lang="en-US" sz="900" u="none" strike="noStrike">
                          <a:effectLst/>
                        </a:rPr>
                        <a:t>40</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0.017</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9</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nb-NO" sz="900" u="none" strike="noStrike" dirty="0">
                          <a:effectLst/>
                        </a:rPr>
                        <a:t>75.632</a:t>
                      </a:r>
                      <a:endParaRPr lang="nb-NO"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betel</a:t>
                      </a:r>
                      <a:endParaRPr lang="en-US" sz="900" b="0" i="0" u="none" strike="noStrike">
                        <a:effectLst/>
                        <a:latin typeface="Arial" charset="0"/>
                      </a:endParaRPr>
                    </a:p>
                  </a:txBody>
                  <a:tcPr marL="12020" marR="12020" marT="12020" marB="0" anchor="b"/>
                </a:tc>
                <a:tc>
                  <a:txBody>
                    <a:bodyPr/>
                    <a:lstStyle/>
                    <a:p>
                      <a:pPr algn="ctr" fontAlgn="b"/>
                      <a:r>
                        <a:rPr lang="fi-FI" sz="900" u="none" strike="noStrike">
                          <a:effectLst/>
                        </a:rPr>
                        <a:t>18</a:t>
                      </a:r>
                      <a:endParaRPr lang="fi-FI" sz="900" b="0" i="0" u="none" strike="noStrike">
                        <a:effectLst/>
                        <a:latin typeface="Arial" charset="0"/>
                      </a:endParaRPr>
                    </a:p>
                  </a:txBody>
                  <a:tcPr marL="12020" marR="12020" marT="12020" marB="0" anchor="b"/>
                </a:tc>
                <a:tc>
                  <a:txBody>
                    <a:bodyPr/>
                    <a:lstStyle/>
                    <a:p>
                      <a:pPr algn="ctr" fontAlgn="b"/>
                      <a:r>
                        <a:rPr lang="is-IS" sz="900" u="none" strike="noStrike">
                          <a:effectLst/>
                        </a:rPr>
                        <a:t>0.008</a:t>
                      </a:r>
                      <a:endParaRPr lang="is-IS" sz="900" b="0" i="0" u="none" strike="noStrike">
                        <a:effectLst/>
                        <a:latin typeface="Arial" charset="0"/>
                      </a:endParaRPr>
                    </a:p>
                  </a:txBody>
                  <a:tcPr marL="12020" marR="12020" marT="12020" marB="0" anchor="b"/>
                </a:tc>
                <a:tc>
                  <a:txBody>
                    <a:bodyPr/>
                    <a:lstStyle/>
                    <a:p>
                      <a:pPr algn="ctr" fontAlgn="b"/>
                      <a:r>
                        <a:rPr lang="en-US" sz="900" u="none" strike="noStrike">
                          <a:effectLst/>
                        </a:rPr>
                        <a:t>5</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is-IS" sz="900" u="none" strike="noStrike" dirty="0">
                          <a:effectLst/>
                        </a:rPr>
                        <a:t>61.262</a:t>
                      </a:r>
                      <a:endParaRPr lang="is-IS"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dirty="0">
                          <a:effectLst/>
                        </a:rPr>
                        <a:t>neighbors</a:t>
                      </a:r>
                      <a:endParaRPr lang="en-US" sz="900" b="0" i="0" u="none" strike="noStrike" dirty="0">
                        <a:effectLst/>
                        <a:latin typeface="Arial" charset="0"/>
                      </a:endParaRPr>
                    </a:p>
                  </a:txBody>
                  <a:tcPr marL="12020" marR="12020" marT="12020" marB="0" anchor="b"/>
                </a:tc>
                <a:tc>
                  <a:txBody>
                    <a:bodyPr/>
                    <a:lstStyle/>
                    <a:p>
                      <a:pPr algn="ctr" fontAlgn="b"/>
                      <a:r>
                        <a:rPr lang="en-US" sz="900" u="none" strike="noStrike">
                          <a:effectLst/>
                        </a:rPr>
                        <a:t>7</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0.003</a:t>
                      </a:r>
                      <a:endParaRPr lang="nb-NO" sz="900" b="0" i="0" u="none" strike="noStrike">
                        <a:effectLst/>
                        <a:latin typeface="Arial" charset="0"/>
                      </a:endParaRPr>
                    </a:p>
                  </a:txBody>
                  <a:tcPr marL="12020" marR="12020" marT="12020" marB="0" anchor="b"/>
                </a:tc>
                <a:tc>
                  <a:txBody>
                    <a:bodyPr/>
                    <a:lstStyle/>
                    <a:p>
                      <a:pPr algn="ctr" fontAlgn="b"/>
                      <a:r>
                        <a:rPr lang="is-IS" sz="900" u="none" strike="noStrike" dirty="0">
                          <a:effectLst/>
                        </a:rPr>
                        <a:t>2</a:t>
                      </a:r>
                      <a:endParaRPr lang="is-IS" sz="900" b="0" i="0" u="none" strike="noStrike" dirty="0">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59.560</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goats</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66</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0.028</a:t>
                      </a:r>
                      <a:endParaRPr lang="nb-NO" sz="900" b="0" i="0" u="none" strike="noStrike">
                        <a:effectLst/>
                        <a:latin typeface="Arial" charset="0"/>
                      </a:endParaRPr>
                    </a:p>
                  </a:txBody>
                  <a:tcPr marL="12020" marR="12020" marT="12020" marB="0" anchor="b"/>
                </a:tc>
                <a:tc>
                  <a:txBody>
                    <a:bodyPr/>
                    <a:lstStyle/>
                    <a:p>
                      <a:pPr algn="ctr" fontAlgn="b"/>
                      <a:r>
                        <a:rPr lang="cs-CZ" sz="900" u="none" strike="noStrike">
                          <a:effectLst/>
                        </a:rPr>
                        <a:t>21</a:t>
                      </a:r>
                      <a:endParaRPr lang="cs-CZ" sz="900" b="0" i="0" u="none" strike="noStrike">
                        <a:effectLst/>
                        <a:latin typeface="Arial" charset="0"/>
                      </a:endParaRPr>
                    </a:p>
                  </a:txBody>
                  <a:tcPr marL="12020" marR="12020" marT="12020" marB="0" anchor="b"/>
                </a:tc>
                <a:tc>
                  <a:txBody>
                    <a:bodyPr/>
                    <a:lstStyle/>
                    <a:p>
                      <a:pPr algn="ctr" fontAlgn="b"/>
                      <a:r>
                        <a:rPr lang="nb-NO" sz="900" u="none" strike="noStrike">
                          <a:effectLst/>
                        </a:rPr>
                        <a:t>0.001</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53.482</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rokeya</a:t>
                      </a:r>
                      <a:endParaRPr lang="en-US" sz="900" b="0" i="0" u="none" strike="noStrike">
                        <a:effectLst/>
                        <a:latin typeface="Arial" charset="0"/>
                      </a:endParaRPr>
                    </a:p>
                  </a:txBody>
                  <a:tcPr marL="12020" marR="12020" marT="12020" marB="0" anchor="b"/>
                </a:tc>
                <a:tc>
                  <a:txBody>
                    <a:bodyPr/>
                    <a:lstStyle/>
                    <a:p>
                      <a:pPr algn="ctr" fontAlgn="b"/>
                      <a:r>
                        <a:rPr lang="en-US" sz="900" u="none" strike="noStrike">
                          <a:effectLst/>
                        </a:rPr>
                        <a:t>3</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0.001</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51.051</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dirty="0">
                          <a:effectLst/>
                        </a:rPr>
                        <a:t>carpenter</a:t>
                      </a:r>
                      <a:endParaRPr lang="en-US" sz="900" b="0" i="0" u="none" strike="noStrike" dirty="0">
                        <a:effectLst/>
                        <a:latin typeface="Arial" charset="0"/>
                      </a:endParaRPr>
                    </a:p>
                  </a:txBody>
                  <a:tcPr marL="12020" marR="12020" marT="12020" marB="0" anchor="b"/>
                </a:tc>
                <a:tc>
                  <a:txBody>
                    <a:bodyPr/>
                    <a:lstStyle/>
                    <a:p>
                      <a:pPr algn="ctr" fontAlgn="b"/>
                      <a:r>
                        <a:rPr lang="cs-CZ" sz="900" u="none" strike="noStrike">
                          <a:effectLst/>
                        </a:rPr>
                        <a:t>36</a:t>
                      </a:r>
                      <a:endParaRPr lang="cs-CZ" sz="900" b="0" i="0" u="none" strike="noStrike">
                        <a:effectLst/>
                        <a:latin typeface="Arial" charset="0"/>
                      </a:endParaRPr>
                    </a:p>
                  </a:txBody>
                  <a:tcPr marL="12020" marR="12020" marT="12020" marB="0" anchor="b"/>
                </a:tc>
                <a:tc>
                  <a:txBody>
                    <a:bodyPr/>
                    <a:lstStyle/>
                    <a:p>
                      <a:pPr algn="ctr" fontAlgn="b"/>
                      <a:r>
                        <a:rPr lang="nb-NO" sz="900" u="none" strike="noStrike">
                          <a:effectLst/>
                        </a:rPr>
                        <a:t>0.015</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14</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43.758</a:t>
                      </a:r>
                      <a:endParaRPr lang="hr-HR" sz="900" b="0" i="0" u="none" strike="noStrike" dirty="0">
                        <a:effectLst/>
                        <a:latin typeface="Arial" charset="0"/>
                      </a:endParaRPr>
                    </a:p>
                  </a:txBody>
                  <a:tcPr marL="12020" marR="12020" marT="12020" marB="0" anchor="b">
                    <a:solidFill>
                      <a:schemeClr val="accent4"/>
                    </a:solidFill>
                  </a:tcPr>
                </a:tc>
              </a:tr>
              <a:tr h="165623">
                <a:tc>
                  <a:txBody>
                    <a:bodyPr/>
                    <a:lstStyle/>
                    <a:p>
                      <a:pPr algn="l" fontAlgn="b"/>
                      <a:r>
                        <a:rPr lang="en-US" sz="900" u="none" strike="noStrike" dirty="0" smtClean="0">
                          <a:effectLst/>
                        </a:rPr>
                        <a:t>Labor</a:t>
                      </a:r>
                    </a:p>
                  </a:txBody>
                  <a:tcPr marL="12020" marR="12020" marT="12020" marB="0" anchor="b"/>
                </a:tc>
                <a:tc>
                  <a:txBody>
                    <a:bodyPr/>
                    <a:lstStyle/>
                    <a:p>
                      <a:pPr algn="ctr" fontAlgn="b"/>
                      <a:r>
                        <a:rPr lang="is-IS" sz="900" u="none" strike="noStrike" dirty="0">
                          <a:effectLst/>
                        </a:rPr>
                        <a:t>23</a:t>
                      </a:r>
                      <a:endParaRPr lang="is-IS" sz="900" b="0" i="0" u="none" strike="noStrike" dirty="0">
                        <a:effectLst/>
                        <a:latin typeface="Arial" charset="0"/>
                      </a:endParaRPr>
                    </a:p>
                  </a:txBody>
                  <a:tcPr marL="12020" marR="12020" marT="12020" marB="0" anchor="b"/>
                </a:tc>
                <a:tc>
                  <a:txBody>
                    <a:bodyPr/>
                    <a:lstStyle/>
                    <a:p>
                      <a:pPr algn="ctr" fontAlgn="b"/>
                      <a:r>
                        <a:rPr lang="hr-HR" sz="900" u="none" strike="noStrike" dirty="0">
                          <a:effectLst/>
                        </a:rPr>
                        <a:t>0.010</a:t>
                      </a:r>
                      <a:endParaRPr lang="hr-HR" sz="900" b="0" i="0" u="none" strike="noStrike" dirty="0">
                        <a:effectLst/>
                        <a:latin typeface="Arial" charset="0"/>
                      </a:endParaRPr>
                    </a:p>
                  </a:txBody>
                  <a:tcPr marL="12020" marR="12020" marT="12020" marB="0" anchor="b"/>
                </a:tc>
                <a:tc>
                  <a:txBody>
                    <a:bodyPr/>
                    <a:lstStyle/>
                    <a:p>
                      <a:pPr algn="ctr" fontAlgn="b"/>
                      <a:r>
                        <a:rPr lang="en-US" sz="900" u="none" strike="noStrike" dirty="0">
                          <a:effectLst/>
                        </a:rPr>
                        <a:t>9</a:t>
                      </a:r>
                      <a:endParaRPr lang="en-US" sz="900" b="0" i="0" u="none" strike="noStrike" dirty="0">
                        <a:effectLst/>
                        <a:latin typeface="Arial" charset="0"/>
                      </a:endParaRPr>
                    </a:p>
                  </a:txBody>
                  <a:tcPr marL="12020" marR="12020" marT="12020" marB="0" anchor="b"/>
                </a:tc>
                <a:tc>
                  <a:txBody>
                    <a:bodyPr/>
                    <a:lstStyle/>
                    <a:p>
                      <a:pPr algn="ctr" fontAlgn="b"/>
                      <a:r>
                        <a:rPr lang="nb-NO" sz="900" u="none" strike="noStrike" dirty="0">
                          <a:effectLst/>
                        </a:rPr>
                        <a:t>0.000</a:t>
                      </a:r>
                      <a:endParaRPr lang="nb-NO" sz="900" b="0" i="0" u="none" strike="noStrike" dirty="0">
                        <a:effectLst/>
                        <a:latin typeface="Arial" charset="0"/>
                      </a:endParaRPr>
                    </a:p>
                  </a:txBody>
                  <a:tcPr marL="12020" marR="12020" marT="12020" marB="0" anchor="b"/>
                </a:tc>
                <a:tc>
                  <a:txBody>
                    <a:bodyPr/>
                    <a:lstStyle/>
                    <a:p>
                      <a:pPr algn="ctr" fontAlgn="b"/>
                      <a:r>
                        <a:rPr lang="hr-HR" sz="900" u="none" strike="noStrike" dirty="0" smtClean="0">
                          <a:effectLst/>
                        </a:rPr>
                        <a:t>43.488</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behavior</a:t>
                      </a:r>
                      <a:endParaRPr lang="en-US" sz="900" b="0" i="0" u="none" strike="noStrike">
                        <a:effectLst/>
                        <a:latin typeface="Arial" charset="0"/>
                      </a:endParaRPr>
                    </a:p>
                  </a:txBody>
                  <a:tcPr marL="12020" marR="12020" marT="12020" marB="0" anchor="b"/>
                </a:tc>
                <a:tc>
                  <a:txBody>
                    <a:bodyPr/>
                    <a:lstStyle/>
                    <a:p>
                      <a:pPr algn="ctr" fontAlgn="b"/>
                      <a:r>
                        <a:rPr lang="en-US" sz="900" u="none" strike="noStrike" dirty="0">
                          <a:effectLst/>
                        </a:rPr>
                        <a:t>5</a:t>
                      </a:r>
                      <a:endParaRPr lang="en-US" sz="900" b="0" i="0" u="none" strike="noStrike" dirty="0">
                        <a:effectLst/>
                        <a:latin typeface="Arial" charset="0"/>
                      </a:endParaRPr>
                    </a:p>
                  </a:txBody>
                  <a:tcPr marL="12020" marR="12020" marT="12020" marB="0" anchor="b"/>
                </a:tc>
                <a:tc>
                  <a:txBody>
                    <a:bodyPr/>
                    <a:lstStyle/>
                    <a:p>
                      <a:pPr algn="ctr" fontAlgn="b"/>
                      <a:r>
                        <a:rPr lang="nb-NO" sz="900" u="none" strike="noStrike" dirty="0">
                          <a:effectLst/>
                        </a:rPr>
                        <a:t>0.002</a:t>
                      </a:r>
                      <a:endParaRPr lang="nb-NO" sz="900" b="0" i="0" u="none" strike="noStrike" dirty="0">
                        <a:effectLst/>
                        <a:latin typeface="Arial" charset="0"/>
                      </a:endParaRPr>
                    </a:p>
                  </a:txBody>
                  <a:tcPr marL="12020" marR="12020" marT="12020" marB="0" anchor="b"/>
                </a:tc>
                <a:tc>
                  <a:txBody>
                    <a:bodyPr/>
                    <a:lstStyle/>
                    <a:p>
                      <a:pPr algn="ctr" fontAlgn="b"/>
                      <a:r>
                        <a:rPr lang="is-IS" sz="900" u="none" strike="noStrike" dirty="0">
                          <a:effectLst/>
                        </a:rPr>
                        <a:t>2</a:t>
                      </a:r>
                      <a:endParaRPr lang="is-IS" sz="900" b="0" i="0" u="none" strike="noStrike" dirty="0">
                        <a:effectLst/>
                        <a:latin typeface="Arial" charset="0"/>
                      </a:endParaRPr>
                    </a:p>
                  </a:txBody>
                  <a:tcPr marL="12020" marR="12020" marT="12020" marB="0" anchor="b"/>
                </a:tc>
                <a:tc>
                  <a:txBody>
                    <a:bodyPr/>
                    <a:lstStyle/>
                    <a:p>
                      <a:pPr algn="ctr" fontAlgn="b"/>
                      <a:r>
                        <a:rPr lang="nb-NO" sz="900" u="none" strike="noStrike" dirty="0">
                          <a:effectLst/>
                        </a:rPr>
                        <a:t>0.000</a:t>
                      </a:r>
                      <a:endParaRPr lang="nb-NO" sz="900" b="0" i="0" u="none" strike="noStrike" dirty="0">
                        <a:effectLst/>
                        <a:latin typeface="Arial" charset="0"/>
                      </a:endParaRPr>
                    </a:p>
                  </a:txBody>
                  <a:tcPr marL="12020" marR="12020" marT="12020" marB="0" anchor="b"/>
                </a:tc>
                <a:tc>
                  <a:txBody>
                    <a:bodyPr/>
                    <a:lstStyle/>
                    <a:p>
                      <a:pPr algn="ctr" fontAlgn="b"/>
                      <a:r>
                        <a:rPr lang="hr-HR" sz="900" u="none" strike="noStrike" dirty="0">
                          <a:effectLst/>
                        </a:rPr>
                        <a:t>42.543</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rainy</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13</a:t>
                      </a:r>
                      <a:endParaRPr lang="is-IS" sz="900" b="0" i="0" u="none" strike="noStrike">
                        <a:effectLst/>
                        <a:latin typeface="Arial" charset="0"/>
                      </a:endParaRPr>
                    </a:p>
                  </a:txBody>
                  <a:tcPr marL="12020" marR="12020" marT="12020" marB="0" anchor="b"/>
                </a:tc>
                <a:tc>
                  <a:txBody>
                    <a:bodyPr/>
                    <a:lstStyle/>
                    <a:p>
                      <a:pPr algn="ctr" fontAlgn="b"/>
                      <a:r>
                        <a:rPr lang="is-IS" sz="900" u="none" strike="noStrike">
                          <a:effectLst/>
                        </a:rPr>
                        <a:t>0.006</a:t>
                      </a:r>
                      <a:endParaRPr lang="is-IS" sz="900" b="0" i="0" u="none" strike="noStrike">
                        <a:effectLst/>
                        <a:latin typeface="Arial" charset="0"/>
                      </a:endParaRPr>
                    </a:p>
                  </a:txBody>
                  <a:tcPr marL="12020" marR="12020" marT="12020" marB="0" anchor="b"/>
                </a:tc>
                <a:tc>
                  <a:txBody>
                    <a:bodyPr/>
                    <a:lstStyle/>
                    <a:p>
                      <a:pPr algn="ctr" fontAlgn="b"/>
                      <a:r>
                        <a:rPr lang="en-US" sz="900" u="none" strike="noStrike">
                          <a:effectLst/>
                        </a:rPr>
                        <a:t>6</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fi-FI" sz="900" u="none" strike="noStrike" dirty="0">
                          <a:effectLst/>
                        </a:rPr>
                        <a:t>36.870</a:t>
                      </a:r>
                      <a:endParaRPr lang="fi-FI"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bangles</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2</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0.001</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34.034</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dirty="0">
                          <a:effectLst/>
                        </a:rPr>
                        <a:t>floodwater</a:t>
                      </a:r>
                      <a:endParaRPr lang="en-US" sz="900" b="0" i="0" u="none" strike="noStrike" dirty="0">
                        <a:effectLst/>
                        <a:latin typeface="Arial" charset="0"/>
                      </a:endParaRPr>
                    </a:p>
                  </a:txBody>
                  <a:tcPr marL="12020" marR="12020" marT="12020" marB="0" anchor="b"/>
                </a:tc>
                <a:tc>
                  <a:txBody>
                    <a:bodyPr/>
                    <a:lstStyle/>
                    <a:p>
                      <a:pPr algn="ctr" fontAlgn="b"/>
                      <a:r>
                        <a:rPr lang="en-US" sz="900" u="none" strike="noStrike">
                          <a:effectLst/>
                        </a:rPr>
                        <a:t>4</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0.002</a:t>
                      </a:r>
                      <a:endParaRPr lang="nb-NO" sz="900" b="0" i="0" u="none" strike="noStrike">
                        <a:effectLst/>
                        <a:latin typeface="Arial" charset="0"/>
                      </a:endParaRPr>
                    </a:p>
                  </a:txBody>
                  <a:tcPr marL="12020" marR="12020" marT="12020" marB="0" anchor="b"/>
                </a:tc>
                <a:tc>
                  <a:txBody>
                    <a:bodyPr/>
                    <a:lstStyle/>
                    <a:p>
                      <a:pPr algn="ctr" fontAlgn="b"/>
                      <a:r>
                        <a:rPr lang="is-IS" sz="900" u="none" strike="noStrike" dirty="0">
                          <a:effectLst/>
                        </a:rPr>
                        <a:t>2</a:t>
                      </a:r>
                      <a:endParaRPr lang="is-IS" sz="900" b="0" i="0" u="none" strike="noStrike" dirty="0">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34.034</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handover</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2</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0.001</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34.034</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hometown</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2</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0.001</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34.034</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passbook</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2</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0.001</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34.034</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ramadan</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2</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0.001</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34.034</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dirty="0">
                          <a:effectLst/>
                        </a:rPr>
                        <a:t>saltwater</a:t>
                      </a:r>
                      <a:endParaRPr lang="en-US" sz="900" b="0" i="0" u="none" strike="noStrike" dirty="0">
                        <a:effectLst/>
                        <a:latin typeface="Arial" charset="0"/>
                      </a:endParaRPr>
                    </a:p>
                  </a:txBody>
                  <a:tcPr marL="12020" marR="12020" marT="12020" marB="0" anchor="b"/>
                </a:tc>
                <a:tc>
                  <a:txBody>
                    <a:bodyPr/>
                    <a:lstStyle/>
                    <a:p>
                      <a:pPr algn="ctr" fontAlgn="b"/>
                      <a:r>
                        <a:rPr lang="is-IS" sz="900" u="none" strike="noStrike">
                          <a:effectLst/>
                        </a:rPr>
                        <a:t>2</a:t>
                      </a:r>
                      <a:endParaRPr lang="is-IS" sz="900" b="0" i="0" u="none" strike="noStrike">
                        <a:effectLst/>
                        <a:latin typeface="Arial" charset="0"/>
                      </a:endParaRPr>
                    </a:p>
                  </a:txBody>
                  <a:tcPr marL="12020" marR="12020" marT="12020" marB="0" anchor="b"/>
                </a:tc>
                <a:tc>
                  <a:txBody>
                    <a:bodyPr/>
                    <a:lstStyle/>
                    <a:p>
                      <a:pPr algn="ctr" fontAlgn="b"/>
                      <a:r>
                        <a:rPr lang="nb-NO" sz="900" u="none" strike="noStrike" dirty="0">
                          <a:effectLst/>
                        </a:rPr>
                        <a:t>0.001</a:t>
                      </a:r>
                      <a:endParaRPr lang="nb-NO" sz="900" b="0" i="0" u="none" strike="noStrike" dirty="0">
                        <a:effectLst/>
                        <a:latin typeface="Arial" charset="0"/>
                      </a:endParaRPr>
                    </a:p>
                  </a:txBody>
                  <a:tcPr marL="12020" marR="12020" marT="12020" marB="0" anchor="b"/>
                </a:tc>
                <a:tc>
                  <a:txBody>
                    <a:bodyPr/>
                    <a:lstStyle/>
                    <a:p>
                      <a:pPr algn="ctr" fontAlgn="b"/>
                      <a:r>
                        <a:rPr lang="en-US" sz="900" u="none" strike="noStrike" dirty="0">
                          <a:effectLst/>
                        </a:rPr>
                        <a:t>1</a:t>
                      </a:r>
                      <a:endParaRPr lang="en-US" sz="900" b="0" i="0" u="none" strike="noStrike" dirty="0">
                        <a:effectLst/>
                        <a:latin typeface="Arial" charset="0"/>
                      </a:endParaRPr>
                    </a:p>
                  </a:txBody>
                  <a:tcPr marL="12020" marR="12020" marT="12020" marB="0" anchor="b"/>
                </a:tc>
                <a:tc>
                  <a:txBody>
                    <a:bodyPr/>
                    <a:lstStyle/>
                    <a:p>
                      <a:pPr algn="ctr" fontAlgn="b"/>
                      <a:r>
                        <a:rPr lang="nb-NO" sz="900" u="none" strike="noStrike" dirty="0">
                          <a:effectLst/>
                        </a:rPr>
                        <a:t>0.000</a:t>
                      </a:r>
                      <a:endParaRPr lang="nb-NO" sz="900" b="0" i="0" u="none" strike="noStrike" dirty="0">
                        <a:effectLst/>
                        <a:latin typeface="Arial" charset="0"/>
                      </a:endParaRPr>
                    </a:p>
                  </a:txBody>
                  <a:tcPr marL="12020" marR="12020" marT="12020" marB="0" anchor="b"/>
                </a:tc>
                <a:tc>
                  <a:txBody>
                    <a:bodyPr/>
                    <a:lstStyle/>
                    <a:p>
                      <a:pPr algn="ctr" fontAlgn="b"/>
                      <a:r>
                        <a:rPr lang="hr-HR" sz="900" u="none" strike="noStrike" dirty="0">
                          <a:effectLst/>
                        </a:rPr>
                        <a:t>34.034</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savvy</a:t>
                      </a:r>
                      <a:endParaRPr lang="en-US" sz="900" b="0" i="0" u="none" strike="noStrike">
                        <a:effectLst/>
                        <a:latin typeface="Arial" charset="0"/>
                      </a:endParaRPr>
                    </a:p>
                  </a:txBody>
                  <a:tcPr marL="12020" marR="12020" marT="12020" marB="0" anchor="b"/>
                </a:tc>
                <a:tc>
                  <a:txBody>
                    <a:bodyPr/>
                    <a:lstStyle/>
                    <a:p>
                      <a:pPr algn="ctr" fontAlgn="b"/>
                      <a:r>
                        <a:rPr lang="is-IS" sz="900" u="none" strike="noStrike">
                          <a:effectLst/>
                        </a:rPr>
                        <a:t>2</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0.001</a:t>
                      </a:r>
                      <a:endParaRPr lang="nb-NO" sz="900" b="0" i="0" u="none" strike="noStrike">
                        <a:effectLst/>
                        <a:latin typeface="Arial" charset="0"/>
                      </a:endParaRPr>
                    </a:p>
                  </a:txBody>
                  <a:tcPr marL="12020" marR="12020" marT="12020" marB="0" anchor="b"/>
                </a:tc>
                <a:tc>
                  <a:txBody>
                    <a:bodyPr/>
                    <a:lstStyle/>
                    <a:p>
                      <a:pPr algn="ctr" fontAlgn="b"/>
                      <a:r>
                        <a:rPr lang="en-US" sz="900" u="none" strike="noStrike">
                          <a:effectLst/>
                        </a:rPr>
                        <a:t>1</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0.000</a:t>
                      </a:r>
                      <a:endParaRPr lang="nb-NO" sz="900" b="0" i="0" u="none" strike="noStrike">
                        <a:effectLst/>
                        <a:latin typeface="Arial" charset="0"/>
                      </a:endParaRPr>
                    </a:p>
                  </a:txBody>
                  <a:tcPr marL="12020" marR="12020" marT="12020" marB="0" anchor="b"/>
                </a:tc>
                <a:tc>
                  <a:txBody>
                    <a:bodyPr/>
                    <a:lstStyle/>
                    <a:p>
                      <a:pPr algn="ctr" fontAlgn="b"/>
                      <a:r>
                        <a:rPr lang="hr-HR" sz="900" u="none" strike="noStrike" dirty="0">
                          <a:effectLst/>
                        </a:rPr>
                        <a:t>34.034</a:t>
                      </a:r>
                      <a:endParaRPr lang="hr-HR"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dirty="0">
                          <a:effectLst/>
                        </a:rPr>
                        <a:t>paddy</a:t>
                      </a:r>
                      <a:endParaRPr lang="en-US" sz="900" b="0" i="0" u="none" strike="noStrike" dirty="0">
                        <a:effectLst/>
                        <a:latin typeface="Arial" charset="0"/>
                      </a:endParaRPr>
                    </a:p>
                  </a:txBody>
                  <a:tcPr marL="12020" marR="12020" marT="12020" marB="0" anchor="b"/>
                </a:tc>
                <a:tc>
                  <a:txBody>
                    <a:bodyPr/>
                    <a:lstStyle/>
                    <a:p>
                      <a:pPr algn="ctr" fontAlgn="b"/>
                      <a:r>
                        <a:rPr lang="en-US" sz="900" u="none" strike="noStrike">
                          <a:effectLst/>
                        </a:rPr>
                        <a:t>76</a:t>
                      </a:r>
                      <a:endParaRPr lang="en-US" sz="900" b="0" i="0" u="none" strike="noStrike">
                        <a:effectLst/>
                        <a:latin typeface="Arial" charset="0"/>
                      </a:endParaRPr>
                    </a:p>
                  </a:txBody>
                  <a:tcPr marL="12020" marR="12020" marT="12020" marB="0" anchor="b"/>
                </a:tc>
                <a:tc>
                  <a:txBody>
                    <a:bodyPr/>
                    <a:lstStyle/>
                    <a:p>
                      <a:pPr algn="ctr" fontAlgn="b"/>
                      <a:r>
                        <a:rPr lang="nb-NO" sz="900" u="none" strike="noStrike">
                          <a:effectLst/>
                        </a:rPr>
                        <a:t>0.033</a:t>
                      </a:r>
                      <a:endParaRPr lang="nb-NO" sz="900" b="0" i="0" u="none" strike="noStrike">
                        <a:effectLst/>
                        <a:latin typeface="Arial" charset="0"/>
                      </a:endParaRPr>
                    </a:p>
                  </a:txBody>
                  <a:tcPr marL="12020" marR="12020" marT="12020" marB="0" anchor="b"/>
                </a:tc>
                <a:tc>
                  <a:txBody>
                    <a:bodyPr/>
                    <a:lstStyle/>
                    <a:p>
                      <a:pPr algn="ctr" fontAlgn="b"/>
                      <a:r>
                        <a:rPr lang="is-IS" sz="900" u="none" strike="noStrike">
                          <a:effectLst/>
                        </a:rPr>
                        <a:t>42</a:t>
                      </a:r>
                      <a:endParaRPr lang="is-IS" sz="900" b="0" i="0" u="none" strike="noStrike">
                        <a:effectLst/>
                        <a:latin typeface="Arial" charset="0"/>
                      </a:endParaRPr>
                    </a:p>
                  </a:txBody>
                  <a:tcPr marL="12020" marR="12020" marT="12020" marB="0" anchor="b"/>
                </a:tc>
                <a:tc>
                  <a:txBody>
                    <a:bodyPr/>
                    <a:lstStyle/>
                    <a:p>
                      <a:pPr algn="ctr" fontAlgn="b"/>
                      <a:r>
                        <a:rPr lang="nb-NO" sz="900" u="none" strike="noStrike">
                          <a:effectLst/>
                        </a:rPr>
                        <a:t>0.001</a:t>
                      </a:r>
                      <a:endParaRPr lang="nb-NO" sz="900" b="0" i="0" u="none" strike="noStrike">
                        <a:effectLst/>
                        <a:latin typeface="Arial" charset="0"/>
                      </a:endParaRPr>
                    </a:p>
                  </a:txBody>
                  <a:tcPr marL="12020" marR="12020" marT="12020" marB="0" anchor="b"/>
                </a:tc>
                <a:tc>
                  <a:txBody>
                    <a:bodyPr/>
                    <a:lstStyle/>
                    <a:p>
                      <a:pPr algn="ctr" fontAlgn="b"/>
                      <a:r>
                        <a:rPr lang="fi-FI" sz="900" u="none" strike="noStrike" dirty="0">
                          <a:effectLst/>
                        </a:rPr>
                        <a:t>30.793</a:t>
                      </a:r>
                      <a:endParaRPr lang="fi-FI" sz="900" b="0" i="0" u="none" strike="noStrike" dirty="0">
                        <a:effectLst/>
                        <a:latin typeface="Arial" charset="0"/>
                      </a:endParaRPr>
                    </a:p>
                  </a:txBody>
                  <a:tcPr marL="12020" marR="12020" marT="12020" marB="0" anchor="b">
                    <a:solidFill>
                      <a:schemeClr val="accent4"/>
                    </a:solidFill>
                  </a:tcPr>
                </a:tc>
              </a:tr>
              <a:tr h="186341">
                <a:tc>
                  <a:txBody>
                    <a:bodyPr/>
                    <a:lstStyle/>
                    <a:p>
                      <a:pPr algn="l" fontAlgn="b"/>
                      <a:r>
                        <a:rPr lang="en-US" sz="900" u="none" strike="noStrike">
                          <a:effectLst/>
                        </a:rPr>
                        <a:t>harvest</a:t>
                      </a:r>
                      <a:endParaRPr lang="en-US" sz="900" b="0" i="0" u="none" strike="noStrike">
                        <a:effectLst/>
                        <a:latin typeface="Arial" charset="0"/>
                      </a:endParaRPr>
                    </a:p>
                  </a:txBody>
                  <a:tcPr marL="12020" marR="12020" marT="12020" marB="0" anchor="b"/>
                </a:tc>
                <a:tc>
                  <a:txBody>
                    <a:bodyPr/>
                    <a:lstStyle/>
                    <a:p>
                      <a:pPr algn="ctr" fontAlgn="b"/>
                      <a:r>
                        <a:rPr lang="en-US" sz="900" u="none" strike="noStrike" dirty="0">
                          <a:effectLst/>
                        </a:rPr>
                        <a:t>70</a:t>
                      </a:r>
                      <a:endParaRPr lang="en-US" sz="900" b="0" i="0" u="none" strike="noStrike" dirty="0">
                        <a:effectLst/>
                        <a:latin typeface="Arial" charset="0"/>
                      </a:endParaRPr>
                    </a:p>
                  </a:txBody>
                  <a:tcPr marL="12020" marR="12020" marT="12020" marB="0" anchor="b"/>
                </a:tc>
                <a:tc>
                  <a:txBody>
                    <a:bodyPr/>
                    <a:lstStyle/>
                    <a:p>
                      <a:pPr algn="ctr" fontAlgn="b"/>
                      <a:r>
                        <a:rPr lang="nb-NO" sz="900" u="none" strike="noStrike" dirty="0">
                          <a:effectLst/>
                        </a:rPr>
                        <a:t>0.030</a:t>
                      </a:r>
                      <a:endParaRPr lang="nb-NO" sz="900" b="0" i="0" u="none" strike="noStrike" dirty="0">
                        <a:effectLst/>
                        <a:latin typeface="Arial" charset="0"/>
                      </a:endParaRPr>
                    </a:p>
                  </a:txBody>
                  <a:tcPr marL="12020" marR="12020" marT="12020" marB="0" anchor="b"/>
                </a:tc>
                <a:tc>
                  <a:txBody>
                    <a:bodyPr/>
                    <a:lstStyle/>
                    <a:p>
                      <a:pPr algn="ctr" fontAlgn="b"/>
                      <a:r>
                        <a:rPr lang="en-US" sz="900" u="none" strike="noStrike" dirty="0">
                          <a:effectLst/>
                        </a:rPr>
                        <a:t>41</a:t>
                      </a:r>
                      <a:endParaRPr lang="en-US" sz="900" b="0" i="0" u="none" strike="noStrike" dirty="0">
                        <a:effectLst/>
                        <a:latin typeface="Arial" charset="0"/>
                      </a:endParaRPr>
                    </a:p>
                  </a:txBody>
                  <a:tcPr marL="12020" marR="12020" marT="12020" marB="0" anchor="b"/>
                </a:tc>
                <a:tc>
                  <a:txBody>
                    <a:bodyPr/>
                    <a:lstStyle/>
                    <a:p>
                      <a:pPr algn="ctr" fontAlgn="b"/>
                      <a:r>
                        <a:rPr lang="nb-NO" sz="900" u="none" strike="noStrike" dirty="0">
                          <a:effectLst/>
                        </a:rPr>
                        <a:t>0.001</a:t>
                      </a:r>
                      <a:endParaRPr lang="nb-NO" sz="900" b="0" i="0" u="none" strike="noStrike" dirty="0">
                        <a:effectLst/>
                        <a:latin typeface="Arial" charset="0"/>
                      </a:endParaRPr>
                    </a:p>
                  </a:txBody>
                  <a:tcPr marL="12020" marR="12020" marT="12020" marB="0" anchor="b"/>
                </a:tc>
                <a:tc>
                  <a:txBody>
                    <a:bodyPr/>
                    <a:lstStyle/>
                    <a:p>
                      <a:pPr algn="ctr" fontAlgn="b"/>
                      <a:r>
                        <a:rPr lang="hr-HR" sz="900" u="none" strike="noStrike" dirty="0">
                          <a:effectLst/>
                        </a:rPr>
                        <a:t>29.054</a:t>
                      </a:r>
                      <a:endParaRPr lang="hr-HR" sz="900" b="0" i="0" u="none" strike="noStrike" dirty="0">
                        <a:effectLst/>
                        <a:latin typeface="Arial" charset="0"/>
                      </a:endParaRPr>
                    </a:p>
                  </a:txBody>
                  <a:tcPr marL="12020" marR="12020" marT="12020" marB="0" anchor="b">
                    <a:solidFill>
                      <a:schemeClr val="accent4"/>
                    </a:solidFill>
                  </a:tcPr>
                </a:tc>
              </a:tr>
            </a:tbl>
          </a:graphicData>
        </a:graphic>
      </p:graphicFrame>
    </p:spTree>
    <p:extLst>
      <p:ext uri="{BB962C8B-B14F-4D97-AF65-F5344CB8AC3E}">
        <p14:creationId xmlns:p14="http://schemas.microsoft.com/office/powerpoint/2010/main" val="372533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237" y="1161747"/>
            <a:ext cx="9915526" cy="5058941"/>
          </a:xfrm>
          <a:prstGeom prst="rect">
            <a:avLst/>
          </a:prstGeom>
        </p:spPr>
      </p:pic>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3. Code the concordances</a:t>
            </a:r>
            <a:endParaRPr lang="en-US" sz="3600" dirty="0">
              <a:solidFill>
                <a:schemeClr val="bg1"/>
              </a:solidFill>
              <a:latin typeface="+mj-lt"/>
            </a:endParaRPr>
          </a:p>
        </p:txBody>
      </p:sp>
      <p:sp>
        <p:nvSpPr>
          <p:cNvPr id="4" name="Rectangle 3"/>
          <p:cNvSpPr/>
          <p:nvPr/>
        </p:nvSpPr>
        <p:spPr>
          <a:xfrm>
            <a:off x="4714875" y="2314576"/>
            <a:ext cx="6289092" cy="2414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999870" y="2495550"/>
            <a:ext cx="598961"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flipV="1">
            <a:off x="4869446" y="5343521"/>
            <a:ext cx="6134521" cy="791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ontent Placeholder 2"/>
          <p:cNvSpPr txBox="1">
            <a:spLocks/>
          </p:cNvSpPr>
          <p:nvPr/>
        </p:nvSpPr>
        <p:spPr>
          <a:xfrm>
            <a:off x="4869447" y="2700338"/>
            <a:ext cx="5603292" cy="37906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342900" indent="-342900" algn="l">
              <a:buFont typeface="Arial" charset="0"/>
              <a:buChar char="•"/>
            </a:pPr>
            <a:r>
              <a:rPr lang="en-IN" sz="2200" dirty="0" smtClean="0">
                <a:solidFill>
                  <a:schemeClr val="accent1">
                    <a:lumMod val="50000"/>
                  </a:schemeClr>
                </a:solidFill>
                <a:latin typeface="+mj-lt"/>
              </a:rPr>
              <a:t>We set the concordance to include 30 words in which the term is embedded. </a:t>
            </a:r>
          </a:p>
          <a:p>
            <a:pPr algn="l"/>
            <a:endParaRPr lang="en-IN" sz="1200" dirty="0">
              <a:solidFill>
                <a:schemeClr val="accent1">
                  <a:lumMod val="50000"/>
                </a:schemeClr>
              </a:solidFill>
              <a:latin typeface="+mj-lt"/>
            </a:endParaRPr>
          </a:p>
          <a:p>
            <a:pPr marL="342900" indent="-342900" algn="l">
              <a:buFont typeface="Arial" charset="0"/>
              <a:buChar char="•"/>
            </a:pPr>
            <a:r>
              <a:rPr lang="en-IN" sz="2200" dirty="0" smtClean="0">
                <a:solidFill>
                  <a:schemeClr val="accent1">
                    <a:lumMod val="50000"/>
                  </a:schemeClr>
                </a:solidFill>
                <a:latin typeface="+mj-lt"/>
              </a:rPr>
              <a:t>We re-read the passages prior to beginning to interpret them</a:t>
            </a:r>
            <a:endParaRPr lang="en-GB" sz="2200"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GB" sz="1200"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US" b="1"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sz="800" dirty="0" smtClean="0">
              <a:solidFill>
                <a:schemeClr val="accent1">
                  <a:lumMod val="50000"/>
                </a:schemeClr>
              </a:solidFill>
              <a:latin typeface="+mj-lt"/>
            </a:endParaRPr>
          </a:p>
          <a:p>
            <a:pPr algn="l">
              <a:lnSpc>
                <a:spcPct val="100000"/>
              </a:lnSpc>
              <a:spcBef>
                <a:spcPts val="600"/>
              </a:spcBef>
            </a:pPr>
            <a:endParaRPr lang="en-US" dirty="0">
              <a:solidFill>
                <a:schemeClr val="accent1">
                  <a:lumMod val="50000"/>
                </a:schemeClr>
              </a:solidFill>
              <a:latin typeface="+mj-lt"/>
            </a:endParaRPr>
          </a:p>
        </p:txBody>
      </p:sp>
    </p:spTree>
    <p:extLst>
      <p:ext uri="{BB962C8B-B14F-4D97-AF65-F5344CB8AC3E}">
        <p14:creationId xmlns:p14="http://schemas.microsoft.com/office/powerpoint/2010/main" val="879982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4. Group the words into discourses</a:t>
            </a:r>
            <a:endParaRPr lang="en-US" sz="3600" dirty="0">
              <a:solidFill>
                <a:schemeClr val="bg1"/>
              </a:solidFill>
              <a:latin typeface="+mj-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0496"/>
            <a:ext cx="12192000" cy="5421443"/>
          </a:xfrm>
          <a:prstGeom prst="rect">
            <a:avLst/>
          </a:prstGeom>
        </p:spPr>
      </p:pic>
    </p:spTree>
    <p:extLst>
      <p:ext uri="{BB962C8B-B14F-4D97-AF65-F5344CB8AC3E}">
        <p14:creationId xmlns:p14="http://schemas.microsoft.com/office/powerpoint/2010/main" val="775329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5. Discern the dominant / </a:t>
            </a:r>
            <a:r>
              <a:rPr lang="en-US" sz="3600" dirty="0" err="1" smtClean="0">
                <a:solidFill>
                  <a:schemeClr val="bg1"/>
                </a:solidFill>
                <a:latin typeface="+mj-lt"/>
              </a:rPr>
              <a:t>marginalised</a:t>
            </a:r>
            <a:r>
              <a:rPr lang="en-US" sz="3600" dirty="0" smtClean="0">
                <a:solidFill>
                  <a:schemeClr val="bg1"/>
                </a:solidFill>
                <a:latin typeface="+mj-lt"/>
              </a:rPr>
              <a:t> / innovative discourses</a:t>
            </a:r>
            <a:endParaRPr lang="en-US" sz="3600" dirty="0">
              <a:solidFill>
                <a:schemeClr val="bg1"/>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1869524068"/>
              </p:ext>
            </p:extLst>
          </p:nvPr>
        </p:nvGraphicFramePr>
        <p:xfrm>
          <a:off x="314325" y="906717"/>
          <a:ext cx="11472866" cy="5465507"/>
        </p:xfrm>
        <a:graphic>
          <a:graphicData uri="http://schemas.openxmlformats.org/drawingml/2006/table">
            <a:tbl>
              <a:tblPr>
                <a:tableStyleId>{5C22544A-7EE6-4342-B048-85BDC9FD1C3A}</a:tableStyleId>
              </a:tblPr>
              <a:tblGrid>
                <a:gridCol w="1471613"/>
                <a:gridCol w="10001253"/>
              </a:tblGrid>
              <a:tr h="455747">
                <a:tc>
                  <a:txBody>
                    <a:bodyPr/>
                    <a:lstStyle/>
                    <a:p>
                      <a:pPr algn="ctr" fontAlgn="ctr"/>
                      <a:r>
                        <a:rPr lang="en-US" sz="1600" b="1" u="none" strike="noStrike" dirty="0">
                          <a:solidFill>
                            <a:schemeClr val="accent1">
                              <a:lumMod val="50000"/>
                            </a:schemeClr>
                          </a:solidFill>
                          <a:effectLst/>
                          <a:latin typeface="+mj-lt"/>
                        </a:rPr>
                        <a:t>Keyword</a:t>
                      </a:r>
                      <a:endParaRPr lang="en-US" sz="1600" b="1" i="0" u="none" strike="noStrike" dirty="0">
                        <a:solidFill>
                          <a:schemeClr val="accent1">
                            <a:lumMod val="50000"/>
                          </a:schemeClr>
                        </a:solidFill>
                        <a:effectLst/>
                        <a:latin typeface="+mj-lt"/>
                      </a:endParaRPr>
                    </a:p>
                  </a:txBody>
                  <a:tcPr marL="10214" marR="10214" marT="10214" marB="0" anchor="ctr">
                    <a:solidFill>
                      <a:schemeClr val="accent3">
                        <a:lumMod val="20000"/>
                        <a:lumOff val="80000"/>
                      </a:schemeClr>
                    </a:solidFill>
                  </a:tcPr>
                </a:tc>
                <a:tc>
                  <a:txBody>
                    <a:bodyPr/>
                    <a:lstStyle/>
                    <a:p>
                      <a:pPr algn="ctr" fontAlgn="ctr"/>
                      <a:r>
                        <a:rPr lang="en-US" sz="1600" b="1" u="none" strike="noStrike" dirty="0">
                          <a:solidFill>
                            <a:schemeClr val="accent1">
                              <a:lumMod val="50000"/>
                            </a:schemeClr>
                          </a:solidFill>
                          <a:effectLst/>
                          <a:latin typeface="+mj-lt"/>
                        </a:rPr>
                        <a:t>Discourse</a:t>
                      </a:r>
                      <a:endParaRPr lang="en-US" sz="1600" b="1" i="0" u="none" strike="noStrike" dirty="0">
                        <a:solidFill>
                          <a:schemeClr val="accent1">
                            <a:lumMod val="50000"/>
                          </a:schemeClr>
                        </a:solidFill>
                        <a:effectLst/>
                        <a:latin typeface="+mj-lt"/>
                      </a:endParaRPr>
                    </a:p>
                  </a:txBody>
                  <a:tcPr marL="10214" marR="10214" marT="10214" marB="0" anchor="ctr">
                    <a:solidFill>
                      <a:schemeClr val="accent3">
                        <a:lumMod val="20000"/>
                        <a:lumOff val="80000"/>
                      </a:schemeClr>
                    </a:solidFill>
                  </a:tcPr>
                </a:tc>
              </a:tr>
              <a:tr h="1356031">
                <a:tc>
                  <a:txBody>
                    <a:bodyPr/>
                    <a:lstStyle/>
                    <a:p>
                      <a:pPr lvl="1" algn="l" fontAlgn="ctr"/>
                      <a:r>
                        <a:rPr lang="en-US" sz="1600" b="1" u="none" strike="noStrike" dirty="0" smtClean="0">
                          <a:solidFill>
                            <a:schemeClr val="accent1">
                              <a:lumMod val="50000"/>
                            </a:schemeClr>
                          </a:solidFill>
                          <a:effectLst/>
                          <a:latin typeface="+mj-lt"/>
                        </a:rPr>
                        <a:t>Marriage</a:t>
                      </a:r>
                    </a:p>
                    <a:p>
                      <a:pPr lvl="0" algn="l" fontAlgn="ctr"/>
                      <a:endParaRPr lang="en-US" sz="1200" b="1" i="0" u="none" strike="noStrike" dirty="0" smtClean="0">
                        <a:solidFill>
                          <a:schemeClr val="accent1">
                            <a:lumMod val="50000"/>
                          </a:schemeClr>
                        </a:solidFill>
                        <a:effectLst/>
                        <a:latin typeface="+mj-lt"/>
                      </a:endParaRPr>
                    </a:p>
                    <a:p>
                      <a:pPr lvl="0" algn="l" fontAlgn="ctr"/>
                      <a:r>
                        <a:rPr lang="en-US" sz="1200" b="1" i="0" u="none" strike="noStrike" dirty="0" smtClean="0">
                          <a:solidFill>
                            <a:schemeClr val="accent1">
                              <a:lumMod val="50000"/>
                            </a:schemeClr>
                          </a:solidFill>
                          <a:effectLst/>
                          <a:latin typeface="+mj-lt"/>
                        </a:rPr>
                        <a:t>    </a:t>
                      </a:r>
                      <a:r>
                        <a:rPr lang="en-US" sz="1200" b="1" i="0" u="none" strike="noStrike" baseline="0" dirty="0" smtClean="0">
                          <a:solidFill>
                            <a:schemeClr val="accent1">
                              <a:lumMod val="50000"/>
                            </a:schemeClr>
                          </a:solidFill>
                          <a:effectLst/>
                          <a:latin typeface="+mj-lt"/>
                        </a:rPr>
                        <a:t> </a:t>
                      </a:r>
                      <a:r>
                        <a:rPr lang="en-US" sz="1200" b="1" i="0" u="none" strike="noStrike" dirty="0" smtClean="0">
                          <a:solidFill>
                            <a:schemeClr val="accent1">
                              <a:lumMod val="50000"/>
                            </a:schemeClr>
                          </a:solidFill>
                          <a:effectLst/>
                          <a:latin typeface="+mj-lt"/>
                        </a:rPr>
                        <a:t>(</a:t>
                      </a:r>
                      <a:r>
                        <a:rPr lang="en-US" sz="1200" b="1" i="0" u="none" strike="noStrike" dirty="0" err="1" smtClean="0">
                          <a:solidFill>
                            <a:schemeClr val="accent1">
                              <a:lumMod val="50000"/>
                            </a:schemeClr>
                          </a:solidFill>
                          <a:effectLst/>
                          <a:latin typeface="+mj-lt"/>
                        </a:rPr>
                        <a:t>Keyness</a:t>
                      </a:r>
                      <a:r>
                        <a:rPr lang="en-US" sz="1200" b="1" i="0" u="none" strike="noStrike" dirty="0" smtClean="0">
                          <a:solidFill>
                            <a:schemeClr val="accent1">
                              <a:lumMod val="50000"/>
                            </a:schemeClr>
                          </a:solidFill>
                          <a:effectLst/>
                          <a:latin typeface="+mj-lt"/>
                        </a:rPr>
                        <a:t> = 4.5)</a:t>
                      </a:r>
                      <a:endParaRPr lang="en-US" sz="1200" b="1" i="0" u="none" strike="noStrike" dirty="0">
                        <a:solidFill>
                          <a:schemeClr val="accent1">
                            <a:lumMod val="50000"/>
                          </a:schemeClr>
                        </a:solidFill>
                        <a:effectLst/>
                        <a:latin typeface="+mj-lt"/>
                      </a:endParaRPr>
                    </a:p>
                  </a:txBody>
                  <a:tcPr marL="10214" marR="10214" marT="10214" marB="0" anchor="ctr"/>
                </a:tc>
                <a:tc>
                  <a:txBody>
                    <a:bodyPr/>
                    <a:lstStyle/>
                    <a:p>
                      <a:pPr lvl="1" algn="l" fontAlgn="ctr"/>
                      <a:r>
                        <a:rPr lang="en-US" sz="1600" u="none" strike="noStrike" dirty="0">
                          <a:solidFill>
                            <a:schemeClr val="accent1">
                              <a:lumMod val="50000"/>
                            </a:schemeClr>
                          </a:solidFill>
                          <a:effectLst/>
                          <a:latin typeface="+mj-lt"/>
                        </a:rPr>
                        <a:t>In the </a:t>
                      </a:r>
                      <a:r>
                        <a:rPr lang="en-US" sz="1600" u="none" strike="noStrike" dirty="0" smtClean="0">
                          <a:solidFill>
                            <a:schemeClr val="accent1">
                              <a:lumMod val="50000"/>
                            </a:schemeClr>
                          </a:solidFill>
                          <a:effectLst/>
                          <a:latin typeface="+mj-lt"/>
                        </a:rPr>
                        <a:t>dominant discourse around </a:t>
                      </a:r>
                      <a:r>
                        <a:rPr lang="en-US" sz="1600" b="1" u="none" strike="noStrike" dirty="0">
                          <a:solidFill>
                            <a:schemeClr val="accent1">
                              <a:lumMod val="50000"/>
                            </a:schemeClr>
                          </a:solidFill>
                          <a:effectLst/>
                          <a:latin typeface="+mj-lt"/>
                        </a:rPr>
                        <a:t>family inter-dependencies</a:t>
                      </a:r>
                      <a:r>
                        <a:rPr lang="en-US" sz="1600" u="none" strike="noStrike" dirty="0">
                          <a:solidFill>
                            <a:schemeClr val="accent1">
                              <a:lumMod val="50000"/>
                            </a:schemeClr>
                          </a:solidFill>
                          <a:effectLst/>
                          <a:latin typeface="+mj-lt"/>
                        </a:rPr>
                        <a:t>,  a woman </a:t>
                      </a:r>
                      <a:r>
                        <a:rPr lang="en-US" sz="1600" u="none" strike="noStrike" dirty="0" smtClean="0">
                          <a:solidFill>
                            <a:schemeClr val="accent1">
                              <a:lumMod val="50000"/>
                            </a:schemeClr>
                          </a:solidFill>
                          <a:effectLst/>
                          <a:latin typeface="+mj-lt"/>
                        </a:rPr>
                        <a:t>without </a:t>
                      </a:r>
                      <a:r>
                        <a:rPr lang="en-US" sz="1600" u="none" strike="noStrike" dirty="0">
                          <a:solidFill>
                            <a:schemeClr val="accent1">
                              <a:lumMod val="50000"/>
                            </a:schemeClr>
                          </a:solidFill>
                          <a:effectLst/>
                          <a:latin typeface="+mj-lt"/>
                        </a:rPr>
                        <a:t>family </a:t>
                      </a:r>
                      <a:r>
                        <a:rPr lang="en-US" sz="1600" u="none" strike="noStrike" dirty="0" smtClean="0">
                          <a:solidFill>
                            <a:schemeClr val="accent1">
                              <a:lumMod val="50000"/>
                            </a:schemeClr>
                          </a:solidFill>
                          <a:effectLst/>
                          <a:latin typeface="+mj-lt"/>
                        </a:rPr>
                        <a:t>protections is described as a 'lady’. </a:t>
                      </a:r>
                      <a:r>
                        <a:rPr lang="en-US" sz="1600" b="1" u="none" strike="noStrike" dirty="0">
                          <a:solidFill>
                            <a:schemeClr val="accent1">
                              <a:lumMod val="50000"/>
                            </a:schemeClr>
                          </a:solidFill>
                          <a:effectLst/>
                          <a:latin typeface="+mj-lt"/>
                        </a:rPr>
                        <a:t>Resistance, desertion, and exception </a:t>
                      </a:r>
                      <a:r>
                        <a:rPr lang="en-US" sz="1600" u="none" strike="noStrike" dirty="0">
                          <a:solidFill>
                            <a:schemeClr val="accent1">
                              <a:lumMod val="50000"/>
                            </a:schemeClr>
                          </a:solidFill>
                          <a:effectLst/>
                          <a:latin typeface="+mj-lt"/>
                        </a:rPr>
                        <a:t>are discussed at length. Women's whose husbands have 'abandoned' them are low in the social order. But there is heterogeneity in </a:t>
                      </a:r>
                      <a:r>
                        <a:rPr lang="en-US" sz="1600" u="none" strike="noStrike" dirty="0" smtClean="0">
                          <a:solidFill>
                            <a:schemeClr val="accent1">
                              <a:lumMod val="50000"/>
                            </a:schemeClr>
                          </a:solidFill>
                          <a:effectLst/>
                          <a:latin typeface="+mj-lt"/>
                        </a:rPr>
                        <a:t>experiences.</a:t>
                      </a:r>
                      <a:r>
                        <a:rPr lang="en-US" sz="1600" u="none" strike="noStrike" baseline="0" dirty="0" smtClean="0">
                          <a:solidFill>
                            <a:schemeClr val="accent1">
                              <a:lumMod val="50000"/>
                            </a:schemeClr>
                          </a:solidFill>
                          <a:effectLst/>
                          <a:latin typeface="+mj-lt"/>
                        </a:rPr>
                        <a:t> Here strong relations with parents / in-laws / children, and / or sufficient and acceptable income-earning work make a difference.</a:t>
                      </a:r>
                      <a:endParaRPr lang="en-US" sz="1600" b="0" i="0" u="none" strike="noStrike" dirty="0">
                        <a:solidFill>
                          <a:schemeClr val="accent1">
                            <a:lumMod val="50000"/>
                          </a:schemeClr>
                        </a:solidFill>
                        <a:effectLst/>
                        <a:latin typeface="+mj-lt"/>
                      </a:endParaRPr>
                    </a:p>
                  </a:txBody>
                  <a:tcPr marL="10214" marR="10214" marT="10214" marB="0" anchor="ctr"/>
                </a:tc>
              </a:tr>
              <a:tr h="1987523">
                <a:tc>
                  <a:txBody>
                    <a:bodyPr/>
                    <a:lstStyle/>
                    <a:p>
                      <a:pPr lvl="1" algn="l" fontAlgn="ctr"/>
                      <a:r>
                        <a:rPr lang="en-US" sz="1600" b="1" u="none" strike="noStrike" dirty="0" smtClean="0">
                          <a:solidFill>
                            <a:schemeClr val="accent1">
                              <a:lumMod val="50000"/>
                            </a:schemeClr>
                          </a:solidFill>
                          <a:effectLst/>
                          <a:latin typeface="+mj-lt"/>
                        </a:rPr>
                        <a:t>Daughter</a:t>
                      </a:r>
                    </a:p>
                    <a:p>
                      <a:pPr lvl="0" algn="l" fontAlgn="ctr"/>
                      <a:endParaRPr lang="en-US" sz="1200" b="1" i="0" u="none" strike="noStrike" dirty="0" smtClean="0">
                        <a:solidFill>
                          <a:schemeClr val="accent1">
                            <a:lumMod val="50000"/>
                          </a:schemeClr>
                        </a:solidFill>
                        <a:effectLst/>
                        <a:latin typeface="+mj-lt"/>
                      </a:endParaRPr>
                    </a:p>
                    <a:p>
                      <a:pPr lvl="0" algn="l" fontAlgn="ctr"/>
                      <a:r>
                        <a:rPr lang="en-US" sz="1200" b="1" i="0" u="none" strike="noStrike" dirty="0" smtClean="0">
                          <a:solidFill>
                            <a:schemeClr val="accent1">
                              <a:lumMod val="50000"/>
                            </a:schemeClr>
                          </a:solidFill>
                          <a:effectLst/>
                          <a:latin typeface="+mj-lt"/>
                        </a:rPr>
                        <a:t>    </a:t>
                      </a:r>
                      <a:r>
                        <a:rPr lang="en-US" sz="1200" b="1" i="0" u="none" strike="noStrike" baseline="0" dirty="0" smtClean="0">
                          <a:solidFill>
                            <a:schemeClr val="accent1">
                              <a:lumMod val="50000"/>
                            </a:schemeClr>
                          </a:solidFill>
                          <a:effectLst/>
                          <a:latin typeface="+mj-lt"/>
                        </a:rPr>
                        <a:t> </a:t>
                      </a:r>
                      <a:r>
                        <a:rPr lang="en-US" sz="1200" b="1" i="0" u="none" strike="noStrike" dirty="0" smtClean="0">
                          <a:solidFill>
                            <a:schemeClr val="accent1">
                              <a:lumMod val="50000"/>
                            </a:schemeClr>
                          </a:solidFill>
                          <a:effectLst/>
                          <a:latin typeface="+mj-lt"/>
                        </a:rPr>
                        <a:t>(</a:t>
                      </a:r>
                      <a:r>
                        <a:rPr lang="en-US" sz="1200" b="1" i="0" u="none" strike="noStrike" dirty="0" err="1" smtClean="0">
                          <a:solidFill>
                            <a:schemeClr val="accent1">
                              <a:lumMod val="50000"/>
                            </a:schemeClr>
                          </a:solidFill>
                          <a:effectLst/>
                          <a:latin typeface="+mj-lt"/>
                        </a:rPr>
                        <a:t>Keyness</a:t>
                      </a:r>
                      <a:r>
                        <a:rPr lang="en-US" sz="1200" b="1" i="0" u="none" strike="noStrike" dirty="0" smtClean="0">
                          <a:solidFill>
                            <a:schemeClr val="accent1">
                              <a:lumMod val="50000"/>
                            </a:schemeClr>
                          </a:solidFill>
                          <a:effectLst/>
                          <a:latin typeface="+mj-lt"/>
                        </a:rPr>
                        <a:t> = 21.2)</a:t>
                      </a:r>
                    </a:p>
                    <a:p>
                      <a:pPr lvl="1" algn="l" fontAlgn="ctr"/>
                      <a:r>
                        <a:rPr lang="en-US" sz="1600" b="1" u="none" strike="noStrike" dirty="0" smtClean="0">
                          <a:solidFill>
                            <a:schemeClr val="accent1">
                              <a:lumMod val="50000"/>
                            </a:schemeClr>
                          </a:solidFill>
                          <a:effectLst/>
                          <a:latin typeface="+mj-lt"/>
                        </a:rPr>
                        <a:t> </a:t>
                      </a:r>
                      <a:endParaRPr lang="en-US" sz="800" b="1" u="none" strike="noStrike" dirty="0" smtClean="0">
                        <a:solidFill>
                          <a:schemeClr val="accent1">
                            <a:lumMod val="50000"/>
                          </a:schemeClr>
                        </a:solidFill>
                        <a:effectLst/>
                        <a:latin typeface="+mj-lt"/>
                      </a:endParaRPr>
                    </a:p>
                    <a:p>
                      <a:pPr lvl="1" algn="l" fontAlgn="ctr"/>
                      <a:r>
                        <a:rPr lang="en-US" sz="1600" b="1" u="none" strike="noStrike" dirty="0" smtClean="0">
                          <a:solidFill>
                            <a:schemeClr val="accent1">
                              <a:lumMod val="50000"/>
                            </a:schemeClr>
                          </a:solidFill>
                          <a:effectLst/>
                          <a:latin typeface="+mj-lt"/>
                        </a:rPr>
                        <a:t>Children</a:t>
                      </a:r>
                    </a:p>
                    <a:p>
                      <a:pPr lvl="1" algn="l" fontAlgn="ctr"/>
                      <a:endParaRPr lang="en-US" sz="800" b="1" u="none" strike="noStrike" dirty="0" smtClean="0">
                        <a:solidFill>
                          <a:schemeClr val="accent1">
                            <a:lumMod val="50000"/>
                          </a:schemeClr>
                        </a:solidFill>
                        <a:effectLst/>
                        <a:latin typeface="+mj-lt"/>
                      </a:endParaRPr>
                    </a:p>
                    <a:p>
                      <a:pPr lvl="0" algn="l" fontAlgn="ctr"/>
                      <a:r>
                        <a:rPr lang="en-US" sz="1200" b="1" i="0" u="none" strike="noStrike" dirty="0" smtClean="0">
                          <a:solidFill>
                            <a:schemeClr val="accent1">
                              <a:lumMod val="50000"/>
                            </a:schemeClr>
                          </a:solidFill>
                          <a:effectLst/>
                          <a:latin typeface="+mj-lt"/>
                        </a:rPr>
                        <a:t>    </a:t>
                      </a:r>
                      <a:r>
                        <a:rPr lang="en-US" sz="1200" b="1" i="0" u="none" strike="noStrike" baseline="0" dirty="0" smtClean="0">
                          <a:solidFill>
                            <a:schemeClr val="accent1">
                              <a:lumMod val="50000"/>
                            </a:schemeClr>
                          </a:solidFill>
                          <a:effectLst/>
                          <a:latin typeface="+mj-lt"/>
                        </a:rPr>
                        <a:t> </a:t>
                      </a:r>
                      <a:r>
                        <a:rPr lang="en-US" sz="1200" b="1" i="0" u="none" strike="noStrike" dirty="0" smtClean="0">
                          <a:solidFill>
                            <a:schemeClr val="accent1">
                              <a:lumMod val="50000"/>
                            </a:schemeClr>
                          </a:solidFill>
                          <a:effectLst/>
                          <a:latin typeface="+mj-lt"/>
                        </a:rPr>
                        <a:t>(</a:t>
                      </a:r>
                      <a:r>
                        <a:rPr lang="en-US" sz="1200" b="1" i="0" u="none" strike="noStrike" dirty="0" err="1" smtClean="0">
                          <a:solidFill>
                            <a:schemeClr val="accent1">
                              <a:lumMod val="50000"/>
                            </a:schemeClr>
                          </a:solidFill>
                          <a:effectLst/>
                          <a:latin typeface="+mj-lt"/>
                        </a:rPr>
                        <a:t>Keyness</a:t>
                      </a:r>
                      <a:r>
                        <a:rPr lang="en-US" sz="1200" b="1" i="0" u="none" strike="noStrike" dirty="0" smtClean="0">
                          <a:solidFill>
                            <a:schemeClr val="accent1">
                              <a:lumMod val="50000"/>
                            </a:schemeClr>
                          </a:solidFill>
                          <a:effectLst/>
                          <a:latin typeface="+mj-lt"/>
                        </a:rPr>
                        <a:t> = 3.1)</a:t>
                      </a:r>
                    </a:p>
                    <a:p>
                      <a:pPr lvl="1" algn="l" fontAlgn="ctr"/>
                      <a:endParaRPr lang="en-US" sz="1600" b="1" i="0" u="none" strike="noStrike" dirty="0">
                        <a:solidFill>
                          <a:schemeClr val="accent1">
                            <a:lumMod val="50000"/>
                          </a:schemeClr>
                        </a:solidFill>
                        <a:effectLst/>
                        <a:latin typeface="+mj-lt"/>
                      </a:endParaRPr>
                    </a:p>
                  </a:txBody>
                  <a:tcPr marL="10214" marR="10214" marT="10214" marB="0" anchor="ctr">
                    <a:solidFill>
                      <a:schemeClr val="accent3">
                        <a:lumMod val="20000"/>
                        <a:lumOff val="80000"/>
                      </a:schemeClr>
                    </a:solidFill>
                  </a:tcPr>
                </a:tc>
                <a:tc>
                  <a:txBody>
                    <a:bodyPr/>
                    <a:lstStyle/>
                    <a:p>
                      <a:pPr lvl="1" algn="l" fontAlgn="ctr"/>
                      <a:r>
                        <a:rPr lang="en-US" sz="1600" u="none" strike="noStrike" dirty="0">
                          <a:solidFill>
                            <a:schemeClr val="accent1">
                              <a:lumMod val="50000"/>
                            </a:schemeClr>
                          </a:solidFill>
                          <a:effectLst/>
                          <a:latin typeface="+mj-lt"/>
                        </a:rPr>
                        <a:t>In the </a:t>
                      </a:r>
                      <a:r>
                        <a:rPr lang="en-US" sz="1600" u="none" strike="noStrike" dirty="0" smtClean="0">
                          <a:solidFill>
                            <a:schemeClr val="accent1">
                              <a:lumMod val="50000"/>
                            </a:schemeClr>
                          </a:solidFill>
                          <a:effectLst/>
                          <a:latin typeface="+mj-lt"/>
                        </a:rPr>
                        <a:t>discourse around </a:t>
                      </a:r>
                      <a:r>
                        <a:rPr lang="en-US" sz="1600" b="1" u="none" strike="noStrike" dirty="0">
                          <a:solidFill>
                            <a:schemeClr val="accent1">
                              <a:lumMod val="50000"/>
                            </a:schemeClr>
                          </a:solidFill>
                          <a:effectLst/>
                          <a:latin typeface="+mj-lt"/>
                        </a:rPr>
                        <a:t>family obligations</a:t>
                      </a:r>
                      <a:r>
                        <a:rPr lang="en-US" sz="1600" u="none" strike="noStrike" dirty="0">
                          <a:solidFill>
                            <a:schemeClr val="accent1">
                              <a:lumMod val="50000"/>
                            </a:schemeClr>
                          </a:solidFill>
                          <a:effectLst/>
                          <a:latin typeface="+mj-lt"/>
                        </a:rPr>
                        <a:t>, there is evidence of </a:t>
                      </a:r>
                      <a:r>
                        <a:rPr lang="en-US" sz="1600" b="1" u="none" strike="noStrike" dirty="0">
                          <a:solidFill>
                            <a:schemeClr val="accent1">
                              <a:lumMod val="50000"/>
                            </a:schemeClr>
                          </a:solidFill>
                          <a:effectLst/>
                          <a:latin typeface="+mj-lt"/>
                        </a:rPr>
                        <a:t>shifting </a:t>
                      </a:r>
                      <a:r>
                        <a:rPr lang="en-US" sz="1600" b="1" u="none" strike="noStrike" dirty="0" smtClean="0">
                          <a:solidFill>
                            <a:schemeClr val="accent1">
                              <a:lumMod val="50000"/>
                            </a:schemeClr>
                          </a:solidFill>
                          <a:effectLst/>
                          <a:latin typeface="+mj-lt"/>
                        </a:rPr>
                        <a:t>expectations </a:t>
                      </a:r>
                      <a:r>
                        <a:rPr lang="en-US" sz="1600" b="0" u="none" strike="noStrike" dirty="0" smtClean="0">
                          <a:solidFill>
                            <a:schemeClr val="accent1">
                              <a:lumMod val="50000"/>
                            </a:schemeClr>
                          </a:solidFill>
                          <a:effectLst/>
                          <a:latin typeface="+mj-lt"/>
                        </a:rPr>
                        <a:t>and tensions</a:t>
                      </a:r>
                      <a:r>
                        <a:rPr lang="en-US" sz="1600" u="none" strike="noStrike" dirty="0" smtClean="0">
                          <a:solidFill>
                            <a:schemeClr val="accent1">
                              <a:lumMod val="50000"/>
                            </a:schemeClr>
                          </a:solidFill>
                          <a:effectLst/>
                          <a:latin typeface="+mj-lt"/>
                        </a:rPr>
                        <a:t>. </a:t>
                      </a:r>
                      <a:r>
                        <a:rPr lang="en-US" sz="1600" u="none" strike="noStrike" dirty="0">
                          <a:solidFill>
                            <a:schemeClr val="accent1">
                              <a:lumMod val="50000"/>
                            </a:schemeClr>
                          </a:solidFill>
                          <a:effectLst/>
                          <a:latin typeface="+mj-lt"/>
                        </a:rPr>
                        <a:t>A dominant discourse prevails in which familial obligations extend through the generations, but </a:t>
                      </a:r>
                      <a:r>
                        <a:rPr lang="en-US" sz="1600" b="1" u="none" strike="noStrike" dirty="0">
                          <a:solidFill>
                            <a:schemeClr val="accent1">
                              <a:lumMod val="50000"/>
                            </a:schemeClr>
                          </a:solidFill>
                          <a:effectLst/>
                          <a:latin typeface="+mj-lt"/>
                        </a:rPr>
                        <a:t>competing discourses </a:t>
                      </a:r>
                      <a:r>
                        <a:rPr lang="en-US" sz="1600" u="none" strike="noStrike" dirty="0">
                          <a:solidFill>
                            <a:schemeClr val="accent1">
                              <a:lumMod val="50000"/>
                            </a:schemeClr>
                          </a:solidFill>
                          <a:effectLst/>
                          <a:latin typeface="+mj-lt"/>
                        </a:rPr>
                        <a:t>focus on the </a:t>
                      </a:r>
                      <a:r>
                        <a:rPr lang="en-US" sz="1600" b="1" u="none" strike="noStrike" dirty="0">
                          <a:solidFill>
                            <a:schemeClr val="accent1">
                              <a:lumMod val="50000"/>
                            </a:schemeClr>
                          </a:solidFill>
                          <a:effectLst/>
                          <a:latin typeface="+mj-lt"/>
                        </a:rPr>
                        <a:t>break-down of inter-generational reciprocity</a:t>
                      </a:r>
                      <a:r>
                        <a:rPr lang="en-US" sz="1600" u="none" strike="noStrike" dirty="0">
                          <a:solidFill>
                            <a:schemeClr val="accent1">
                              <a:lumMod val="50000"/>
                            </a:schemeClr>
                          </a:solidFill>
                          <a:effectLst/>
                          <a:latin typeface="+mj-lt"/>
                        </a:rPr>
                        <a:t>. Among women who have been abandoned or widowed, tensions and strains in relation to their children are evident. For women with school age children, the desire to educate both girls and boys is </a:t>
                      </a:r>
                      <a:r>
                        <a:rPr lang="en-US" sz="1600" u="none" strike="noStrike" dirty="0" smtClean="0">
                          <a:solidFill>
                            <a:schemeClr val="accent1">
                              <a:lumMod val="50000"/>
                            </a:schemeClr>
                          </a:solidFill>
                          <a:effectLst/>
                          <a:latin typeface="+mj-lt"/>
                        </a:rPr>
                        <a:t>strong, but uncertainty about the future. </a:t>
                      </a:r>
                      <a:r>
                        <a:rPr lang="en-US" sz="1600" u="none" strike="noStrike" dirty="0">
                          <a:solidFill>
                            <a:schemeClr val="accent1">
                              <a:lumMod val="50000"/>
                            </a:schemeClr>
                          </a:solidFill>
                          <a:effectLst/>
                          <a:latin typeface="+mj-lt"/>
                        </a:rPr>
                        <a:t>For women with adult children, there are competing discourses of independence, reliability, support, and </a:t>
                      </a:r>
                      <a:r>
                        <a:rPr lang="en-US" sz="1600" u="none" strike="noStrike" dirty="0" smtClean="0">
                          <a:solidFill>
                            <a:schemeClr val="accent1">
                              <a:lumMod val="50000"/>
                            </a:schemeClr>
                          </a:solidFill>
                          <a:effectLst/>
                          <a:latin typeface="+mj-lt"/>
                        </a:rPr>
                        <a:t>disappointment.</a:t>
                      </a:r>
                      <a:endParaRPr lang="en-US" sz="1600" b="0" i="0" u="none" strike="noStrike" dirty="0">
                        <a:solidFill>
                          <a:schemeClr val="accent1">
                            <a:lumMod val="50000"/>
                          </a:schemeClr>
                        </a:solidFill>
                        <a:effectLst/>
                        <a:latin typeface="+mj-lt"/>
                      </a:endParaRPr>
                    </a:p>
                  </a:txBody>
                  <a:tcPr marL="10214" marR="10214" marT="10214" marB="0" anchor="ctr">
                    <a:solidFill>
                      <a:schemeClr val="accent3">
                        <a:lumMod val="20000"/>
                        <a:lumOff val="80000"/>
                      </a:schemeClr>
                    </a:solidFill>
                  </a:tcPr>
                </a:tc>
              </a:tr>
              <a:tr h="1666206">
                <a:tc>
                  <a:txBody>
                    <a:bodyPr/>
                    <a:lstStyle/>
                    <a:p>
                      <a:pPr lvl="1" algn="l" fontAlgn="ctr"/>
                      <a:r>
                        <a:rPr lang="en-US" sz="1600" b="1" u="none" strike="noStrike" dirty="0" err="1" smtClean="0">
                          <a:solidFill>
                            <a:schemeClr val="accent1">
                              <a:lumMod val="50000"/>
                            </a:schemeClr>
                          </a:solidFill>
                          <a:effectLst/>
                          <a:latin typeface="+mj-lt"/>
                        </a:rPr>
                        <a:t>Labour</a:t>
                      </a:r>
                      <a:endParaRPr lang="en-US" sz="1600" b="1" u="none" strike="noStrike" dirty="0" smtClean="0">
                        <a:solidFill>
                          <a:schemeClr val="accent1">
                            <a:lumMod val="50000"/>
                          </a:schemeClr>
                        </a:solidFill>
                        <a:effectLst/>
                        <a:latin typeface="+mj-lt"/>
                      </a:endParaRPr>
                    </a:p>
                    <a:p>
                      <a:pPr lvl="0" algn="l" fontAlgn="ctr"/>
                      <a:endParaRPr lang="en-US" sz="1200" b="1" i="0" u="none" strike="noStrike" dirty="0" smtClean="0">
                        <a:solidFill>
                          <a:schemeClr val="accent1">
                            <a:lumMod val="50000"/>
                          </a:schemeClr>
                        </a:solidFill>
                        <a:effectLst/>
                        <a:latin typeface="+mj-lt"/>
                      </a:endParaRPr>
                    </a:p>
                    <a:p>
                      <a:pPr lvl="0" algn="l" fontAlgn="ctr"/>
                      <a:r>
                        <a:rPr lang="en-US" sz="1200" b="1" i="0" u="none" strike="noStrike" dirty="0" smtClean="0">
                          <a:solidFill>
                            <a:schemeClr val="accent1">
                              <a:lumMod val="50000"/>
                            </a:schemeClr>
                          </a:solidFill>
                          <a:effectLst/>
                          <a:latin typeface="+mj-lt"/>
                        </a:rPr>
                        <a:t>    </a:t>
                      </a:r>
                      <a:r>
                        <a:rPr lang="en-US" sz="1200" b="1" i="0" u="none" strike="noStrike" baseline="0" dirty="0" smtClean="0">
                          <a:solidFill>
                            <a:schemeClr val="accent1">
                              <a:lumMod val="50000"/>
                            </a:schemeClr>
                          </a:solidFill>
                          <a:effectLst/>
                          <a:latin typeface="+mj-lt"/>
                        </a:rPr>
                        <a:t> </a:t>
                      </a:r>
                      <a:r>
                        <a:rPr lang="en-US" sz="1200" b="1" i="0" u="none" strike="noStrike" dirty="0" smtClean="0">
                          <a:solidFill>
                            <a:schemeClr val="accent1">
                              <a:lumMod val="50000"/>
                            </a:schemeClr>
                          </a:solidFill>
                          <a:effectLst/>
                          <a:latin typeface="+mj-lt"/>
                        </a:rPr>
                        <a:t>(</a:t>
                      </a:r>
                      <a:r>
                        <a:rPr lang="en-US" sz="1200" b="1" i="0" u="none" strike="noStrike" dirty="0" err="1" smtClean="0">
                          <a:solidFill>
                            <a:schemeClr val="accent1">
                              <a:lumMod val="50000"/>
                            </a:schemeClr>
                          </a:solidFill>
                          <a:effectLst/>
                          <a:latin typeface="+mj-lt"/>
                        </a:rPr>
                        <a:t>Keyness</a:t>
                      </a:r>
                      <a:r>
                        <a:rPr lang="en-US" sz="1200" b="1" i="0" u="none" strike="noStrike" dirty="0" smtClean="0">
                          <a:solidFill>
                            <a:schemeClr val="accent1">
                              <a:lumMod val="50000"/>
                            </a:schemeClr>
                          </a:solidFill>
                          <a:effectLst/>
                          <a:latin typeface="+mj-lt"/>
                        </a:rPr>
                        <a:t> = 43.5)</a:t>
                      </a:r>
                      <a:endParaRPr lang="en-US" sz="1200" b="1" i="0" u="none" strike="noStrike" dirty="0">
                        <a:solidFill>
                          <a:schemeClr val="accent1">
                            <a:lumMod val="50000"/>
                          </a:schemeClr>
                        </a:solidFill>
                        <a:effectLst/>
                        <a:latin typeface="+mj-lt"/>
                      </a:endParaRPr>
                    </a:p>
                  </a:txBody>
                  <a:tcPr marL="10214" marR="10214" marT="10214" marB="0" anchor="ctr"/>
                </a:tc>
                <a:tc>
                  <a:txBody>
                    <a:bodyPr/>
                    <a:lstStyle/>
                    <a:p>
                      <a:pPr lvl="1" algn="l" fontAlgn="ctr"/>
                      <a:r>
                        <a:rPr lang="en-US" sz="1600" u="none" strike="noStrike" dirty="0">
                          <a:solidFill>
                            <a:schemeClr val="accent1">
                              <a:lumMod val="50000"/>
                            </a:schemeClr>
                          </a:solidFill>
                          <a:effectLst/>
                          <a:latin typeface="+mj-lt"/>
                        </a:rPr>
                        <a:t>In the discourse on </a:t>
                      </a:r>
                      <a:r>
                        <a:rPr lang="en-US" sz="1600" b="1" u="none" strike="noStrike" dirty="0">
                          <a:solidFill>
                            <a:schemeClr val="accent1">
                              <a:lumMod val="50000"/>
                            </a:schemeClr>
                          </a:solidFill>
                          <a:effectLst/>
                          <a:latin typeface="+mj-lt"/>
                        </a:rPr>
                        <a:t>public </a:t>
                      </a:r>
                      <a:r>
                        <a:rPr lang="en-US" sz="1600" b="1" u="none" strike="noStrike" dirty="0" smtClean="0">
                          <a:solidFill>
                            <a:schemeClr val="accent1">
                              <a:lumMod val="50000"/>
                            </a:schemeClr>
                          </a:solidFill>
                          <a:effectLst/>
                          <a:latin typeface="+mj-lt"/>
                        </a:rPr>
                        <a:t>visibility</a:t>
                      </a:r>
                      <a:r>
                        <a:rPr lang="en-US" sz="1600" u="none" strike="noStrike" dirty="0">
                          <a:solidFill>
                            <a:schemeClr val="accent1">
                              <a:lumMod val="50000"/>
                            </a:schemeClr>
                          </a:solidFill>
                          <a:effectLst/>
                          <a:latin typeface="+mj-lt"/>
                        </a:rPr>
                        <a:t>, there is evidence of </a:t>
                      </a:r>
                      <a:r>
                        <a:rPr lang="en-US" sz="1600" b="1" u="none" strike="noStrike" dirty="0">
                          <a:solidFill>
                            <a:schemeClr val="accent1">
                              <a:lumMod val="50000"/>
                            </a:schemeClr>
                          </a:solidFill>
                          <a:effectLst/>
                          <a:latin typeface="+mj-lt"/>
                        </a:rPr>
                        <a:t>ongoing change</a:t>
                      </a:r>
                      <a:r>
                        <a:rPr lang="en-US" sz="1600" u="none" strike="noStrike" dirty="0">
                          <a:solidFill>
                            <a:schemeClr val="accent1">
                              <a:lumMod val="50000"/>
                            </a:schemeClr>
                          </a:solidFill>
                          <a:effectLst/>
                          <a:latin typeface="+mj-lt"/>
                        </a:rPr>
                        <a:t>. There is a </a:t>
                      </a:r>
                      <a:r>
                        <a:rPr lang="en-US" sz="1600" u="none" strike="noStrike" dirty="0" smtClean="0">
                          <a:solidFill>
                            <a:schemeClr val="accent1">
                              <a:lumMod val="50000"/>
                            </a:schemeClr>
                          </a:solidFill>
                          <a:effectLst/>
                          <a:latin typeface="+mj-lt"/>
                        </a:rPr>
                        <a:t>consensus </a:t>
                      </a:r>
                      <a:r>
                        <a:rPr lang="en-US" sz="1600" u="none" strike="noStrike" dirty="0">
                          <a:solidFill>
                            <a:schemeClr val="accent1">
                              <a:lumMod val="50000"/>
                            </a:schemeClr>
                          </a:solidFill>
                          <a:effectLst/>
                          <a:latin typeface="+mj-lt"/>
                        </a:rPr>
                        <a:t>that it is now </a:t>
                      </a:r>
                      <a:r>
                        <a:rPr lang="en-US" sz="1600" u="none" strike="noStrike" dirty="0" smtClean="0">
                          <a:solidFill>
                            <a:schemeClr val="accent1">
                              <a:lumMod val="50000"/>
                            </a:schemeClr>
                          </a:solidFill>
                          <a:effectLst/>
                          <a:latin typeface="+mj-lt"/>
                        </a:rPr>
                        <a:t>more acceptable </a:t>
                      </a:r>
                      <a:r>
                        <a:rPr lang="en-US" sz="1600" u="none" strike="noStrike" dirty="0">
                          <a:solidFill>
                            <a:schemeClr val="accent1">
                              <a:lumMod val="50000"/>
                            </a:schemeClr>
                          </a:solidFill>
                          <a:effectLst/>
                          <a:latin typeface="+mj-lt"/>
                        </a:rPr>
                        <a:t>for women to work for pay, </a:t>
                      </a:r>
                      <a:r>
                        <a:rPr lang="en-US" sz="1600" u="none" strike="noStrike" dirty="0" smtClean="0">
                          <a:solidFill>
                            <a:schemeClr val="accent1">
                              <a:lumMod val="50000"/>
                            </a:schemeClr>
                          </a:solidFill>
                          <a:effectLst/>
                          <a:latin typeface="+mj-lt"/>
                        </a:rPr>
                        <a:t>where </a:t>
                      </a:r>
                      <a:r>
                        <a:rPr lang="en-US" sz="1600" u="none" strike="noStrike" dirty="0">
                          <a:solidFill>
                            <a:schemeClr val="accent1">
                              <a:lumMod val="50000"/>
                            </a:schemeClr>
                          </a:solidFill>
                          <a:effectLst/>
                          <a:latin typeface="+mj-lt"/>
                        </a:rPr>
                        <a:t>before it was not. Women undertaking daily paid </a:t>
                      </a:r>
                      <a:r>
                        <a:rPr lang="en-US" sz="1600" u="none" strike="noStrike" dirty="0" err="1">
                          <a:solidFill>
                            <a:schemeClr val="accent1">
                              <a:lumMod val="50000"/>
                            </a:schemeClr>
                          </a:solidFill>
                          <a:effectLst/>
                          <a:latin typeface="+mj-lt"/>
                        </a:rPr>
                        <a:t>labour</a:t>
                      </a:r>
                      <a:r>
                        <a:rPr lang="en-US" sz="1600" u="none" strike="noStrike" dirty="0">
                          <a:solidFill>
                            <a:schemeClr val="accent1">
                              <a:lumMod val="50000"/>
                            </a:schemeClr>
                          </a:solidFill>
                          <a:effectLst/>
                          <a:latin typeface="+mj-lt"/>
                        </a:rPr>
                        <a:t> alongside their husbands, running small shops, and working on </a:t>
                      </a:r>
                      <a:r>
                        <a:rPr lang="en-US" sz="1600" u="none" strike="noStrike" dirty="0" err="1">
                          <a:solidFill>
                            <a:schemeClr val="accent1">
                              <a:lumMod val="50000"/>
                            </a:schemeClr>
                          </a:solidFill>
                          <a:effectLst/>
                          <a:latin typeface="+mj-lt"/>
                        </a:rPr>
                        <a:t>ghers</a:t>
                      </a:r>
                      <a:r>
                        <a:rPr lang="en-US" sz="1600" u="none" strike="noStrike" dirty="0">
                          <a:solidFill>
                            <a:schemeClr val="accent1">
                              <a:lumMod val="50000"/>
                            </a:schemeClr>
                          </a:solidFill>
                          <a:effectLst/>
                          <a:latin typeface="+mj-lt"/>
                        </a:rPr>
                        <a:t> face fewer social sanctions. A renegotiation of the boundaries of modesty is </a:t>
                      </a:r>
                      <a:r>
                        <a:rPr lang="en-US" sz="1600" u="none" strike="noStrike" dirty="0" smtClean="0">
                          <a:solidFill>
                            <a:schemeClr val="accent1">
                              <a:lumMod val="50000"/>
                            </a:schemeClr>
                          </a:solidFill>
                          <a:effectLst/>
                          <a:latin typeface="+mj-lt"/>
                        </a:rPr>
                        <a:t>apparent. </a:t>
                      </a:r>
                      <a:r>
                        <a:rPr lang="en-US" sz="1600" u="none" strike="noStrike" dirty="0">
                          <a:solidFill>
                            <a:schemeClr val="accent1">
                              <a:lumMod val="50000"/>
                            </a:schemeClr>
                          </a:solidFill>
                          <a:effectLst/>
                          <a:latin typeface="+mj-lt"/>
                        </a:rPr>
                        <a:t>While many </a:t>
                      </a:r>
                      <a:r>
                        <a:rPr lang="en-US" sz="1600" u="none" strike="noStrike" dirty="0" err="1">
                          <a:solidFill>
                            <a:schemeClr val="accent1">
                              <a:lumMod val="50000"/>
                            </a:schemeClr>
                          </a:solidFill>
                          <a:effectLst/>
                          <a:latin typeface="+mj-lt"/>
                        </a:rPr>
                        <a:t>respondees</a:t>
                      </a:r>
                      <a:r>
                        <a:rPr lang="en-US" sz="1600" u="none" strike="noStrike" dirty="0">
                          <a:solidFill>
                            <a:schemeClr val="accent1">
                              <a:lumMod val="50000"/>
                            </a:schemeClr>
                          </a:solidFill>
                          <a:effectLst/>
                          <a:latin typeface="+mj-lt"/>
                        </a:rPr>
                        <a:t> articulate these changes, </a:t>
                      </a:r>
                      <a:r>
                        <a:rPr lang="en-US" sz="1600" b="1" u="none" strike="noStrike" dirty="0">
                          <a:solidFill>
                            <a:schemeClr val="accent1">
                              <a:lumMod val="50000"/>
                            </a:schemeClr>
                          </a:solidFill>
                          <a:effectLst/>
                          <a:latin typeface="+mj-lt"/>
                        </a:rPr>
                        <a:t>not all approve of them</a:t>
                      </a:r>
                      <a:r>
                        <a:rPr lang="en-US" sz="1600" u="none" strike="noStrike" dirty="0">
                          <a:solidFill>
                            <a:schemeClr val="accent1">
                              <a:lumMod val="50000"/>
                            </a:schemeClr>
                          </a:solidFill>
                          <a:effectLst/>
                          <a:latin typeface="+mj-lt"/>
                        </a:rPr>
                        <a:t>. For women with traditional attitudes to gender </a:t>
                      </a:r>
                      <a:r>
                        <a:rPr lang="en-US" sz="1600" u="none" strike="noStrike" dirty="0" smtClean="0">
                          <a:solidFill>
                            <a:schemeClr val="accent1">
                              <a:lumMod val="50000"/>
                            </a:schemeClr>
                          </a:solidFill>
                          <a:effectLst/>
                          <a:latin typeface="+mj-lt"/>
                        </a:rPr>
                        <a:t>norms (and / or family members</a:t>
                      </a:r>
                      <a:r>
                        <a:rPr lang="en-US" sz="1600" u="none" strike="noStrike" baseline="0" dirty="0" smtClean="0">
                          <a:solidFill>
                            <a:schemeClr val="accent1">
                              <a:lumMod val="50000"/>
                            </a:schemeClr>
                          </a:solidFill>
                          <a:effectLst/>
                          <a:latin typeface="+mj-lt"/>
                        </a:rPr>
                        <a:t> who uphold them</a:t>
                      </a:r>
                      <a:r>
                        <a:rPr lang="en-US" sz="1600" u="none" strike="noStrike" dirty="0" smtClean="0">
                          <a:solidFill>
                            <a:schemeClr val="accent1">
                              <a:lumMod val="50000"/>
                            </a:schemeClr>
                          </a:solidFill>
                          <a:effectLst/>
                          <a:latin typeface="+mj-lt"/>
                        </a:rPr>
                        <a:t>) </a:t>
                      </a:r>
                      <a:r>
                        <a:rPr lang="en-US" sz="1600" u="none" strike="noStrike" dirty="0">
                          <a:solidFill>
                            <a:schemeClr val="accent1">
                              <a:lumMod val="50000"/>
                            </a:schemeClr>
                          </a:solidFill>
                          <a:effectLst/>
                          <a:latin typeface="+mj-lt"/>
                        </a:rPr>
                        <a:t>a tension arises when they feel compelled to work outside in opposition to their beliefs about women's roles. </a:t>
                      </a:r>
                      <a:endParaRPr lang="en-US" sz="1600" b="0" i="0" u="none" strike="noStrike" dirty="0">
                        <a:solidFill>
                          <a:schemeClr val="accent1">
                            <a:lumMod val="50000"/>
                          </a:schemeClr>
                        </a:solidFill>
                        <a:effectLst/>
                        <a:latin typeface="+mj-lt"/>
                      </a:endParaRPr>
                    </a:p>
                  </a:txBody>
                  <a:tcPr marL="10214" marR="10214" marT="10214" marB="0" anchor="ctr"/>
                </a:tc>
              </a:tr>
            </a:tbl>
          </a:graphicData>
        </a:graphic>
      </p:graphicFrame>
    </p:spTree>
    <p:extLst>
      <p:ext uri="{BB962C8B-B14F-4D97-AF65-F5344CB8AC3E}">
        <p14:creationId xmlns:p14="http://schemas.microsoft.com/office/powerpoint/2010/main" val="255281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5. Trace the key arguments through competing discourses</a:t>
            </a:r>
            <a:endParaRPr lang="en-US" sz="3600" dirty="0">
              <a:solidFill>
                <a:schemeClr val="bg1"/>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1444626442"/>
              </p:ext>
            </p:extLst>
          </p:nvPr>
        </p:nvGraphicFramePr>
        <p:xfrm>
          <a:off x="314325" y="906717"/>
          <a:ext cx="11472866" cy="5331671"/>
        </p:xfrm>
        <a:graphic>
          <a:graphicData uri="http://schemas.openxmlformats.org/drawingml/2006/table">
            <a:tbl>
              <a:tblPr>
                <a:tableStyleId>{5C22544A-7EE6-4342-B048-85BDC9FD1C3A}</a:tableStyleId>
              </a:tblPr>
              <a:tblGrid>
                <a:gridCol w="1471613"/>
                <a:gridCol w="10001253"/>
              </a:tblGrid>
              <a:tr h="398812">
                <a:tc>
                  <a:txBody>
                    <a:bodyPr/>
                    <a:lstStyle/>
                    <a:p>
                      <a:pPr algn="ctr" fontAlgn="ctr"/>
                      <a:r>
                        <a:rPr lang="en-US" sz="2000" b="1" u="none" strike="noStrike" dirty="0">
                          <a:solidFill>
                            <a:schemeClr val="accent1">
                              <a:lumMod val="50000"/>
                            </a:schemeClr>
                          </a:solidFill>
                          <a:effectLst/>
                          <a:latin typeface="+mj-lt"/>
                        </a:rPr>
                        <a:t>Keyword</a:t>
                      </a:r>
                      <a:endParaRPr lang="en-US" sz="2000" b="1" i="0" u="none" strike="noStrike" dirty="0">
                        <a:solidFill>
                          <a:schemeClr val="accent1">
                            <a:lumMod val="50000"/>
                          </a:schemeClr>
                        </a:solidFill>
                        <a:effectLst/>
                        <a:latin typeface="+mj-lt"/>
                      </a:endParaRPr>
                    </a:p>
                  </a:txBody>
                  <a:tcPr marL="10214" marR="10214" marT="10214" marB="0" anchor="ctr"/>
                </a:tc>
                <a:tc>
                  <a:txBody>
                    <a:bodyPr/>
                    <a:lstStyle/>
                    <a:p>
                      <a:pPr algn="ctr" fontAlgn="ctr"/>
                      <a:r>
                        <a:rPr lang="en-US" sz="2000" b="1" u="none" strike="noStrike" dirty="0" smtClean="0">
                          <a:solidFill>
                            <a:schemeClr val="accent1">
                              <a:lumMod val="50000"/>
                            </a:schemeClr>
                          </a:solidFill>
                          <a:effectLst/>
                          <a:latin typeface="+mj-lt"/>
                        </a:rPr>
                        <a:t>Competing discourse examples</a:t>
                      </a:r>
                      <a:endParaRPr lang="en-US" sz="2000" b="1" i="0" u="none" strike="noStrike" dirty="0">
                        <a:solidFill>
                          <a:schemeClr val="accent1">
                            <a:lumMod val="50000"/>
                          </a:schemeClr>
                        </a:solidFill>
                        <a:effectLst/>
                        <a:latin typeface="+mj-lt"/>
                      </a:endParaRPr>
                    </a:p>
                  </a:txBody>
                  <a:tcPr marL="10214" marR="10214" marT="10214" marB="0" anchor="ctr"/>
                </a:tc>
              </a:tr>
              <a:tr h="1513871">
                <a:tc rowSpan="3">
                  <a:txBody>
                    <a:bodyPr/>
                    <a:lstStyle/>
                    <a:p>
                      <a:pPr lvl="1" algn="l" fontAlgn="ctr"/>
                      <a:r>
                        <a:rPr lang="en-US" sz="1600" b="1" u="none" strike="noStrike" dirty="0" err="1" smtClean="0">
                          <a:solidFill>
                            <a:schemeClr val="accent1">
                              <a:lumMod val="50000"/>
                            </a:schemeClr>
                          </a:solidFill>
                          <a:effectLst/>
                          <a:latin typeface="+mj-lt"/>
                        </a:rPr>
                        <a:t>Labour</a:t>
                      </a:r>
                      <a:endParaRPr lang="en-US" sz="1600" b="1" u="none" strike="noStrike" dirty="0" smtClean="0">
                        <a:solidFill>
                          <a:schemeClr val="accent1">
                            <a:lumMod val="50000"/>
                          </a:schemeClr>
                        </a:solidFill>
                        <a:effectLst/>
                        <a:latin typeface="+mj-lt"/>
                      </a:endParaRPr>
                    </a:p>
                    <a:p>
                      <a:pPr lvl="0" algn="l" fontAlgn="ctr"/>
                      <a:endParaRPr lang="en-US" sz="1200" b="1" i="0" u="none" strike="noStrike" dirty="0" smtClean="0">
                        <a:solidFill>
                          <a:schemeClr val="accent1">
                            <a:lumMod val="50000"/>
                          </a:schemeClr>
                        </a:solidFill>
                        <a:effectLst/>
                        <a:latin typeface="+mj-lt"/>
                      </a:endParaRPr>
                    </a:p>
                    <a:p>
                      <a:pPr lvl="0" algn="l" fontAlgn="ctr"/>
                      <a:r>
                        <a:rPr lang="en-US" sz="1200" b="1" i="0" u="none" strike="noStrike" dirty="0" smtClean="0">
                          <a:solidFill>
                            <a:schemeClr val="accent1">
                              <a:lumMod val="50000"/>
                            </a:schemeClr>
                          </a:solidFill>
                          <a:effectLst/>
                          <a:latin typeface="+mj-lt"/>
                        </a:rPr>
                        <a:t>    </a:t>
                      </a:r>
                      <a:r>
                        <a:rPr lang="en-US" sz="1200" b="1" i="0" u="none" strike="noStrike" baseline="0" dirty="0" smtClean="0">
                          <a:solidFill>
                            <a:schemeClr val="accent1">
                              <a:lumMod val="50000"/>
                            </a:schemeClr>
                          </a:solidFill>
                          <a:effectLst/>
                          <a:latin typeface="+mj-lt"/>
                        </a:rPr>
                        <a:t> </a:t>
                      </a:r>
                      <a:r>
                        <a:rPr lang="en-US" sz="1200" b="1" i="0" u="none" strike="noStrike" dirty="0" smtClean="0">
                          <a:solidFill>
                            <a:schemeClr val="accent1">
                              <a:lumMod val="50000"/>
                            </a:schemeClr>
                          </a:solidFill>
                          <a:effectLst/>
                          <a:latin typeface="+mj-lt"/>
                        </a:rPr>
                        <a:t>(</a:t>
                      </a:r>
                      <a:r>
                        <a:rPr lang="en-US" sz="1200" b="1" i="0" u="none" strike="noStrike" dirty="0" err="1" smtClean="0">
                          <a:solidFill>
                            <a:schemeClr val="accent1">
                              <a:lumMod val="50000"/>
                            </a:schemeClr>
                          </a:solidFill>
                          <a:effectLst/>
                          <a:latin typeface="+mj-lt"/>
                        </a:rPr>
                        <a:t>Keyness</a:t>
                      </a:r>
                      <a:r>
                        <a:rPr lang="en-US" sz="1200" b="1" i="0" u="none" strike="noStrike" dirty="0" smtClean="0">
                          <a:solidFill>
                            <a:schemeClr val="accent1">
                              <a:lumMod val="50000"/>
                            </a:schemeClr>
                          </a:solidFill>
                          <a:effectLst/>
                          <a:latin typeface="+mj-lt"/>
                        </a:rPr>
                        <a:t> = 43.5)</a:t>
                      </a:r>
                    </a:p>
                    <a:p>
                      <a:pPr lvl="1" algn="l" fontAlgn="ctr"/>
                      <a:endParaRPr lang="en-US" sz="1200" b="1" i="0" u="none" strike="noStrike" dirty="0">
                        <a:solidFill>
                          <a:schemeClr val="accent1">
                            <a:lumMod val="50000"/>
                          </a:schemeClr>
                        </a:solidFill>
                        <a:effectLst/>
                        <a:latin typeface="+mj-lt"/>
                      </a:endParaRPr>
                    </a:p>
                  </a:txBody>
                  <a:tcPr marL="10214" marR="10214" marT="10214" marB="0" anchor="ctr"/>
                </a:tc>
                <a:tc>
                  <a:txBody>
                    <a:bodyPr/>
                    <a:lstStyle/>
                    <a:p>
                      <a:pPr lvl="0" algn="l" fontAlgn="ctr"/>
                      <a:r>
                        <a:rPr lang="en-US" sz="1600" b="1" i="0" u="none" strike="noStrike" dirty="0" err="1" smtClean="0">
                          <a:solidFill>
                            <a:schemeClr val="accent1">
                              <a:lumMod val="50000"/>
                            </a:schemeClr>
                          </a:solidFill>
                          <a:effectLst/>
                          <a:latin typeface="+mj-lt"/>
                        </a:rPr>
                        <a:t>Saleha</a:t>
                      </a:r>
                      <a:r>
                        <a:rPr lang="en-US" sz="1600" b="1" i="0" u="none" strike="noStrike" dirty="0" smtClean="0">
                          <a:solidFill>
                            <a:schemeClr val="accent1">
                              <a:lumMod val="50000"/>
                            </a:schemeClr>
                          </a:solidFill>
                          <a:effectLst/>
                          <a:latin typeface="+mj-lt"/>
                        </a:rPr>
                        <a:t> </a:t>
                      </a:r>
                      <a:r>
                        <a:rPr lang="en-US" sz="1600" b="0" i="0" u="none" strike="noStrike" dirty="0" smtClean="0">
                          <a:solidFill>
                            <a:schemeClr val="accent1">
                              <a:lumMod val="50000"/>
                            </a:schemeClr>
                          </a:solidFill>
                          <a:effectLst/>
                          <a:latin typeface="+mj-lt"/>
                        </a:rPr>
                        <a:t>is 60 years old. She is a widow</a:t>
                      </a:r>
                      <a:r>
                        <a:rPr lang="en-US" sz="1600" b="0" i="0" u="none" strike="noStrike" baseline="0" dirty="0" smtClean="0">
                          <a:solidFill>
                            <a:schemeClr val="accent1">
                              <a:lumMod val="50000"/>
                            </a:schemeClr>
                          </a:solidFill>
                          <a:effectLst/>
                          <a:latin typeface="+mj-lt"/>
                        </a:rPr>
                        <a:t> with chronic health problems. </a:t>
                      </a:r>
                      <a:r>
                        <a:rPr lang="en-US" sz="1600" b="0" i="0" u="none" strike="noStrike" dirty="0" smtClean="0">
                          <a:solidFill>
                            <a:schemeClr val="accent1">
                              <a:lumMod val="50000"/>
                            </a:schemeClr>
                          </a:solidFill>
                          <a:effectLst/>
                          <a:latin typeface="+mj-lt"/>
                        </a:rPr>
                        <a:t>She reports being very dissatisfied. </a:t>
                      </a:r>
                      <a:r>
                        <a:rPr lang="en-US" sz="1600" kern="1200" dirty="0" smtClean="0">
                          <a:solidFill>
                            <a:schemeClr val="accent1">
                              <a:lumMod val="50000"/>
                            </a:schemeClr>
                          </a:solidFill>
                          <a:latin typeface="+mj-lt"/>
                          <a:ea typeface="+mn-ea"/>
                          <a:cs typeface="+mn-cs"/>
                        </a:rPr>
                        <a:t>She lives alone in the Northern region. Her INDI score is in the highest quartile. She has suffered losses from river erosion in the past. She has tried to acquire a pension but to no avail (she can’t afford the bribes). </a:t>
                      </a:r>
                      <a:r>
                        <a:rPr lang="en-GB" sz="1600" kern="1200" dirty="0" smtClean="0">
                          <a:solidFill>
                            <a:schemeClr val="accent1">
                              <a:lumMod val="50000"/>
                            </a:schemeClr>
                          </a:solidFill>
                          <a:latin typeface="+mj-lt"/>
                          <a:ea typeface="+mn-ea"/>
                          <a:cs typeface="+mn-cs"/>
                        </a:rPr>
                        <a:t>Her egalitarian score is close to the central tendency (.2) and it pains her that she must work ‘outside’. She does so because she doesn't want to / can’t “burden” her sons. Both she and her sons are</a:t>
                      </a:r>
                      <a:r>
                        <a:rPr lang="en-GB" sz="1600" kern="1200" baseline="0" dirty="0" smtClean="0">
                          <a:solidFill>
                            <a:schemeClr val="accent1">
                              <a:lumMod val="50000"/>
                            </a:schemeClr>
                          </a:solidFill>
                          <a:latin typeface="+mj-lt"/>
                          <a:ea typeface="+mn-ea"/>
                          <a:cs typeface="+mn-cs"/>
                        </a:rPr>
                        <a:t> criticised for their “</a:t>
                      </a:r>
                      <a:r>
                        <a:rPr lang="en-GB" sz="1600" b="1" kern="1200" baseline="0" dirty="0" smtClean="0">
                          <a:solidFill>
                            <a:schemeClr val="accent1">
                              <a:lumMod val="50000"/>
                            </a:schemeClr>
                          </a:solidFill>
                          <a:latin typeface="+mj-lt"/>
                          <a:ea typeface="+mn-ea"/>
                          <a:cs typeface="+mn-cs"/>
                        </a:rPr>
                        <a:t>failure to support</a:t>
                      </a:r>
                      <a:r>
                        <a:rPr lang="en-GB" sz="1600" kern="1200" baseline="0" dirty="0" smtClean="0">
                          <a:solidFill>
                            <a:schemeClr val="accent1">
                              <a:lumMod val="50000"/>
                            </a:schemeClr>
                          </a:solidFill>
                          <a:latin typeface="+mj-lt"/>
                          <a:ea typeface="+mn-ea"/>
                          <a:cs typeface="+mn-cs"/>
                        </a:rPr>
                        <a:t>” her.</a:t>
                      </a:r>
                      <a:endParaRPr lang="en-US" sz="1600" b="0" i="0" u="none" strike="noStrike" dirty="0">
                        <a:solidFill>
                          <a:schemeClr val="accent1">
                            <a:lumMod val="50000"/>
                          </a:schemeClr>
                        </a:solidFill>
                        <a:effectLst/>
                        <a:latin typeface="+mj-lt"/>
                      </a:endParaRPr>
                    </a:p>
                  </a:txBody>
                  <a:tcPr marL="10214" marR="10214" marT="10214" marB="0" anchor="ctr"/>
                </a:tc>
              </a:tr>
              <a:tr h="1840991">
                <a:tc vMerge="1">
                  <a:txBody>
                    <a:bodyPr/>
                    <a:lstStyle/>
                    <a:p>
                      <a:pPr lvl="1" algn="l" fontAlgn="ctr"/>
                      <a:endParaRPr lang="en-US" sz="1600" b="1" i="0" u="none" strike="noStrike" dirty="0">
                        <a:effectLst/>
                        <a:latin typeface="Arial" charset="0"/>
                      </a:endParaRPr>
                    </a:p>
                  </a:txBody>
                  <a:tcPr marL="10214" marR="10214" marT="1021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kern="1200" dirty="0" err="1" smtClean="0">
                          <a:solidFill>
                            <a:schemeClr val="accent1">
                              <a:lumMod val="50000"/>
                            </a:schemeClr>
                          </a:solidFill>
                          <a:latin typeface="+mj-lt"/>
                          <a:ea typeface="+mn-ea"/>
                          <a:cs typeface="+mn-cs"/>
                        </a:rPr>
                        <a:t>Aleha</a:t>
                      </a:r>
                      <a:r>
                        <a:rPr lang="en-US" sz="1600" kern="1200" dirty="0" smtClean="0">
                          <a:solidFill>
                            <a:schemeClr val="accent1">
                              <a:lumMod val="50000"/>
                            </a:schemeClr>
                          </a:solidFill>
                          <a:latin typeface="+mj-lt"/>
                          <a:ea typeface="+mn-ea"/>
                          <a:cs typeface="+mn-cs"/>
                        </a:rPr>
                        <a:t> also reports that she is “very dissatisfied”. She is 32 years old, and lives with mother and two children in a single-room house in the Northern region. The house is owned by her brother. Her mother and brother wish she would not “work outside” but her situation demands it. Her husband abandoned her in Dhaka 2 years previously, leaving her with large debts. She took a job in a garment factory in Dhaka for 18 months to repay the debts (she had not worked outside the home before). She returned to the village because her daughters’ education was suffering.</a:t>
                      </a:r>
                      <a:r>
                        <a:rPr lang="en-GB" sz="1600" kern="1200" dirty="0" smtClean="0">
                          <a:solidFill>
                            <a:schemeClr val="accent1">
                              <a:lumMod val="50000"/>
                            </a:schemeClr>
                          </a:solidFill>
                          <a:latin typeface="+mj-lt"/>
                          <a:ea typeface="+mn-ea"/>
                          <a:cs typeface="+mn-cs"/>
                        </a:rPr>
                        <a:t> Her egalitarian score is </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600" kern="1200" dirty="0" smtClean="0">
                          <a:solidFill>
                            <a:schemeClr val="accent1">
                              <a:lumMod val="50000"/>
                            </a:schemeClr>
                          </a:solidFill>
                          <a:latin typeface="+mj-lt"/>
                          <a:ea typeface="+mn-ea"/>
                          <a:cs typeface="+mn-cs"/>
                        </a:rPr>
                        <a:t>-10.5.</a:t>
                      </a:r>
                      <a:r>
                        <a:rPr lang="en-US" sz="1600" kern="1200" dirty="0" smtClean="0">
                          <a:solidFill>
                            <a:schemeClr val="accent1">
                              <a:lumMod val="50000"/>
                            </a:schemeClr>
                          </a:solidFill>
                          <a:latin typeface="+mj-lt"/>
                          <a:ea typeface="+mn-ea"/>
                          <a:cs typeface="+mn-cs"/>
                        </a:rPr>
                        <a:t> She holds very conservative views about the roles and responsibilities of women and men. The dissonance between her views and her experience is at the root of her dissatisfaction. </a:t>
                      </a:r>
                      <a:r>
                        <a:rPr lang="en-GB" sz="1600" kern="1200" dirty="0" smtClean="0">
                          <a:solidFill>
                            <a:schemeClr val="accent1">
                              <a:lumMod val="50000"/>
                            </a:schemeClr>
                          </a:solidFill>
                          <a:latin typeface="+mj-lt"/>
                          <a:ea typeface="+mn-ea"/>
                          <a:cs typeface="+mn-cs"/>
                        </a:rPr>
                        <a:t>She says “I do not worry about my own happiness. As long as my children are happy”</a:t>
                      </a:r>
                      <a:endParaRPr lang="en-US" sz="1600" b="0" i="0" u="none" strike="noStrike" dirty="0">
                        <a:solidFill>
                          <a:schemeClr val="accent1">
                            <a:lumMod val="50000"/>
                          </a:schemeClr>
                        </a:solidFill>
                        <a:effectLst/>
                        <a:latin typeface="+mj-lt"/>
                      </a:endParaRPr>
                    </a:p>
                  </a:txBody>
                  <a:tcPr marL="10214" marR="10214" marT="10214" marB="0" anchor="ctr"/>
                </a:tc>
              </a:tr>
              <a:tr h="1458054">
                <a:tc vMerge="1">
                  <a:txBody>
                    <a:bodyPr/>
                    <a:lstStyle/>
                    <a:p>
                      <a:pPr lvl="1" algn="l" fontAlgn="ctr"/>
                      <a:endParaRPr lang="en-US" sz="1200" b="1" i="0" u="none" strike="noStrike" dirty="0">
                        <a:effectLst/>
                        <a:latin typeface="Arial" charset="0"/>
                      </a:endParaRPr>
                    </a:p>
                  </a:txBody>
                  <a:tcPr marL="10214" marR="10214" marT="10214"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kern="1200" dirty="0" err="1" smtClean="0">
                          <a:solidFill>
                            <a:schemeClr val="accent1">
                              <a:lumMod val="50000"/>
                            </a:schemeClr>
                          </a:solidFill>
                          <a:latin typeface="+mj-lt"/>
                          <a:ea typeface="+mn-ea"/>
                          <a:cs typeface="+mn-cs"/>
                        </a:rPr>
                        <a:t>Shoshunda</a:t>
                      </a:r>
                      <a:r>
                        <a:rPr lang="en-US" sz="1600" kern="1200" dirty="0" smtClean="0">
                          <a:solidFill>
                            <a:schemeClr val="accent1">
                              <a:lumMod val="50000"/>
                            </a:schemeClr>
                          </a:solidFill>
                          <a:latin typeface="+mj-lt"/>
                          <a:ea typeface="+mn-ea"/>
                          <a:cs typeface="+mn-cs"/>
                        </a:rPr>
                        <a:t> reports that she is “satisfied”. She is a widow and has</a:t>
                      </a:r>
                      <a:r>
                        <a:rPr lang="en-US" sz="1600" kern="1200" baseline="0" dirty="0" smtClean="0">
                          <a:solidFill>
                            <a:schemeClr val="accent1">
                              <a:lumMod val="50000"/>
                            </a:schemeClr>
                          </a:solidFill>
                          <a:latin typeface="+mj-lt"/>
                          <a:ea typeface="+mn-ea"/>
                          <a:cs typeface="+mn-cs"/>
                        </a:rPr>
                        <a:t> a close relationship with her adult children. </a:t>
                      </a:r>
                      <a:r>
                        <a:rPr lang="en-GB" sz="1600" kern="1200" dirty="0" smtClean="0">
                          <a:solidFill>
                            <a:schemeClr val="accent1">
                              <a:lumMod val="50000"/>
                            </a:schemeClr>
                          </a:solidFill>
                          <a:effectLst/>
                          <a:latin typeface="+mj-lt"/>
                          <a:ea typeface="+mn-ea"/>
                          <a:cs typeface="+mn-cs"/>
                        </a:rPr>
                        <a:t>She feels respected and appreciated by her family and takes pride / pleasure in being able to support herself. She has a widow’s allowance which provides some extra income. The work she does</a:t>
                      </a:r>
                      <a:r>
                        <a:rPr lang="en-GB" sz="1600" kern="1200" baseline="0" dirty="0" smtClean="0">
                          <a:solidFill>
                            <a:schemeClr val="accent1">
                              <a:lumMod val="50000"/>
                            </a:schemeClr>
                          </a:solidFill>
                          <a:effectLst/>
                          <a:latin typeface="+mj-lt"/>
                          <a:ea typeface="+mn-ea"/>
                          <a:cs typeface="+mn-cs"/>
                        </a:rPr>
                        <a:t> – running a small shop but also working as daily wage labour when she needs to – has not invited social censure (“</a:t>
                      </a:r>
                      <a:r>
                        <a:rPr lang="en-GB" sz="1600" kern="1200" dirty="0" smtClean="0">
                          <a:solidFill>
                            <a:schemeClr val="accent1">
                              <a:lumMod val="50000"/>
                            </a:schemeClr>
                          </a:solidFill>
                          <a:effectLst/>
                          <a:latin typeface="+mj-lt"/>
                          <a:ea typeface="+mn-ea"/>
                          <a:cs typeface="+mn-cs"/>
                        </a:rPr>
                        <a:t>No one thinks ill of me </a:t>
                      </a:r>
                      <a:r>
                        <a:rPr lang="en-GB" sz="1600" kern="1200" baseline="0" dirty="0" smtClean="0">
                          <a:solidFill>
                            <a:schemeClr val="accent1">
                              <a:lumMod val="50000"/>
                            </a:schemeClr>
                          </a:solidFill>
                          <a:effectLst/>
                          <a:latin typeface="+mj-lt"/>
                          <a:ea typeface="+mn-ea"/>
                          <a:cs typeface="+mn-cs"/>
                        </a:rPr>
                        <a:t>”). </a:t>
                      </a:r>
                      <a:r>
                        <a:rPr lang="en-GB" sz="1600" kern="1200" dirty="0" smtClean="0">
                          <a:solidFill>
                            <a:schemeClr val="accent1">
                              <a:lumMod val="50000"/>
                            </a:schemeClr>
                          </a:solidFill>
                          <a:effectLst/>
                          <a:latin typeface="+mj-lt"/>
                          <a:ea typeface="+mn-ea"/>
                          <a:cs typeface="+mn-cs"/>
                        </a:rPr>
                        <a:t>She has an egalitarianism score of 8.97, placing her in the top 1.5% of female </a:t>
                      </a:r>
                      <a:r>
                        <a:rPr lang="en-GB" sz="1600" kern="1200" dirty="0" err="1" smtClean="0">
                          <a:solidFill>
                            <a:schemeClr val="accent1">
                              <a:lumMod val="50000"/>
                            </a:schemeClr>
                          </a:solidFill>
                          <a:effectLst/>
                          <a:latin typeface="+mj-lt"/>
                          <a:ea typeface="+mn-ea"/>
                          <a:cs typeface="+mn-cs"/>
                        </a:rPr>
                        <a:t>respondees</a:t>
                      </a:r>
                      <a:r>
                        <a:rPr lang="en-US" sz="1600" kern="1200" dirty="0" smtClean="0">
                          <a:solidFill>
                            <a:schemeClr val="accent1">
                              <a:lumMod val="50000"/>
                            </a:schemeClr>
                          </a:solidFill>
                          <a:effectLst/>
                          <a:latin typeface="+mj-lt"/>
                          <a:ea typeface="+mn-ea"/>
                          <a:cs typeface="+mn-cs"/>
                        </a:rPr>
                        <a:t>.</a:t>
                      </a:r>
                      <a:r>
                        <a:rPr lang="en-US" sz="1600" kern="1200" baseline="0" dirty="0" smtClean="0">
                          <a:solidFill>
                            <a:schemeClr val="accent1">
                              <a:lumMod val="50000"/>
                            </a:schemeClr>
                          </a:solidFill>
                          <a:effectLst/>
                          <a:latin typeface="+mj-lt"/>
                          <a:ea typeface="+mn-ea"/>
                          <a:cs typeface="+mn-cs"/>
                        </a:rPr>
                        <a:t> </a:t>
                      </a:r>
                    </a:p>
                  </a:txBody>
                  <a:tcPr marL="10214" marR="10214" marT="10214" marB="0" anchor="ctr"/>
                </a:tc>
              </a:tr>
            </a:tbl>
          </a:graphicData>
        </a:graphic>
      </p:graphicFrame>
    </p:spTree>
    <p:extLst>
      <p:ext uri="{BB962C8B-B14F-4D97-AF65-F5344CB8AC3E}">
        <p14:creationId xmlns:p14="http://schemas.microsoft.com/office/powerpoint/2010/main" val="7761575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52414" y="1252464"/>
            <a:ext cx="11583985" cy="52384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00000"/>
              </a:lnSpc>
              <a:spcBef>
                <a:spcPts val="600"/>
              </a:spcBef>
              <a:buFont typeface="Courier New" charset="0"/>
              <a:buChar char="o"/>
            </a:pPr>
            <a:r>
              <a:rPr lang="en-GB" dirty="0" smtClean="0">
                <a:solidFill>
                  <a:schemeClr val="accent1">
                    <a:lumMod val="50000"/>
                  </a:schemeClr>
                </a:solidFill>
                <a:latin typeface="+mj-lt"/>
              </a:rPr>
              <a:t>High levels of overall satisfaction disguise heterogeneity and complexity in women’s lives. Supportive family relationships are highly implicated in high levels of overall satisfaction. Their absence is deeply felt</a:t>
            </a:r>
          </a:p>
          <a:p>
            <a:pPr marL="800100" lvl="1" indent="-342900" algn="l">
              <a:lnSpc>
                <a:spcPct val="100000"/>
              </a:lnSpc>
              <a:spcBef>
                <a:spcPts val="600"/>
              </a:spcBef>
              <a:buFont typeface="Courier New" charset="0"/>
              <a:buChar char="o"/>
            </a:pPr>
            <a:endParaRPr lang="en-GB" sz="800" dirty="0" smtClean="0">
              <a:solidFill>
                <a:schemeClr val="accent1">
                  <a:lumMod val="50000"/>
                </a:schemeClr>
              </a:solidFill>
              <a:latin typeface="+mj-lt"/>
            </a:endParaRPr>
          </a:p>
          <a:p>
            <a:pPr marL="800100" lvl="1" indent="-342900" algn="l">
              <a:lnSpc>
                <a:spcPct val="100000"/>
              </a:lnSpc>
              <a:spcBef>
                <a:spcPts val="600"/>
              </a:spcBef>
              <a:buFont typeface="Courier New" charset="0"/>
              <a:buChar char="o"/>
            </a:pPr>
            <a:r>
              <a:rPr lang="en-GB" dirty="0" smtClean="0">
                <a:solidFill>
                  <a:schemeClr val="accent1">
                    <a:lumMod val="50000"/>
                  </a:schemeClr>
                </a:solidFill>
                <a:latin typeface="+mj-lt"/>
              </a:rPr>
              <a:t>Women </a:t>
            </a:r>
            <a:r>
              <a:rPr lang="en-GB" dirty="0">
                <a:solidFill>
                  <a:schemeClr val="accent1">
                    <a:lumMod val="50000"/>
                  </a:schemeClr>
                </a:solidFill>
                <a:latin typeface="+mj-lt"/>
              </a:rPr>
              <a:t>in villages suffer considerable threats to their </a:t>
            </a:r>
            <a:r>
              <a:rPr lang="en-GB" dirty="0" smtClean="0">
                <a:solidFill>
                  <a:schemeClr val="accent1">
                    <a:lumMod val="50000"/>
                  </a:schemeClr>
                </a:solidFill>
                <a:latin typeface="+mj-lt"/>
              </a:rPr>
              <a:t>self-respect. Dissonance between expectations, aspirations, and experiences implicated in dissatisfaction among women, particularly when it infringes on conservative notions of honour and modesty</a:t>
            </a:r>
          </a:p>
          <a:p>
            <a:pPr marL="800100" lvl="1" indent="-342900" algn="l">
              <a:lnSpc>
                <a:spcPct val="100000"/>
              </a:lnSpc>
              <a:spcBef>
                <a:spcPts val="600"/>
              </a:spcBef>
              <a:buFont typeface="Courier New" charset="0"/>
              <a:buChar char="o"/>
            </a:pPr>
            <a:endParaRPr lang="en-GB" sz="800" dirty="0">
              <a:solidFill>
                <a:schemeClr val="accent1">
                  <a:lumMod val="50000"/>
                </a:schemeClr>
              </a:solidFill>
              <a:latin typeface="+mj-lt"/>
            </a:endParaRPr>
          </a:p>
          <a:p>
            <a:pPr marL="800100" lvl="1" indent="-342900" algn="l">
              <a:lnSpc>
                <a:spcPct val="100000"/>
              </a:lnSpc>
              <a:spcBef>
                <a:spcPts val="600"/>
              </a:spcBef>
              <a:buFont typeface="Courier New" charset="0"/>
              <a:buChar char="o"/>
            </a:pPr>
            <a:r>
              <a:rPr lang="en-GB" dirty="0">
                <a:solidFill>
                  <a:schemeClr val="accent1">
                    <a:lumMod val="50000"/>
                  </a:schemeClr>
                </a:solidFill>
                <a:latin typeface="+mj-lt"/>
                <a:ea typeface="Calibri" charset="0"/>
                <a:cs typeface="Times New Roman" charset="0"/>
              </a:rPr>
              <a:t>The benefits of market / paid work depend profoundly on both the nature of the work and the degree to which it resonates with women’s own values and aspirations</a:t>
            </a:r>
          </a:p>
          <a:p>
            <a:pPr marL="800100" lvl="1" indent="-342900" algn="l">
              <a:lnSpc>
                <a:spcPct val="100000"/>
              </a:lnSpc>
              <a:spcBef>
                <a:spcPts val="600"/>
              </a:spcBef>
              <a:buFont typeface="Courier New" charset="0"/>
              <a:buChar char="o"/>
            </a:pPr>
            <a:endParaRPr lang="en-GB" sz="800" dirty="0">
              <a:solidFill>
                <a:schemeClr val="accent1">
                  <a:lumMod val="50000"/>
                </a:schemeClr>
              </a:solidFill>
              <a:latin typeface="+mj-lt"/>
            </a:endParaRPr>
          </a:p>
          <a:p>
            <a:pPr marL="800100" lvl="1" indent="-342900" algn="l">
              <a:lnSpc>
                <a:spcPct val="100000"/>
              </a:lnSpc>
              <a:spcBef>
                <a:spcPts val="600"/>
              </a:spcBef>
              <a:buFont typeface="Courier New" charset="0"/>
              <a:buChar char="o"/>
            </a:pPr>
            <a:r>
              <a:rPr lang="en-GB" dirty="0" smtClean="0">
                <a:solidFill>
                  <a:schemeClr val="accent1">
                    <a:lumMod val="50000"/>
                  </a:schemeClr>
                </a:solidFill>
                <a:latin typeface="+mj-lt"/>
              </a:rPr>
              <a:t>Concern with the future occupies women who are wholly dependent on adult children for their old age</a:t>
            </a:r>
          </a:p>
          <a:p>
            <a:pPr marL="800100" lvl="1" indent="-342900" algn="l">
              <a:lnSpc>
                <a:spcPct val="100000"/>
              </a:lnSpc>
              <a:spcBef>
                <a:spcPts val="600"/>
              </a:spcBef>
              <a:buFont typeface="Courier New" charset="0"/>
              <a:buChar char="o"/>
            </a:pPr>
            <a:endParaRPr lang="en-GB" sz="800" dirty="0" smtClean="0">
              <a:solidFill>
                <a:schemeClr val="accent1">
                  <a:lumMod val="50000"/>
                </a:schemeClr>
              </a:solidFill>
              <a:latin typeface="+mj-lt"/>
              <a:ea typeface="Calibri" charset="0"/>
              <a:cs typeface="Times New Roman" charset="0"/>
            </a:endParaRPr>
          </a:p>
          <a:p>
            <a:pPr marL="800100" lvl="1" indent="-342900" algn="l">
              <a:lnSpc>
                <a:spcPct val="100000"/>
              </a:lnSpc>
              <a:spcBef>
                <a:spcPts val="600"/>
              </a:spcBef>
              <a:buFont typeface="Courier New" charset="0"/>
              <a:buChar char="o"/>
            </a:pPr>
            <a:r>
              <a:rPr lang="en-GB" dirty="0" smtClean="0">
                <a:solidFill>
                  <a:schemeClr val="accent1">
                    <a:lumMod val="50000"/>
                  </a:schemeClr>
                </a:solidFill>
                <a:latin typeface="+mj-lt"/>
                <a:ea typeface="Calibri" charset="0"/>
                <a:cs typeface="Times New Roman" charset="0"/>
              </a:rPr>
              <a:t>Comparisons between present and past and past, present, and anticipated future inform women’s assessments of their overall satisfaction. </a:t>
            </a:r>
            <a:r>
              <a:rPr lang="en-GB" dirty="0">
                <a:solidFill>
                  <a:schemeClr val="accent1">
                    <a:lumMod val="50000"/>
                  </a:schemeClr>
                </a:solidFill>
                <a:latin typeface="+mj-lt"/>
                <a:ea typeface="Calibri" charset="0"/>
                <a:cs typeface="Times New Roman" charset="0"/>
              </a:rPr>
              <a:t>Physical and financial hardship are endured and sacrifices made to support children / avoid being burdensome</a:t>
            </a:r>
          </a:p>
          <a:p>
            <a:pPr marL="800100" lvl="1" indent="-342900" algn="l">
              <a:lnSpc>
                <a:spcPct val="100000"/>
              </a:lnSpc>
              <a:spcBef>
                <a:spcPts val="600"/>
              </a:spcBef>
              <a:buFont typeface="Courier New" charset="0"/>
              <a:buChar char="o"/>
            </a:pPr>
            <a:endParaRPr lang="en-GB" dirty="0" smtClean="0">
              <a:solidFill>
                <a:schemeClr val="accent1">
                  <a:lumMod val="50000"/>
                </a:schemeClr>
              </a:solidFill>
              <a:latin typeface="+mj-lt"/>
              <a:ea typeface="Calibri" charset="0"/>
              <a:cs typeface="Times New Roman" charset="0"/>
            </a:endParaRPr>
          </a:p>
          <a:p>
            <a:pPr marL="800100" lvl="1" indent="-342900" algn="l">
              <a:lnSpc>
                <a:spcPct val="100000"/>
              </a:lnSpc>
              <a:spcBef>
                <a:spcPts val="600"/>
              </a:spcBef>
              <a:buFont typeface="Courier New" charset="0"/>
              <a:buChar char="o"/>
            </a:pPr>
            <a:endParaRPr lang="en-GB" sz="1200" dirty="0">
              <a:solidFill>
                <a:schemeClr val="accent1">
                  <a:lumMod val="50000"/>
                </a:schemeClr>
              </a:solidFill>
              <a:latin typeface="+mj-lt"/>
              <a:ea typeface="Calibri" charset="0"/>
              <a:cs typeface="Times New Roman" charset="0"/>
            </a:endParaRPr>
          </a:p>
          <a:p>
            <a:pPr marL="800100" lvl="1" indent="-342900" algn="l">
              <a:lnSpc>
                <a:spcPct val="100000"/>
              </a:lnSpc>
              <a:spcBef>
                <a:spcPts val="600"/>
              </a:spcBef>
              <a:buFont typeface="Courier New" charset="0"/>
              <a:buChar char="o"/>
            </a:pPr>
            <a:endParaRPr lang="en-GB" sz="1200" dirty="0">
              <a:solidFill>
                <a:schemeClr val="accent1">
                  <a:lumMod val="50000"/>
                </a:schemeClr>
              </a:solidFill>
              <a:latin typeface="+mj-lt"/>
              <a:ea typeface="Calibri" charset="0"/>
              <a:cs typeface="Times New Roman" charset="0"/>
            </a:endParaRPr>
          </a:p>
          <a:p>
            <a:pPr marL="800100" lvl="1" indent="-342900" algn="l">
              <a:lnSpc>
                <a:spcPct val="100000"/>
              </a:lnSpc>
              <a:spcBef>
                <a:spcPts val="600"/>
              </a:spcBef>
              <a:buFont typeface="Courier New" charset="0"/>
              <a:buChar char="o"/>
            </a:pPr>
            <a:endParaRPr lang="en-GB" sz="1200" dirty="0" smtClean="0">
              <a:solidFill>
                <a:schemeClr val="accent1">
                  <a:lumMod val="50000"/>
                </a:schemeClr>
              </a:solidFill>
              <a:latin typeface="+mj-lt"/>
              <a:ea typeface="Calibri" charset="0"/>
              <a:cs typeface="Times New Roman" charset="0"/>
            </a:endParaRPr>
          </a:p>
          <a:p>
            <a:pPr marL="800100" lvl="1" indent="-342900" algn="l">
              <a:lnSpc>
                <a:spcPct val="100000"/>
              </a:lnSpc>
              <a:spcBef>
                <a:spcPts val="600"/>
              </a:spcBef>
              <a:buFont typeface="Courier New" charset="0"/>
              <a:buChar char="o"/>
            </a:pPr>
            <a:endParaRPr lang="en-US" dirty="0" smtClean="0">
              <a:solidFill>
                <a:schemeClr val="accent1">
                  <a:lumMod val="50000"/>
                </a:schemeClr>
              </a:solidFill>
              <a:latin typeface="+mj-lt"/>
            </a:endParaRPr>
          </a:p>
          <a:p>
            <a:pPr marL="800100" lvl="1" indent="-342900" algn="l">
              <a:lnSpc>
                <a:spcPct val="100000"/>
              </a:lnSpc>
              <a:spcBef>
                <a:spcPts val="600"/>
              </a:spcBef>
              <a:buFont typeface="Courier New" charset="0"/>
              <a:buChar char="o"/>
            </a:pPr>
            <a:endParaRPr lang="en-GB"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GB" sz="1200"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US" b="1"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sz="800" dirty="0" smtClean="0">
              <a:solidFill>
                <a:schemeClr val="accent1">
                  <a:lumMod val="50000"/>
                </a:schemeClr>
              </a:solidFill>
              <a:latin typeface="+mj-lt"/>
            </a:endParaRPr>
          </a:p>
          <a:p>
            <a:pPr algn="l">
              <a:lnSpc>
                <a:spcPct val="100000"/>
              </a:lnSpc>
              <a:spcBef>
                <a:spcPts val="600"/>
              </a:spcBef>
            </a:pPr>
            <a:endParaRPr lang="en-US" dirty="0">
              <a:solidFill>
                <a:schemeClr val="accent1">
                  <a:lumMod val="50000"/>
                </a:schemeClr>
              </a:solidFill>
              <a:latin typeface="+mj-lt"/>
            </a:endParaRPr>
          </a:p>
        </p:txBody>
      </p:sp>
      <p:sp>
        <p:nvSpPr>
          <p:cNvPr id="11" name="Subtitle 2"/>
          <p:cNvSpPr txBox="1">
            <a:spLocks/>
          </p:cNvSpPr>
          <p:nvPr/>
        </p:nvSpPr>
        <p:spPr>
          <a:xfrm>
            <a:off x="101598" y="99893"/>
            <a:ext cx="9143999" cy="6222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dirty="0">
                <a:solidFill>
                  <a:schemeClr val="bg1"/>
                </a:solidFill>
                <a:latin typeface="+mj-lt"/>
              </a:rPr>
              <a:t>Preliminary findings</a:t>
            </a:r>
          </a:p>
        </p:txBody>
      </p:sp>
    </p:spTree>
    <p:extLst>
      <p:ext uri="{BB962C8B-B14F-4D97-AF65-F5344CB8AC3E}">
        <p14:creationId xmlns:p14="http://schemas.microsoft.com/office/powerpoint/2010/main" val="1441361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Overview</a:t>
            </a:r>
          </a:p>
        </p:txBody>
      </p:sp>
      <p:sp>
        <p:nvSpPr>
          <p:cNvPr id="9" name="Content Placeholder 2"/>
          <p:cNvSpPr txBox="1">
            <a:spLocks/>
          </p:cNvSpPr>
          <p:nvPr/>
        </p:nvSpPr>
        <p:spPr>
          <a:xfrm>
            <a:off x="252414" y="1252464"/>
            <a:ext cx="11583985" cy="52384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600"/>
              </a:spcBef>
            </a:pPr>
            <a:endParaRPr lang="en-US" b="1" dirty="0" smtClean="0">
              <a:solidFill>
                <a:schemeClr val="accent1">
                  <a:lumMod val="50000"/>
                </a:schemeClr>
              </a:solidFill>
              <a:latin typeface="+mj-lt"/>
            </a:endParaRPr>
          </a:p>
          <a:p>
            <a:pPr algn="l">
              <a:lnSpc>
                <a:spcPct val="100000"/>
              </a:lnSpc>
              <a:spcBef>
                <a:spcPts val="600"/>
              </a:spcBef>
            </a:pPr>
            <a:endParaRPr lang="en-US" b="1" dirty="0" smtClean="0">
              <a:solidFill>
                <a:schemeClr val="accent1">
                  <a:lumMod val="50000"/>
                </a:schemeClr>
              </a:solidFill>
              <a:latin typeface="+mj-lt"/>
            </a:endParaRPr>
          </a:p>
          <a:p>
            <a:pPr marL="457200" indent="-457200" algn="l">
              <a:lnSpc>
                <a:spcPct val="100000"/>
              </a:lnSpc>
              <a:spcBef>
                <a:spcPts val="600"/>
              </a:spcBef>
              <a:buFont typeface="+mj-lt"/>
              <a:buAutoNum type="arabicPeriod"/>
            </a:pPr>
            <a:r>
              <a:rPr lang="en-GB" dirty="0" smtClean="0">
                <a:solidFill>
                  <a:schemeClr val="accent1">
                    <a:lumMod val="50000"/>
                  </a:schemeClr>
                </a:solidFill>
                <a:latin typeface="+mj-lt"/>
              </a:rPr>
              <a:t>Explore the evidence for</a:t>
            </a:r>
            <a:r>
              <a:rPr lang="en-GB" b="1" dirty="0" smtClean="0">
                <a:solidFill>
                  <a:schemeClr val="accent1">
                    <a:lumMod val="50000"/>
                  </a:schemeClr>
                </a:solidFill>
                <a:latin typeface="+mj-lt"/>
              </a:rPr>
              <a:t> adaptation</a:t>
            </a:r>
            <a:r>
              <a:rPr lang="en-GB" dirty="0" smtClean="0">
                <a:solidFill>
                  <a:schemeClr val="accent1">
                    <a:lumMod val="50000"/>
                  </a:schemeClr>
                </a:solidFill>
                <a:latin typeface="+mj-lt"/>
              </a:rPr>
              <a:t> in </a:t>
            </a:r>
            <a:r>
              <a:rPr lang="en-GB" b="1" dirty="0">
                <a:solidFill>
                  <a:schemeClr val="accent1">
                    <a:lumMod val="50000"/>
                  </a:schemeClr>
                </a:solidFill>
                <a:latin typeface="+mj-lt"/>
              </a:rPr>
              <a:t>our survey data on </a:t>
            </a:r>
            <a:r>
              <a:rPr lang="en-GB" b="1" dirty="0" smtClean="0">
                <a:solidFill>
                  <a:schemeClr val="accent1">
                    <a:lumMod val="50000"/>
                  </a:schemeClr>
                </a:solidFill>
                <a:latin typeface="+mj-lt"/>
              </a:rPr>
              <a:t>wellbeing</a:t>
            </a:r>
            <a:r>
              <a:rPr lang="en-GB" dirty="0" smtClean="0">
                <a:solidFill>
                  <a:schemeClr val="accent1">
                    <a:lumMod val="50000"/>
                  </a:schemeClr>
                </a:solidFill>
                <a:latin typeface="+mj-lt"/>
              </a:rPr>
              <a:t>. Women </a:t>
            </a:r>
            <a:r>
              <a:rPr lang="en-GB" dirty="0">
                <a:solidFill>
                  <a:schemeClr val="accent1">
                    <a:lumMod val="50000"/>
                  </a:schemeClr>
                </a:solidFill>
                <a:latin typeface="+mj-lt"/>
              </a:rPr>
              <a:t>generally report being </a:t>
            </a:r>
            <a:r>
              <a:rPr lang="en-GB" dirty="0" smtClean="0">
                <a:solidFill>
                  <a:schemeClr val="accent1">
                    <a:lumMod val="50000"/>
                  </a:schemeClr>
                </a:solidFill>
                <a:latin typeface="+mj-lt"/>
              </a:rPr>
              <a:t>satisfied </a:t>
            </a:r>
            <a:r>
              <a:rPr lang="en-GB" dirty="0">
                <a:solidFill>
                  <a:schemeClr val="accent1">
                    <a:lumMod val="50000"/>
                  </a:schemeClr>
                </a:solidFill>
                <a:latin typeface="+mj-lt"/>
              </a:rPr>
              <a:t>with their </a:t>
            </a:r>
            <a:r>
              <a:rPr lang="en-GB" dirty="0" smtClean="0">
                <a:solidFill>
                  <a:schemeClr val="accent1">
                    <a:lumMod val="50000"/>
                  </a:schemeClr>
                </a:solidFill>
                <a:latin typeface="+mj-lt"/>
              </a:rPr>
              <a:t>lives as a whole, </a:t>
            </a:r>
            <a:r>
              <a:rPr lang="en-GB" dirty="0">
                <a:solidFill>
                  <a:schemeClr val="accent1">
                    <a:lumMod val="50000"/>
                  </a:schemeClr>
                </a:solidFill>
                <a:latin typeface="+mj-lt"/>
              </a:rPr>
              <a:t>but this belies a complex </a:t>
            </a:r>
            <a:r>
              <a:rPr lang="en-GB" dirty="0" smtClean="0">
                <a:solidFill>
                  <a:schemeClr val="accent1">
                    <a:lumMod val="50000"/>
                  </a:schemeClr>
                </a:solidFill>
                <a:latin typeface="+mj-lt"/>
              </a:rPr>
              <a:t>lifeworld</a:t>
            </a:r>
          </a:p>
          <a:p>
            <a:pPr marL="457200" indent="-457200" algn="l">
              <a:lnSpc>
                <a:spcPct val="100000"/>
              </a:lnSpc>
              <a:spcBef>
                <a:spcPts val="600"/>
              </a:spcBef>
              <a:buFont typeface="+mj-lt"/>
              <a:buAutoNum type="arabicPeriod"/>
            </a:pPr>
            <a:endParaRPr lang="en-US" dirty="0">
              <a:solidFill>
                <a:schemeClr val="accent1">
                  <a:lumMod val="50000"/>
                </a:schemeClr>
              </a:solidFill>
              <a:latin typeface="+mj-lt"/>
            </a:endParaRPr>
          </a:p>
          <a:p>
            <a:pPr marL="457200" indent="-457200" algn="l">
              <a:lnSpc>
                <a:spcPct val="100000"/>
              </a:lnSpc>
              <a:spcBef>
                <a:spcPts val="600"/>
              </a:spcBef>
              <a:buFont typeface="+mj-lt"/>
              <a:buAutoNum type="arabicPeriod"/>
            </a:pPr>
            <a:r>
              <a:rPr lang="en-GB" dirty="0" smtClean="0">
                <a:solidFill>
                  <a:schemeClr val="accent1">
                    <a:lumMod val="50000"/>
                  </a:schemeClr>
                </a:solidFill>
                <a:latin typeface="+mj-lt"/>
              </a:rPr>
              <a:t>Showcase </a:t>
            </a:r>
            <a:r>
              <a:rPr lang="en-GB" dirty="0">
                <a:solidFill>
                  <a:schemeClr val="accent1">
                    <a:lumMod val="50000"/>
                  </a:schemeClr>
                </a:solidFill>
                <a:latin typeface="+mj-lt"/>
              </a:rPr>
              <a:t>‘</a:t>
            </a:r>
            <a:r>
              <a:rPr lang="en-GB" b="1" dirty="0" err="1">
                <a:solidFill>
                  <a:schemeClr val="accent1">
                    <a:lumMod val="50000"/>
                  </a:schemeClr>
                </a:solidFill>
                <a:latin typeface="+mj-lt"/>
              </a:rPr>
              <a:t>keyness</a:t>
            </a:r>
            <a:r>
              <a:rPr lang="en-GB" dirty="0">
                <a:solidFill>
                  <a:schemeClr val="accent1">
                    <a:lumMod val="50000"/>
                  </a:schemeClr>
                </a:solidFill>
                <a:latin typeface="+mj-lt"/>
              </a:rPr>
              <a:t>’ </a:t>
            </a:r>
            <a:r>
              <a:rPr lang="en-GB" dirty="0" smtClean="0">
                <a:solidFill>
                  <a:schemeClr val="accent1">
                    <a:lumMod val="50000"/>
                  </a:schemeClr>
                </a:solidFill>
                <a:latin typeface="+mj-lt"/>
              </a:rPr>
              <a:t>- a method to analyse resonance through relative </a:t>
            </a:r>
            <a:r>
              <a:rPr lang="en-IN" dirty="0" smtClean="0">
                <a:solidFill>
                  <a:schemeClr val="accent1">
                    <a:lumMod val="50000"/>
                  </a:schemeClr>
                </a:solidFill>
                <a:latin typeface="+mj-lt"/>
              </a:rPr>
              <a:t>prevalence</a:t>
            </a:r>
          </a:p>
          <a:p>
            <a:pPr marL="457200" indent="-457200" algn="l">
              <a:lnSpc>
                <a:spcPct val="100000"/>
              </a:lnSpc>
              <a:spcBef>
                <a:spcPts val="600"/>
              </a:spcBef>
              <a:buFont typeface="+mj-lt"/>
              <a:buAutoNum type="arabicPeriod"/>
            </a:pPr>
            <a:endParaRPr lang="en-IN" dirty="0">
              <a:solidFill>
                <a:schemeClr val="accent1">
                  <a:lumMod val="50000"/>
                </a:schemeClr>
              </a:solidFill>
              <a:latin typeface="+mj-lt"/>
            </a:endParaRPr>
          </a:p>
          <a:p>
            <a:pPr marL="457200" indent="-457200" algn="l">
              <a:lnSpc>
                <a:spcPct val="100000"/>
              </a:lnSpc>
              <a:spcBef>
                <a:spcPts val="600"/>
              </a:spcBef>
              <a:buFont typeface="+mj-lt"/>
              <a:buAutoNum type="arabicPeriod"/>
            </a:pPr>
            <a:r>
              <a:rPr lang="en-GB" dirty="0">
                <a:solidFill>
                  <a:schemeClr val="accent1">
                    <a:lumMod val="50000"/>
                  </a:schemeClr>
                </a:solidFill>
                <a:latin typeface="+mj-lt"/>
              </a:rPr>
              <a:t>Triangulate survey findings with </a:t>
            </a:r>
            <a:r>
              <a:rPr lang="en-GB" dirty="0" smtClean="0">
                <a:solidFill>
                  <a:schemeClr val="accent1">
                    <a:lumMod val="50000"/>
                  </a:schemeClr>
                </a:solidFill>
                <a:latin typeface="+mj-lt"/>
              </a:rPr>
              <a:t>interpretation of case </a:t>
            </a:r>
            <a:r>
              <a:rPr lang="en-GB" dirty="0">
                <a:solidFill>
                  <a:schemeClr val="accent1">
                    <a:lumMod val="50000"/>
                  </a:schemeClr>
                </a:solidFill>
                <a:latin typeface="+mj-lt"/>
              </a:rPr>
              <a:t>studies based on interview </a:t>
            </a:r>
            <a:r>
              <a:rPr lang="en-GB" dirty="0" smtClean="0">
                <a:solidFill>
                  <a:schemeClr val="accent1">
                    <a:lumMod val="50000"/>
                  </a:schemeClr>
                </a:solidFill>
                <a:latin typeface="+mj-lt"/>
              </a:rPr>
              <a:t>data</a:t>
            </a:r>
            <a:endParaRPr lang="en-US" dirty="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GB" dirty="0" smtClean="0">
              <a:solidFill>
                <a:schemeClr val="accent1">
                  <a:lumMod val="50000"/>
                </a:schemeClr>
              </a:solidFill>
              <a:latin typeface="+mj-lt"/>
            </a:endParaRPr>
          </a:p>
          <a:p>
            <a:pPr lvl="2" algn="l">
              <a:lnSpc>
                <a:spcPct val="100000"/>
              </a:lnSpc>
              <a:spcBef>
                <a:spcPts val="600"/>
              </a:spcBef>
            </a:pPr>
            <a:endParaRPr lang="en-GB"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US" b="1"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sz="800" dirty="0" smtClean="0">
              <a:solidFill>
                <a:schemeClr val="accent1">
                  <a:lumMod val="50000"/>
                </a:schemeClr>
              </a:solidFill>
              <a:latin typeface="+mj-lt"/>
            </a:endParaRPr>
          </a:p>
          <a:p>
            <a:pPr algn="l">
              <a:lnSpc>
                <a:spcPct val="100000"/>
              </a:lnSpc>
              <a:spcBef>
                <a:spcPts val="600"/>
              </a:spcBef>
            </a:pPr>
            <a:endParaRPr lang="en-US" dirty="0">
              <a:solidFill>
                <a:schemeClr val="accent1">
                  <a:lumMod val="50000"/>
                </a:schemeClr>
              </a:solidFill>
              <a:latin typeface="+mj-lt"/>
            </a:endParaRPr>
          </a:p>
        </p:txBody>
      </p:sp>
    </p:spTree>
    <p:extLst>
      <p:ext uri="{BB962C8B-B14F-4D97-AF65-F5344CB8AC3E}">
        <p14:creationId xmlns:p14="http://schemas.microsoft.com/office/powerpoint/2010/main" val="758965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52414" y="1252464"/>
            <a:ext cx="11583985" cy="52384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800100" lvl="1" indent="-342900" algn="l">
              <a:lnSpc>
                <a:spcPct val="100000"/>
              </a:lnSpc>
              <a:spcBef>
                <a:spcPts val="600"/>
              </a:spcBef>
              <a:buFont typeface="Courier New" charset="0"/>
              <a:buChar char="o"/>
            </a:pPr>
            <a:r>
              <a:rPr lang="en-IN" dirty="0">
                <a:solidFill>
                  <a:schemeClr val="accent1">
                    <a:lumMod val="50000"/>
                  </a:schemeClr>
                </a:solidFill>
                <a:latin typeface="+mj-lt"/>
              </a:rPr>
              <a:t>By combining the ‘</a:t>
            </a:r>
            <a:r>
              <a:rPr lang="en-IN" dirty="0" err="1">
                <a:solidFill>
                  <a:schemeClr val="accent1">
                    <a:lumMod val="50000"/>
                  </a:schemeClr>
                </a:solidFill>
                <a:latin typeface="+mj-lt"/>
              </a:rPr>
              <a:t>Keyness</a:t>
            </a:r>
            <a:r>
              <a:rPr lang="en-IN" dirty="0">
                <a:solidFill>
                  <a:schemeClr val="accent1">
                    <a:lumMod val="50000"/>
                  </a:schemeClr>
                </a:solidFill>
                <a:latin typeface="+mj-lt"/>
              </a:rPr>
              <a:t>’ stage with a </a:t>
            </a:r>
            <a:r>
              <a:rPr lang="en-IN" dirty="0" smtClean="0">
                <a:solidFill>
                  <a:schemeClr val="accent1">
                    <a:lumMod val="50000"/>
                  </a:schemeClr>
                </a:solidFill>
                <a:latin typeface="+mj-lt"/>
              </a:rPr>
              <a:t>regression stage and a selective </a:t>
            </a:r>
            <a:r>
              <a:rPr lang="en-IN" dirty="0">
                <a:solidFill>
                  <a:schemeClr val="accent1">
                    <a:lumMod val="50000"/>
                  </a:schemeClr>
                </a:solidFill>
                <a:latin typeface="+mj-lt"/>
              </a:rPr>
              <a:t>interpretation </a:t>
            </a:r>
            <a:r>
              <a:rPr lang="en-IN" dirty="0" smtClean="0">
                <a:solidFill>
                  <a:schemeClr val="accent1">
                    <a:lumMod val="50000"/>
                  </a:schemeClr>
                </a:solidFill>
                <a:latin typeface="+mj-lt"/>
              </a:rPr>
              <a:t>stage, </a:t>
            </a:r>
            <a:r>
              <a:rPr lang="en-IN" dirty="0">
                <a:solidFill>
                  <a:schemeClr val="accent1">
                    <a:lumMod val="50000"/>
                  </a:schemeClr>
                </a:solidFill>
                <a:latin typeface="+mj-lt"/>
              </a:rPr>
              <a:t>the best use can be made of different kinds of expertise – translation, noticing </a:t>
            </a:r>
            <a:r>
              <a:rPr lang="en-IN" dirty="0" smtClean="0">
                <a:solidFill>
                  <a:schemeClr val="accent1">
                    <a:lumMod val="50000"/>
                  </a:schemeClr>
                </a:solidFill>
                <a:latin typeface="+mj-lt"/>
              </a:rPr>
              <a:t>patterns and </a:t>
            </a:r>
            <a:r>
              <a:rPr lang="en-IN" dirty="0" err="1" smtClean="0">
                <a:solidFill>
                  <a:schemeClr val="accent1">
                    <a:lumMod val="50000"/>
                  </a:schemeClr>
                </a:solidFill>
                <a:latin typeface="+mj-lt"/>
              </a:rPr>
              <a:t>prevalences</a:t>
            </a:r>
            <a:r>
              <a:rPr lang="en-IN" dirty="0" smtClean="0">
                <a:solidFill>
                  <a:schemeClr val="accent1">
                    <a:lumMod val="50000"/>
                  </a:schemeClr>
                </a:solidFill>
                <a:latin typeface="+mj-lt"/>
              </a:rPr>
              <a:t>, and interpreting</a:t>
            </a:r>
            <a:r>
              <a:rPr lang="en-IN" dirty="0">
                <a:solidFill>
                  <a:schemeClr val="accent1">
                    <a:lumMod val="50000"/>
                  </a:schemeClr>
                </a:solidFill>
                <a:latin typeface="+mj-lt"/>
              </a:rPr>
              <a:t>. </a:t>
            </a:r>
            <a:r>
              <a:rPr lang="en-IN" dirty="0" smtClean="0">
                <a:solidFill>
                  <a:schemeClr val="accent1">
                    <a:lumMod val="50000"/>
                  </a:schemeClr>
                </a:solidFill>
                <a:latin typeface="+mj-lt"/>
              </a:rPr>
              <a:t>We </a:t>
            </a:r>
            <a:r>
              <a:rPr lang="en-IN" dirty="0">
                <a:solidFill>
                  <a:schemeClr val="accent1">
                    <a:lumMod val="50000"/>
                  </a:schemeClr>
                </a:solidFill>
                <a:latin typeface="+mj-lt"/>
              </a:rPr>
              <a:t>leave some further interpretation to do later, or for others to </a:t>
            </a:r>
            <a:r>
              <a:rPr lang="en-IN" dirty="0" smtClean="0">
                <a:solidFill>
                  <a:schemeClr val="accent1">
                    <a:lumMod val="50000"/>
                  </a:schemeClr>
                </a:solidFill>
                <a:latin typeface="+mj-lt"/>
              </a:rPr>
              <a:t>do. </a:t>
            </a:r>
          </a:p>
          <a:p>
            <a:pPr marL="800100" lvl="1" indent="-342900" algn="l">
              <a:lnSpc>
                <a:spcPct val="100000"/>
              </a:lnSpc>
              <a:spcBef>
                <a:spcPts val="600"/>
              </a:spcBef>
              <a:buFont typeface="Courier New" charset="0"/>
              <a:buChar char="o"/>
            </a:pPr>
            <a:endParaRPr lang="en-IN" sz="1200" dirty="0">
              <a:solidFill>
                <a:schemeClr val="accent1">
                  <a:lumMod val="50000"/>
                </a:schemeClr>
              </a:solidFill>
              <a:latin typeface="+mj-lt"/>
            </a:endParaRPr>
          </a:p>
          <a:p>
            <a:pPr marL="800100" lvl="1" indent="-342900" algn="l">
              <a:lnSpc>
                <a:spcPct val="100000"/>
              </a:lnSpc>
              <a:spcBef>
                <a:spcPts val="600"/>
              </a:spcBef>
              <a:buFont typeface="Courier New" charset="0"/>
              <a:buChar char="o"/>
            </a:pPr>
            <a:r>
              <a:rPr lang="en-IN" dirty="0" smtClean="0">
                <a:solidFill>
                  <a:schemeClr val="accent1">
                    <a:lumMod val="50000"/>
                  </a:schemeClr>
                </a:solidFill>
                <a:latin typeface="+mj-lt"/>
              </a:rPr>
              <a:t>The </a:t>
            </a:r>
            <a:r>
              <a:rPr lang="en-IN" dirty="0">
                <a:solidFill>
                  <a:schemeClr val="accent1">
                    <a:lumMod val="50000"/>
                  </a:schemeClr>
                </a:solidFill>
                <a:latin typeface="+mj-lt"/>
              </a:rPr>
              <a:t>same thing is done in statistics where models are debated in an ongoing, open-ended </a:t>
            </a:r>
            <a:r>
              <a:rPr lang="en-IN" dirty="0" smtClean="0">
                <a:solidFill>
                  <a:schemeClr val="accent1">
                    <a:lumMod val="50000"/>
                  </a:schemeClr>
                </a:solidFill>
                <a:latin typeface="+mj-lt"/>
              </a:rPr>
              <a:t>way</a:t>
            </a:r>
          </a:p>
          <a:p>
            <a:pPr marL="800100" lvl="1" indent="-342900" algn="l">
              <a:lnSpc>
                <a:spcPct val="100000"/>
              </a:lnSpc>
              <a:spcBef>
                <a:spcPts val="600"/>
              </a:spcBef>
              <a:buFont typeface="Courier New" charset="0"/>
              <a:buChar char="o"/>
            </a:pPr>
            <a:endParaRPr lang="en-IN" dirty="0">
              <a:solidFill>
                <a:schemeClr val="accent1">
                  <a:lumMod val="50000"/>
                </a:schemeClr>
              </a:solidFill>
              <a:latin typeface="+mj-lt"/>
            </a:endParaRPr>
          </a:p>
          <a:p>
            <a:pPr marL="800100" lvl="1" indent="-342900" algn="l">
              <a:lnSpc>
                <a:spcPct val="100000"/>
              </a:lnSpc>
              <a:spcBef>
                <a:spcPts val="600"/>
              </a:spcBef>
              <a:buFont typeface="Courier New" charset="0"/>
              <a:buChar char="o"/>
            </a:pPr>
            <a:r>
              <a:rPr lang="en-IN" dirty="0" smtClean="0">
                <a:solidFill>
                  <a:schemeClr val="accent1">
                    <a:lumMod val="50000"/>
                  </a:schemeClr>
                </a:solidFill>
                <a:latin typeface="+mj-lt"/>
              </a:rPr>
              <a:t>The goal of the interpretation stage is to match</a:t>
            </a:r>
            <a:r>
              <a:rPr lang="en-IN" dirty="0">
                <a:solidFill>
                  <a:schemeClr val="accent1">
                    <a:lumMod val="50000"/>
                  </a:schemeClr>
                </a:solidFill>
                <a:latin typeface="+mj-lt"/>
              </a:rPr>
              <a:t>, complement or contradict the original Research </a:t>
            </a:r>
            <a:r>
              <a:rPr lang="en-IN" dirty="0" smtClean="0">
                <a:solidFill>
                  <a:schemeClr val="accent1">
                    <a:lumMod val="50000"/>
                  </a:schemeClr>
                </a:solidFill>
                <a:latin typeface="+mj-lt"/>
              </a:rPr>
              <a:t>Question(s) </a:t>
            </a:r>
            <a:r>
              <a:rPr lang="en-IN" dirty="0">
                <a:solidFill>
                  <a:schemeClr val="accent1">
                    <a:lumMod val="50000"/>
                  </a:schemeClr>
                </a:solidFill>
                <a:latin typeface="+mj-lt"/>
              </a:rPr>
              <a:t>and commonly accepted factual statements</a:t>
            </a:r>
            <a:r>
              <a:rPr lang="en-IN" dirty="0" smtClean="0">
                <a:solidFill>
                  <a:schemeClr val="accent1">
                    <a:lumMod val="50000"/>
                  </a:schemeClr>
                </a:solidFill>
                <a:latin typeface="+mj-lt"/>
              </a:rPr>
              <a:t>.</a:t>
            </a:r>
          </a:p>
          <a:p>
            <a:pPr marL="800100" lvl="1" indent="-342900" algn="l">
              <a:lnSpc>
                <a:spcPct val="100000"/>
              </a:lnSpc>
              <a:spcBef>
                <a:spcPts val="600"/>
              </a:spcBef>
              <a:buFont typeface="Courier New" charset="0"/>
              <a:buChar char="o"/>
            </a:pPr>
            <a:endParaRPr lang="en-IN" dirty="0">
              <a:solidFill>
                <a:schemeClr val="accent1">
                  <a:lumMod val="50000"/>
                </a:schemeClr>
              </a:solidFill>
              <a:latin typeface="+mj-lt"/>
            </a:endParaRPr>
          </a:p>
          <a:p>
            <a:pPr marL="800100" lvl="1" indent="-342900" algn="l">
              <a:lnSpc>
                <a:spcPct val="100000"/>
              </a:lnSpc>
              <a:spcBef>
                <a:spcPts val="600"/>
              </a:spcBef>
              <a:buFont typeface="Courier New" charset="0"/>
              <a:buChar char="o"/>
            </a:pPr>
            <a:r>
              <a:rPr lang="en-IN" dirty="0" smtClean="0">
                <a:solidFill>
                  <a:schemeClr val="accent1">
                    <a:lumMod val="50000"/>
                  </a:schemeClr>
                </a:solidFill>
                <a:latin typeface="+mj-lt"/>
              </a:rPr>
              <a:t>More details here: IMMN link: </a:t>
            </a:r>
            <a:r>
              <a:rPr lang="en-IN" dirty="0" smtClean="0">
                <a:solidFill>
                  <a:schemeClr val="accent1">
                    <a:lumMod val="50000"/>
                  </a:schemeClr>
                </a:solidFill>
                <a:latin typeface="+mj-lt"/>
                <a:hlinkClick r:id="rId3"/>
              </a:rPr>
              <a:t>https</a:t>
            </a:r>
            <a:r>
              <a:rPr lang="en-IN" dirty="0">
                <a:solidFill>
                  <a:schemeClr val="accent1">
                    <a:lumMod val="50000"/>
                  </a:schemeClr>
                </a:solidFill>
                <a:latin typeface="+mj-lt"/>
                <a:hlinkClick r:id="rId3"/>
              </a:rPr>
              <a:t>://www.facebook.com/groups/438437119631157/</a:t>
            </a:r>
            <a:r>
              <a:rPr lang="en-IN" dirty="0">
                <a:solidFill>
                  <a:schemeClr val="accent1">
                    <a:lumMod val="50000"/>
                  </a:schemeClr>
                </a:solidFill>
                <a:latin typeface="+mj-lt"/>
              </a:rPr>
              <a:t> </a:t>
            </a:r>
          </a:p>
          <a:p>
            <a:pPr marL="800100" lvl="1" indent="-342900" algn="l">
              <a:lnSpc>
                <a:spcPct val="100000"/>
              </a:lnSpc>
              <a:spcBef>
                <a:spcPts val="600"/>
              </a:spcBef>
              <a:buFont typeface="Courier New" charset="0"/>
              <a:buChar char="o"/>
            </a:pPr>
            <a:endParaRPr lang="en-US" dirty="0">
              <a:solidFill>
                <a:schemeClr val="accent1">
                  <a:lumMod val="50000"/>
                </a:schemeClr>
              </a:solidFill>
              <a:latin typeface="+mj-lt"/>
            </a:endParaRPr>
          </a:p>
        </p:txBody>
      </p:sp>
      <p:sp>
        <p:nvSpPr>
          <p:cNvPr id="11" name="Subtitle 2"/>
          <p:cNvSpPr txBox="1">
            <a:spLocks/>
          </p:cNvSpPr>
          <p:nvPr/>
        </p:nvSpPr>
        <p:spPr>
          <a:xfrm>
            <a:off x="101598" y="99893"/>
            <a:ext cx="9143999" cy="6222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dirty="0" smtClean="0">
                <a:solidFill>
                  <a:schemeClr val="bg1"/>
                </a:solidFill>
                <a:latin typeface="+mj-lt"/>
              </a:rPr>
              <a:t>Implications / </a:t>
            </a:r>
            <a:r>
              <a:rPr lang="en-US" sz="3600" smtClean="0">
                <a:solidFill>
                  <a:schemeClr val="bg1"/>
                </a:solidFill>
                <a:latin typeface="+mj-lt"/>
              </a:rPr>
              <a:t>next steps</a:t>
            </a:r>
            <a:endParaRPr lang="en-US" sz="3600" dirty="0">
              <a:solidFill>
                <a:schemeClr val="bg1"/>
              </a:solidFill>
              <a:latin typeface="+mj-lt"/>
            </a:endParaRPr>
          </a:p>
        </p:txBody>
      </p:sp>
    </p:spTree>
    <p:extLst>
      <p:ext uri="{BB962C8B-B14F-4D97-AF65-F5344CB8AC3E}">
        <p14:creationId xmlns:p14="http://schemas.microsoft.com/office/powerpoint/2010/main" val="737292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rPr>
              <a:t> </a:t>
            </a:r>
          </a:p>
        </p:txBody>
      </p:sp>
      <p:sp>
        <p:nvSpPr>
          <p:cNvPr id="9" name="Content Placeholder 2"/>
          <p:cNvSpPr txBox="1">
            <a:spLocks/>
          </p:cNvSpPr>
          <p:nvPr/>
        </p:nvSpPr>
        <p:spPr>
          <a:xfrm>
            <a:off x="0" y="1442965"/>
            <a:ext cx="12192000" cy="4648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endParaRPr lang="en-GB" sz="4500" b="1" dirty="0" smtClean="0">
              <a:solidFill>
                <a:schemeClr val="accent1">
                  <a:lumMod val="50000"/>
                </a:schemeClr>
              </a:solidFill>
              <a:latin typeface="+mj-lt"/>
            </a:endParaRPr>
          </a:p>
          <a:p>
            <a:pPr algn="just"/>
            <a:endParaRPr lang="en-GB" sz="4500" b="1" dirty="0">
              <a:solidFill>
                <a:schemeClr val="accent1">
                  <a:lumMod val="50000"/>
                </a:schemeClr>
              </a:solidFill>
              <a:latin typeface="+mj-lt"/>
            </a:endParaRPr>
          </a:p>
          <a:p>
            <a:r>
              <a:rPr lang="en-GB" sz="4500" b="1" i="1" dirty="0" smtClean="0">
                <a:solidFill>
                  <a:schemeClr val="accent1">
                    <a:lumMod val="50000"/>
                  </a:schemeClr>
                </a:solidFill>
                <a:latin typeface="+mj-lt"/>
              </a:rPr>
              <a:t>Thanks!</a:t>
            </a:r>
          </a:p>
          <a:p>
            <a:endParaRPr lang="en-GB" sz="4500" b="1" i="1" dirty="0">
              <a:solidFill>
                <a:schemeClr val="accent1">
                  <a:lumMod val="50000"/>
                </a:schemeClr>
              </a:solidFill>
              <a:effectLst/>
              <a:latin typeface="+mj-lt"/>
              <a:ea typeface="Calibri" charset="0"/>
              <a:cs typeface="Times New Roman" charset="0"/>
            </a:endParaRPr>
          </a:p>
          <a:p>
            <a:r>
              <a:rPr lang="en-US" sz="1800" u="sng" dirty="0" smtClean="0">
                <a:solidFill>
                  <a:schemeClr val="accent1">
                    <a:lumMod val="50000"/>
                  </a:schemeClr>
                </a:solidFill>
                <a:effectLst/>
                <a:latin typeface="+mj-lt"/>
                <a:ea typeface="Calibri" charset="0"/>
                <a:cs typeface="Times New Roman" charset="0"/>
                <a:hlinkClick r:id="rId3"/>
              </a:rPr>
              <a:t>samantha.watson@lshtm.ac.uk</a:t>
            </a:r>
            <a:endParaRPr lang="en-US" sz="1800" i="1" dirty="0" smtClean="0">
              <a:solidFill>
                <a:schemeClr val="accent1">
                  <a:lumMod val="50000"/>
                </a:schemeClr>
              </a:solidFill>
              <a:effectLst/>
              <a:latin typeface="+mj-lt"/>
              <a:ea typeface="Calibri" charset="0"/>
              <a:cs typeface="Times New Roman" charset="0"/>
            </a:endParaRPr>
          </a:p>
          <a:p>
            <a:pPr marL="285750" indent="-285750" algn="just">
              <a:buFont typeface="Arial" charset="0"/>
              <a:buChar char="•"/>
            </a:pPr>
            <a:endParaRPr lang="en-US" sz="4500" dirty="0" smtClean="0">
              <a:solidFill>
                <a:schemeClr val="accent1">
                  <a:lumMod val="50000"/>
                </a:schemeClr>
              </a:solidFill>
              <a:effectLst/>
              <a:latin typeface="+mj-lt"/>
              <a:ea typeface="Calibri" charset="0"/>
              <a:cs typeface="Times New Roman" charset="0"/>
            </a:endParaRPr>
          </a:p>
          <a:p>
            <a:pPr marL="285750" indent="-285750" algn="just">
              <a:buFont typeface="Arial" charset="0"/>
              <a:buChar char="•"/>
            </a:pPr>
            <a:endParaRPr lang="en-GB" sz="4500" dirty="0" smtClean="0">
              <a:solidFill>
                <a:schemeClr val="accent1">
                  <a:lumMod val="50000"/>
                </a:schemeClr>
              </a:solidFill>
              <a:latin typeface="+mj-lt"/>
            </a:endParaRPr>
          </a:p>
        </p:txBody>
      </p:sp>
    </p:spTree>
    <p:extLst>
      <p:ext uri="{BB962C8B-B14F-4D97-AF65-F5344CB8AC3E}">
        <p14:creationId xmlns:p14="http://schemas.microsoft.com/office/powerpoint/2010/main" val="996499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Overview</a:t>
            </a:r>
          </a:p>
        </p:txBody>
      </p:sp>
      <p:sp>
        <p:nvSpPr>
          <p:cNvPr id="9" name="Content Placeholder 2"/>
          <p:cNvSpPr txBox="1">
            <a:spLocks/>
          </p:cNvSpPr>
          <p:nvPr/>
        </p:nvSpPr>
        <p:spPr>
          <a:xfrm>
            <a:off x="252414" y="1252464"/>
            <a:ext cx="11583985" cy="52384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ct val="100000"/>
              </a:lnSpc>
              <a:spcBef>
                <a:spcPts val="600"/>
              </a:spcBef>
            </a:pPr>
            <a:endParaRPr lang="en-US" b="1" dirty="0" smtClean="0">
              <a:solidFill>
                <a:schemeClr val="accent1">
                  <a:lumMod val="50000"/>
                </a:schemeClr>
              </a:solidFill>
              <a:latin typeface="+mj-lt"/>
            </a:endParaRPr>
          </a:p>
          <a:p>
            <a:pPr algn="l">
              <a:lnSpc>
                <a:spcPct val="100000"/>
              </a:lnSpc>
              <a:spcBef>
                <a:spcPts val="600"/>
              </a:spcBef>
            </a:pPr>
            <a:endParaRPr lang="en-US" b="1" dirty="0" smtClean="0">
              <a:solidFill>
                <a:schemeClr val="accent1">
                  <a:lumMod val="50000"/>
                </a:schemeClr>
              </a:solidFill>
              <a:latin typeface="+mj-lt"/>
            </a:endParaRPr>
          </a:p>
          <a:p>
            <a:pPr algn="l"/>
            <a:r>
              <a:rPr lang="en-IN" b="1" dirty="0" smtClean="0">
                <a:solidFill>
                  <a:schemeClr val="accent1">
                    <a:lumMod val="50000"/>
                  </a:schemeClr>
                </a:solidFill>
                <a:latin typeface="+mj-lt"/>
              </a:rPr>
              <a:t>RQ1: </a:t>
            </a:r>
          </a:p>
          <a:p>
            <a:pPr algn="l"/>
            <a:r>
              <a:rPr lang="en-IN" dirty="0" smtClean="0">
                <a:solidFill>
                  <a:schemeClr val="accent1">
                    <a:lumMod val="50000"/>
                  </a:schemeClr>
                </a:solidFill>
                <a:latin typeface="+mj-lt"/>
              </a:rPr>
              <a:t>(How) </a:t>
            </a:r>
            <a:r>
              <a:rPr lang="en-GB" dirty="0" smtClean="0">
                <a:solidFill>
                  <a:schemeClr val="accent1">
                    <a:lumMod val="50000"/>
                  </a:schemeClr>
                </a:solidFill>
                <a:latin typeface="+mj-lt"/>
              </a:rPr>
              <a:t>is women's well-being related </a:t>
            </a:r>
            <a:r>
              <a:rPr lang="en-GB" dirty="0">
                <a:solidFill>
                  <a:schemeClr val="accent1">
                    <a:lumMod val="50000"/>
                  </a:schemeClr>
                </a:solidFill>
                <a:latin typeface="+mj-lt"/>
              </a:rPr>
              <a:t>to their </a:t>
            </a:r>
            <a:r>
              <a:rPr lang="en-GB" dirty="0" smtClean="0">
                <a:solidFill>
                  <a:schemeClr val="accent1">
                    <a:lumMod val="50000"/>
                  </a:schemeClr>
                </a:solidFill>
                <a:latin typeface="+mj-lt"/>
              </a:rPr>
              <a:t>attitudes, social position, wealth, and work?</a:t>
            </a:r>
            <a:r>
              <a:rPr lang="en-IN" dirty="0">
                <a:solidFill>
                  <a:schemeClr val="accent1">
                    <a:lumMod val="50000"/>
                  </a:schemeClr>
                </a:solidFill>
                <a:latin typeface="+mj-lt"/>
              </a:rPr>
              <a:t/>
            </a:r>
            <a:br>
              <a:rPr lang="en-IN" dirty="0">
                <a:solidFill>
                  <a:schemeClr val="accent1">
                    <a:lumMod val="50000"/>
                  </a:schemeClr>
                </a:solidFill>
                <a:latin typeface="+mj-lt"/>
              </a:rPr>
            </a:br>
            <a:endParaRPr lang="en-IN" dirty="0" smtClean="0">
              <a:solidFill>
                <a:schemeClr val="accent1">
                  <a:lumMod val="50000"/>
                </a:schemeClr>
              </a:solidFill>
              <a:latin typeface="+mj-lt"/>
            </a:endParaRPr>
          </a:p>
          <a:p>
            <a:pPr algn="l"/>
            <a:r>
              <a:rPr lang="en-IN" b="1" dirty="0" smtClean="0">
                <a:solidFill>
                  <a:schemeClr val="accent1">
                    <a:lumMod val="50000"/>
                  </a:schemeClr>
                </a:solidFill>
                <a:latin typeface="+mj-lt"/>
              </a:rPr>
              <a:t>RQ2: </a:t>
            </a:r>
          </a:p>
          <a:p>
            <a:pPr algn="l"/>
            <a:r>
              <a:rPr lang="en-IN" dirty="0" smtClean="0">
                <a:solidFill>
                  <a:schemeClr val="accent1">
                    <a:lumMod val="50000"/>
                  </a:schemeClr>
                </a:solidFill>
                <a:latin typeface="+mj-lt"/>
              </a:rPr>
              <a:t>(How) does a mixed-methods design incorporating ‘</a:t>
            </a:r>
            <a:r>
              <a:rPr lang="en-IN" dirty="0" err="1" smtClean="0">
                <a:solidFill>
                  <a:schemeClr val="accent1">
                    <a:lumMod val="50000"/>
                  </a:schemeClr>
                </a:solidFill>
                <a:latin typeface="+mj-lt"/>
              </a:rPr>
              <a:t>keyness</a:t>
            </a:r>
            <a:r>
              <a:rPr lang="en-IN" dirty="0" smtClean="0">
                <a:solidFill>
                  <a:schemeClr val="accent1">
                    <a:lumMod val="50000"/>
                  </a:schemeClr>
                </a:solidFill>
                <a:latin typeface="+mj-lt"/>
              </a:rPr>
              <a:t>’ aid the study of </a:t>
            </a:r>
            <a:r>
              <a:rPr lang="en-GB" dirty="0" smtClean="0">
                <a:solidFill>
                  <a:schemeClr val="accent1">
                    <a:lumMod val="50000"/>
                  </a:schemeClr>
                </a:solidFill>
                <a:latin typeface="+mj-lt"/>
              </a:rPr>
              <a:t>the </a:t>
            </a:r>
            <a:r>
              <a:rPr lang="en-GB" dirty="0">
                <a:solidFill>
                  <a:schemeClr val="accent1">
                    <a:lumMod val="50000"/>
                  </a:schemeClr>
                </a:solidFill>
                <a:latin typeface="+mj-lt"/>
              </a:rPr>
              <a:t>socially embedded and changing reality of multidimensional well-being</a:t>
            </a:r>
            <a:r>
              <a:rPr lang="en-US" dirty="0">
                <a:solidFill>
                  <a:schemeClr val="accent1">
                    <a:lumMod val="50000"/>
                  </a:schemeClr>
                </a:solidFill>
                <a:latin typeface="+mj-lt"/>
              </a:rPr>
              <a:t> </a:t>
            </a:r>
            <a:endParaRPr lang="en-IN" dirty="0">
              <a:solidFill>
                <a:schemeClr val="accent1">
                  <a:lumMod val="50000"/>
                </a:schemeClr>
              </a:solidFill>
              <a:latin typeface="+mj-lt"/>
            </a:endParaRPr>
          </a:p>
          <a:p>
            <a:pPr algn="l"/>
            <a:endParaRPr lang="en-GB" sz="2400" dirty="0" smtClean="0">
              <a:solidFill>
                <a:schemeClr val="accent1">
                  <a:lumMod val="50000"/>
                </a:schemeClr>
              </a:solidFill>
              <a:latin typeface="+mj-lt"/>
            </a:endParaRPr>
          </a:p>
          <a:p>
            <a:pPr marL="342900" indent="-342900" algn="l">
              <a:lnSpc>
                <a:spcPct val="100000"/>
              </a:lnSpc>
              <a:spcBef>
                <a:spcPts val="600"/>
              </a:spcBef>
              <a:buFont typeface="Wingdings" charset="2"/>
              <a:buChar char="Ø"/>
            </a:pPr>
            <a:endParaRPr lang="en-US" b="1"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smtClean="0">
              <a:solidFill>
                <a:schemeClr val="accent1">
                  <a:lumMod val="50000"/>
                </a:schemeClr>
              </a:solidFill>
              <a:latin typeface="+mj-lt"/>
            </a:endParaRPr>
          </a:p>
          <a:p>
            <a:pPr algn="l">
              <a:lnSpc>
                <a:spcPct val="100000"/>
              </a:lnSpc>
              <a:spcBef>
                <a:spcPts val="600"/>
              </a:spcBef>
            </a:pPr>
            <a:endParaRPr lang="en-US" dirty="0">
              <a:solidFill>
                <a:schemeClr val="accent1">
                  <a:lumMod val="50000"/>
                </a:schemeClr>
              </a:solidFill>
              <a:latin typeface="+mj-lt"/>
            </a:endParaRPr>
          </a:p>
        </p:txBody>
      </p:sp>
    </p:spTree>
    <p:extLst>
      <p:ext uri="{BB962C8B-B14F-4D97-AF65-F5344CB8AC3E}">
        <p14:creationId xmlns:p14="http://schemas.microsoft.com/office/powerpoint/2010/main" val="10983325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582142"/>
            <a:ext cx="4586271" cy="6230449"/>
          </a:xfrm>
          <a:prstGeom prst="rect">
            <a:avLst/>
          </a:prstGeom>
        </p:spPr>
      </p:pic>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p:cNvSpPr>
            <a:spLocks noGrp="1"/>
          </p:cNvSpPr>
          <p:nvPr>
            <p:ph type="subTitle" idx="1"/>
          </p:nvPr>
        </p:nvSpPr>
        <p:spPr>
          <a:xfrm>
            <a:off x="101598" y="99893"/>
            <a:ext cx="12090402" cy="622264"/>
          </a:xfrm>
        </p:spPr>
        <p:txBody>
          <a:bodyPr>
            <a:normAutofit/>
          </a:bodyPr>
          <a:lstStyle/>
          <a:p>
            <a:pPr algn="l"/>
            <a:r>
              <a:rPr lang="en-US" sz="3600" dirty="0" smtClean="0">
                <a:solidFill>
                  <a:schemeClr val="bg1"/>
                </a:solidFill>
                <a:latin typeface="+mj-lt"/>
              </a:rPr>
              <a:t>The Research Sites</a:t>
            </a:r>
            <a:endParaRPr lang="en-US" sz="3600" dirty="0">
              <a:solidFill>
                <a:schemeClr val="bg1"/>
              </a:solidFill>
              <a:latin typeface="+mj-lt"/>
            </a:endParaRPr>
          </a:p>
        </p:txBody>
      </p:sp>
      <p:sp>
        <p:nvSpPr>
          <p:cNvPr id="15" name="Oval 14"/>
          <p:cNvSpPr/>
          <p:nvPr/>
        </p:nvSpPr>
        <p:spPr>
          <a:xfrm>
            <a:off x="1202484" y="1339163"/>
            <a:ext cx="412008" cy="446776"/>
          </a:xfrm>
          <a:prstGeom prst="ellipse">
            <a:avLst/>
          </a:prstGeom>
          <a:solidFill>
            <a:schemeClr val="accent4">
              <a:lumMod val="75000"/>
              <a:alpha val="21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413435" y="1545537"/>
            <a:ext cx="430144" cy="424390"/>
          </a:xfrm>
          <a:prstGeom prst="ellipse">
            <a:avLst/>
          </a:prstGeom>
          <a:solidFill>
            <a:schemeClr val="accent4">
              <a:lumMod val="75000"/>
              <a:alpha val="21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1164195" y="4920818"/>
            <a:ext cx="450297" cy="407024"/>
          </a:xfrm>
          <a:prstGeom prst="ellipse">
            <a:avLst/>
          </a:prstGeom>
          <a:solidFill>
            <a:schemeClr val="accent4">
              <a:lumMod val="75000"/>
              <a:alpha val="21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4829165" y="1815090"/>
            <a:ext cx="7103883" cy="861774"/>
          </a:xfrm>
          <a:prstGeom prst="rect">
            <a:avLst/>
          </a:prstGeom>
        </p:spPr>
        <p:txBody>
          <a:bodyPr wrap="square">
            <a:spAutoFit/>
          </a:bodyPr>
          <a:lstStyle/>
          <a:p>
            <a:r>
              <a:rPr lang="en-GB" sz="2500" dirty="0">
                <a:solidFill>
                  <a:schemeClr val="accent1">
                    <a:lumMod val="50000"/>
                  </a:schemeClr>
                </a:solidFill>
                <a:latin typeface="+mj-lt"/>
              </a:rPr>
              <a:t>Sample drawn from nine probabilistically selected villages in four purposively selected </a:t>
            </a:r>
            <a:r>
              <a:rPr lang="en-GB" sz="2500" dirty="0" smtClean="0">
                <a:solidFill>
                  <a:schemeClr val="accent1">
                    <a:lumMod val="50000"/>
                  </a:schemeClr>
                </a:solidFill>
                <a:latin typeface="+mj-lt"/>
              </a:rPr>
              <a:t>districts</a:t>
            </a:r>
            <a:endParaRPr lang="en-GB" sz="2500" dirty="0">
              <a:solidFill>
                <a:schemeClr val="accent1">
                  <a:lumMod val="50000"/>
                </a:schemeClr>
              </a:solidFill>
              <a:latin typeface="+mj-lt"/>
            </a:endParaRPr>
          </a:p>
        </p:txBody>
      </p:sp>
      <p:sp>
        <p:nvSpPr>
          <p:cNvPr id="3" name="Rectangle 2"/>
          <p:cNvSpPr/>
          <p:nvPr/>
        </p:nvSpPr>
        <p:spPr>
          <a:xfrm>
            <a:off x="4829165" y="3107064"/>
            <a:ext cx="7229492" cy="1631216"/>
          </a:xfrm>
          <a:prstGeom prst="rect">
            <a:avLst/>
          </a:prstGeom>
        </p:spPr>
        <p:txBody>
          <a:bodyPr wrap="square">
            <a:spAutoFit/>
          </a:bodyPr>
          <a:lstStyle/>
          <a:p>
            <a:r>
              <a:rPr lang="en-GB" sz="2500" dirty="0">
                <a:solidFill>
                  <a:schemeClr val="accent1">
                    <a:lumMod val="50000"/>
                  </a:schemeClr>
                </a:solidFill>
                <a:latin typeface="+mj-lt"/>
              </a:rPr>
              <a:t>Three types of ‘terrain’ </a:t>
            </a:r>
            <a:r>
              <a:rPr lang="en-GB" sz="2500" dirty="0" smtClean="0">
                <a:solidFill>
                  <a:schemeClr val="accent1">
                    <a:lumMod val="50000"/>
                  </a:schemeClr>
                </a:solidFill>
                <a:latin typeface="+mj-lt"/>
              </a:rPr>
              <a:t>covered:</a:t>
            </a:r>
          </a:p>
          <a:p>
            <a:pPr marL="514350" indent="-514350">
              <a:buFont typeface="+mj-lt"/>
              <a:buAutoNum type="romanLcPeriod"/>
            </a:pPr>
            <a:r>
              <a:rPr lang="en-GB" sz="2500" dirty="0" smtClean="0">
                <a:solidFill>
                  <a:schemeClr val="accent1">
                    <a:lumMod val="50000"/>
                  </a:schemeClr>
                </a:solidFill>
                <a:latin typeface="+mj-lt"/>
              </a:rPr>
              <a:t>Char (n = 99)</a:t>
            </a:r>
          </a:p>
          <a:p>
            <a:pPr marL="514350" indent="-514350">
              <a:buFont typeface="+mj-lt"/>
              <a:buAutoNum type="romanLcPeriod"/>
            </a:pPr>
            <a:r>
              <a:rPr lang="en-GB" sz="2500" dirty="0" smtClean="0">
                <a:solidFill>
                  <a:schemeClr val="accent1">
                    <a:lumMod val="50000"/>
                  </a:schemeClr>
                </a:solidFill>
                <a:latin typeface="+mj-lt"/>
              </a:rPr>
              <a:t>Forest </a:t>
            </a:r>
            <a:r>
              <a:rPr lang="en-GB" sz="2500" dirty="0">
                <a:solidFill>
                  <a:schemeClr val="accent1">
                    <a:lumMod val="50000"/>
                  </a:schemeClr>
                </a:solidFill>
                <a:latin typeface="+mj-lt"/>
              </a:rPr>
              <a:t>(n = </a:t>
            </a:r>
            <a:r>
              <a:rPr lang="en-GB" sz="2500" dirty="0" smtClean="0">
                <a:solidFill>
                  <a:schemeClr val="accent1">
                    <a:lumMod val="50000"/>
                  </a:schemeClr>
                </a:solidFill>
                <a:latin typeface="+mj-lt"/>
              </a:rPr>
              <a:t>150)</a:t>
            </a:r>
          </a:p>
          <a:p>
            <a:pPr marL="514350" indent="-514350">
              <a:buFont typeface="+mj-lt"/>
              <a:buAutoNum type="romanLcPeriod"/>
            </a:pPr>
            <a:r>
              <a:rPr lang="en-GB" sz="2500" dirty="0" smtClean="0">
                <a:solidFill>
                  <a:schemeClr val="accent1">
                    <a:lumMod val="50000"/>
                  </a:schemeClr>
                </a:solidFill>
                <a:latin typeface="+mj-lt"/>
              </a:rPr>
              <a:t>Neither </a:t>
            </a:r>
            <a:r>
              <a:rPr lang="en-GB" sz="2500" dirty="0">
                <a:solidFill>
                  <a:schemeClr val="accent1">
                    <a:lumMod val="50000"/>
                  </a:schemeClr>
                </a:solidFill>
                <a:latin typeface="+mj-lt"/>
              </a:rPr>
              <a:t>(n = </a:t>
            </a:r>
            <a:r>
              <a:rPr lang="en-GB" sz="2500" dirty="0" smtClean="0">
                <a:solidFill>
                  <a:schemeClr val="accent1">
                    <a:lumMod val="50000"/>
                  </a:schemeClr>
                </a:solidFill>
                <a:latin typeface="+mj-lt"/>
              </a:rPr>
              <a:t>196)</a:t>
            </a:r>
            <a:endParaRPr lang="en-GB" sz="2500" dirty="0">
              <a:solidFill>
                <a:schemeClr val="accent1">
                  <a:lumMod val="50000"/>
                </a:schemeClr>
              </a:solidFill>
              <a:latin typeface="+mj-lt"/>
            </a:endParaRPr>
          </a:p>
        </p:txBody>
      </p:sp>
      <p:sp>
        <p:nvSpPr>
          <p:cNvPr id="20" name="Oval 19"/>
          <p:cNvSpPr/>
          <p:nvPr/>
        </p:nvSpPr>
        <p:spPr>
          <a:xfrm>
            <a:off x="969118" y="1162945"/>
            <a:ext cx="412008" cy="446776"/>
          </a:xfrm>
          <a:prstGeom prst="ellipse">
            <a:avLst/>
          </a:prstGeom>
          <a:solidFill>
            <a:schemeClr val="accent4">
              <a:lumMod val="75000"/>
              <a:alpha val="21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273394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05729" y="486357"/>
            <a:ext cx="4586271" cy="6230449"/>
            <a:chOff x="0" y="582142"/>
            <a:chExt cx="4586271" cy="6230449"/>
          </a:xfrm>
        </p:grpSpPr>
        <p:pic>
          <p:nvPicPr>
            <p:cNvPr id="5" name="Picture 4"/>
            <p:cNvPicPr>
              <a:picLocks noChangeAspect="1"/>
            </p:cNvPicPr>
            <p:nvPr/>
          </p:nvPicPr>
          <p:blipFill>
            <a:blip r:embed="rId3"/>
            <a:stretch>
              <a:fillRect/>
            </a:stretch>
          </p:blipFill>
          <p:spPr>
            <a:xfrm>
              <a:off x="0" y="582142"/>
              <a:ext cx="4586271" cy="6230449"/>
            </a:xfrm>
            <a:prstGeom prst="rect">
              <a:avLst/>
            </a:prstGeom>
          </p:spPr>
        </p:pic>
        <p:sp>
          <p:nvSpPr>
            <p:cNvPr id="15" name="Oval 14"/>
            <p:cNvSpPr/>
            <p:nvPr/>
          </p:nvSpPr>
          <p:spPr>
            <a:xfrm>
              <a:off x="1202484" y="1339163"/>
              <a:ext cx="412008" cy="446776"/>
            </a:xfrm>
            <a:prstGeom prst="ellipse">
              <a:avLst/>
            </a:prstGeom>
            <a:solidFill>
              <a:schemeClr val="accent4">
                <a:lumMod val="75000"/>
                <a:alpha val="21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1413435" y="1545537"/>
              <a:ext cx="430144" cy="424390"/>
            </a:xfrm>
            <a:prstGeom prst="ellipse">
              <a:avLst/>
            </a:prstGeom>
            <a:solidFill>
              <a:schemeClr val="accent4">
                <a:lumMod val="75000"/>
                <a:alpha val="21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1164195" y="4920818"/>
              <a:ext cx="450297" cy="407024"/>
            </a:xfrm>
            <a:prstGeom prst="ellipse">
              <a:avLst/>
            </a:prstGeom>
            <a:solidFill>
              <a:schemeClr val="accent4">
                <a:lumMod val="75000"/>
                <a:alpha val="21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969118" y="1162945"/>
              <a:ext cx="412008" cy="446776"/>
            </a:xfrm>
            <a:prstGeom prst="ellipse">
              <a:avLst/>
            </a:prstGeom>
            <a:solidFill>
              <a:schemeClr val="accent4">
                <a:lumMod val="75000"/>
                <a:alpha val="21000"/>
              </a:schemeClr>
            </a:soli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Subtitle 2"/>
          <p:cNvSpPr>
            <a:spLocks noGrp="1"/>
          </p:cNvSpPr>
          <p:nvPr>
            <p:ph type="subTitle" idx="1"/>
          </p:nvPr>
        </p:nvSpPr>
        <p:spPr>
          <a:xfrm>
            <a:off x="101598" y="99893"/>
            <a:ext cx="12090402" cy="622264"/>
          </a:xfrm>
        </p:spPr>
        <p:txBody>
          <a:bodyPr>
            <a:normAutofit/>
          </a:bodyPr>
          <a:lstStyle/>
          <a:p>
            <a:pPr algn="l"/>
            <a:r>
              <a:rPr lang="en-US" sz="3600" dirty="0">
                <a:solidFill>
                  <a:schemeClr val="bg1"/>
                </a:solidFill>
                <a:latin typeface="+mj-lt"/>
              </a:rPr>
              <a:t>Primary Data</a:t>
            </a:r>
          </a:p>
        </p:txBody>
      </p:sp>
      <p:sp>
        <p:nvSpPr>
          <p:cNvPr id="12" name="Content Placeholder 5"/>
          <p:cNvSpPr txBox="1">
            <a:spLocks/>
          </p:cNvSpPr>
          <p:nvPr/>
        </p:nvSpPr>
        <p:spPr>
          <a:xfrm>
            <a:off x="300013" y="1118731"/>
            <a:ext cx="7286415" cy="508151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500" b="1" dirty="0" smtClean="0">
                <a:solidFill>
                  <a:schemeClr val="accent1">
                    <a:lumMod val="50000"/>
                  </a:schemeClr>
                </a:solidFill>
                <a:latin typeface="+mj-lt"/>
              </a:rPr>
              <a:t>Survey data </a:t>
            </a:r>
            <a:r>
              <a:rPr lang="en-GB" sz="2500" dirty="0" smtClean="0">
                <a:solidFill>
                  <a:schemeClr val="accent1">
                    <a:lumMod val="50000"/>
                  </a:schemeClr>
                </a:solidFill>
                <a:latin typeface="+mj-lt"/>
              </a:rPr>
              <a:t>(n = 450 </a:t>
            </a:r>
            <a:r>
              <a:rPr lang="en-GB" sz="2400" dirty="0">
                <a:solidFill>
                  <a:schemeClr val="accent1">
                    <a:lumMod val="50000"/>
                  </a:schemeClr>
                </a:solidFill>
                <a:latin typeface="+mj-lt"/>
              </a:rPr>
              <a:t>probabilistically selected households</a:t>
            </a:r>
            <a:r>
              <a:rPr lang="en-GB" sz="2500" dirty="0" smtClean="0">
                <a:solidFill>
                  <a:schemeClr val="accent1">
                    <a:lumMod val="50000"/>
                  </a:schemeClr>
                </a:solidFill>
                <a:latin typeface="+mj-lt"/>
              </a:rPr>
              <a:t>)</a:t>
            </a:r>
          </a:p>
          <a:p>
            <a:r>
              <a:rPr lang="en-GB" sz="600" dirty="0" smtClean="0">
                <a:solidFill>
                  <a:schemeClr val="bg1"/>
                </a:solidFill>
                <a:latin typeface="+mj-lt"/>
              </a:rPr>
              <a:t>450 probabilistically selected households</a:t>
            </a:r>
          </a:p>
          <a:p>
            <a:r>
              <a:rPr lang="en-GB" sz="2400" dirty="0" smtClean="0">
                <a:solidFill>
                  <a:schemeClr val="accent1">
                    <a:lumMod val="50000"/>
                  </a:schemeClr>
                </a:solidFill>
                <a:latin typeface="+mj-lt"/>
              </a:rPr>
              <a:t>Wellbeing (one couple per household)</a:t>
            </a:r>
          </a:p>
          <a:p>
            <a:r>
              <a:rPr lang="en-GB" sz="2400" dirty="0" smtClean="0">
                <a:solidFill>
                  <a:schemeClr val="accent1">
                    <a:lumMod val="50000"/>
                  </a:schemeClr>
                </a:solidFill>
                <a:latin typeface="+mj-lt"/>
              </a:rPr>
              <a:t>Attitudes (one couple per household)</a:t>
            </a:r>
          </a:p>
          <a:p>
            <a:r>
              <a:rPr lang="en-GB" sz="2400" dirty="0" smtClean="0">
                <a:solidFill>
                  <a:schemeClr val="accent1">
                    <a:lumMod val="50000"/>
                  </a:schemeClr>
                </a:solidFill>
                <a:latin typeface="+mj-lt"/>
              </a:rPr>
              <a:t>Time use (one couple per household)</a:t>
            </a:r>
          </a:p>
          <a:p>
            <a:pPr lvl="1">
              <a:buFont typeface="Courier New" charset="0"/>
              <a:buChar char="o"/>
            </a:pPr>
            <a:r>
              <a:rPr lang="en-GB" sz="1900" i="1" dirty="0" smtClean="0">
                <a:solidFill>
                  <a:schemeClr val="accent1">
                    <a:lumMod val="50000"/>
                  </a:schemeClr>
                </a:solidFill>
                <a:latin typeface="+mj-lt"/>
              </a:rPr>
              <a:t>Diary recall method (40 condensed codes)</a:t>
            </a:r>
          </a:p>
          <a:p>
            <a:pPr lvl="1">
              <a:buFont typeface="Courier New" charset="0"/>
              <a:buChar char="o"/>
            </a:pPr>
            <a:r>
              <a:rPr lang="en-GB" sz="1900" i="1" dirty="0" smtClean="0">
                <a:solidFill>
                  <a:schemeClr val="accent1">
                    <a:lumMod val="50000"/>
                  </a:schemeClr>
                </a:solidFill>
                <a:latin typeface="+mj-lt"/>
              </a:rPr>
              <a:t>One day recall for the previous day in 15 minute intervals</a:t>
            </a:r>
            <a:endParaRPr lang="en-GB" sz="1900" dirty="0" smtClean="0">
              <a:solidFill>
                <a:schemeClr val="accent1">
                  <a:lumMod val="50000"/>
                </a:schemeClr>
              </a:solidFill>
              <a:latin typeface="+mj-lt"/>
            </a:endParaRPr>
          </a:p>
          <a:p>
            <a:r>
              <a:rPr lang="en-GB" sz="2400" dirty="0" smtClean="0">
                <a:solidFill>
                  <a:schemeClr val="accent1">
                    <a:lumMod val="50000"/>
                  </a:schemeClr>
                </a:solidFill>
                <a:latin typeface="+mj-lt"/>
              </a:rPr>
              <a:t>Household demographics, labour, assets, debts, benefits </a:t>
            </a:r>
          </a:p>
          <a:p>
            <a:pPr marL="0" indent="0">
              <a:buFont typeface="Arial"/>
              <a:buNone/>
            </a:pPr>
            <a:endParaRPr lang="en-GB" sz="1300" b="1" dirty="0" smtClean="0">
              <a:solidFill>
                <a:schemeClr val="accent1">
                  <a:lumMod val="50000"/>
                </a:schemeClr>
              </a:solidFill>
              <a:latin typeface="+mj-lt"/>
            </a:endParaRPr>
          </a:p>
          <a:p>
            <a:pPr marL="0" indent="0">
              <a:buFont typeface="Arial"/>
              <a:buNone/>
            </a:pPr>
            <a:r>
              <a:rPr lang="en-GB" sz="2500" b="1" dirty="0" smtClean="0">
                <a:solidFill>
                  <a:schemeClr val="accent1">
                    <a:lumMod val="50000"/>
                  </a:schemeClr>
                </a:solidFill>
                <a:latin typeface="+mj-lt"/>
              </a:rPr>
              <a:t>Semi-structured interview data </a:t>
            </a:r>
            <a:r>
              <a:rPr lang="en-GB" sz="2500" dirty="0" smtClean="0">
                <a:solidFill>
                  <a:schemeClr val="accent1">
                    <a:lumMod val="50000"/>
                  </a:schemeClr>
                </a:solidFill>
                <a:latin typeface="+mj-lt"/>
              </a:rPr>
              <a:t>(n = 45, selected by max var.)</a:t>
            </a:r>
          </a:p>
          <a:p>
            <a:pPr marL="0" indent="0">
              <a:buFont typeface="Arial"/>
              <a:buNone/>
            </a:pPr>
            <a:endParaRPr lang="en-GB" sz="600" dirty="0" smtClean="0">
              <a:solidFill>
                <a:schemeClr val="accent1">
                  <a:lumMod val="50000"/>
                </a:schemeClr>
              </a:solidFill>
              <a:latin typeface="+mj-lt"/>
            </a:endParaRPr>
          </a:p>
          <a:p>
            <a:r>
              <a:rPr lang="en-GB" sz="2400" dirty="0" smtClean="0">
                <a:solidFill>
                  <a:schemeClr val="accent1">
                    <a:lumMod val="50000"/>
                  </a:schemeClr>
                </a:solidFill>
                <a:latin typeface="+mj-lt"/>
              </a:rPr>
              <a:t>Each interview around one hour long</a:t>
            </a:r>
          </a:p>
          <a:p>
            <a:r>
              <a:rPr lang="en-GB" sz="2400" dirty="0" smtClean="0">
                <a:solidFill>
                  <a:schemeClr val="accent1">
                    <a:lumMod val="50000"/>
                  </a:schemeClr>
                </a:solidFill>
                <a:latin typeface="+mj-lt"/>
              </a:rPr>
              <a:t>Transcribed in local language, translated to English</a:t>
            </a:r>
          </a:p>
          <a:p>
            <a:r>
              <a:rPr lang="en-GB" sz="2400" dirty="0" smtClean="0">
                <a:solidFill>
                  <a:schemeClr val="accent1">
                    <a:lumMod val="50000"/>
                  </a:schemeClr>
                </a:solidFill>
                <a:latin typeface="+mj-lt"/>
              </a:rPr>
              <a:t>Analysis conducted in NVIVO</a:t>
            </a:r>
          </a:p>
          <a:p>
            <a:endParaRPr lang="en-GB" sz="2200" dirty="0" smtClean="0">
              <a:solidFill>
                <a:schemeClr val="accent1">
                  <a:lumMod val="50000"/>
                </a:schemeClr>
              </a:solidFill>
              <a:latin typeface="+mj-lt"/>
            </a:endParaRPr>
          </a:p>
          <a:p>
            <a:pPr marL="0" indent="0">
              <a:buFont typeface="Arial"/>
              <a:buNone/>
            </a:pPr>
            <a:endParaRPr lang="en-GB" dirty="0">
              <a:solidFill>
                <a:schemeClr val="accent1">
                  <a:lumMod val="50000"/>
                </a:schemeClr>
              </a:solidFill>
              <a:latin typeface="+mj-lt"/>
            </a:endParaRPr>
          </a:p>
        </p:txBody>
      </p:sp>
    </p:spTree>
    <p:extLst>
      <p:ext uri="{BB962C8B-B14F-4D97-AF65-F5344CB8AC3E}">
        <p14:creationId xmlns:p14="http://schemas.microsoft.com/office/powerpoint/2010/main" val="1521706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4514" y="1579840"/>
            <a:ext cx="7009200" cy="5097600"/>
          </a:xfrm>
          <a:prstGeom prst="rect">
            <a:avLst/>
          </a:prstGeom>
        </p:spPr>
      </p:pic>
      <p:sp>
        <p:nvSpPr>
          <p:cNvPr id="4" name="Slide Number Placeholder 3"/>
          <p:cNvSpPr>
            <a:spLocks noGrp="1"/>
          </p:cNvSpPr>
          <p:nvPr>
            <p:ph type="sldNum" sz="quarter" idx="12"/>
          </p:nvPr>
        </p:nvSpPr>
        <p:spPr/>
        <p:txBody>
          <a:bodyPr/>
          <a:lstStyle/>
          <a:p>
            <a:fld id="{E10357A9-4E47-43DB-99EF-C6EEA5D8E9C3}" type="slidenum">
              <a:rPr lang="en-GB" smtClean="0"/>
              <a:pPr/>
              <a:t>7</a:t>
            </a:fld>
            <a:endParaRPr lang="en-GB"/>
          </a:p>
        </p:txBody>
      </p:sp>
      <p:sp>
        <p:nvSpPr>
          <p:cNvPr id="7" name="Rectangle 6"/>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txBox="1">
            <a:spLocks/>
          </p:cNvSpPr>
          <p:nvPr/>
        </p:nvSpPr>
        <p:spPr>
          <a:xfrm>
            <a:off x="101598" y="99893"/>
            <a:ext cx="12090402" cy="622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smtClean="0">
                <a:solidFill>
                  <a:schemeClr val="bg1"/>
                </a:solidFill>
                <a:latin typeface="+mj-lt"/>
              </a:rPr>
              <a:t>Context</a:t>
            </a:r>
            <a:endParaRPr lang="en-US" sz="3600" dirty="0">
              <a:solidFill>
                <a:schemeClr val="bg1"/>
              </a:solidFill>
              <a:latin typeface="+mj-lt"/>
            </a:endParaRPr>
          </a:p>
        </p:txBody>
      </p:sp>
      <p:sp>
        <p:nvSpPr>
          <p:cNvPr id="3" name="Rectangle 2"/>
          <p:cNvSpPr/>
          <p:nvPr/>
        </p:nvSpPr>
        <p:spPr>
          <a:xfrm>
            <a:off x="300036" y="1057917"/>
            <a:ext cx="11353799" cy="461665"/>
          </a:xfrm>
          <a:prstGeom prst="rect">
            <a:avLst/>
          </a:prstGeom>
        </p:spPr>
        <p:txBody>
          <a:bodyPr wrap="square">
            <a:spAutoFit/>
          </a:bodyPr>
          <a:lstStyle/>
          <a:p>
            <a:r>
              <a:rPr lang="en-GB" sz="2400" b="1" dirty="0" smtClean="0">
                <a:solidFill>
                  <a:schemeClr val="accent1">
                    <a:lumMod val="50000"/>
                  </a:schemeClr>
                </a:solidFill>
                <a:latin typeface="+mj-lt"/>
              </a:rPr>
              <a:t>Figure one: </a:t>
            </a:r>
            <a:r>
              <a:rPr lang="en-GB" sz="2400" dirty="0" smtClean="0">
                <a:solidFill>
                  <a:schemeClr val="accent1">
                    <a:lumMod val="50000"/>
                  </a:schemeClr>
                </a:solidFill>
                <a:latin typeface="+mj-lt"/>
              </a:rPr>
              <a:t>Labour </a:t>
            </a:r>
            <a:r>
              <a:rPr lang="en-GB" sz="2400" dirty="0">
                <a:solidFill>
                  <a:schemeClr val="accent1">
                    <a:lumMod val="50000"/>
                  </a:schemeClr>
                </a:solidFill>
                <a:latin typeface="+mj-lt"/>
              </a:rPr>
              <a:t>situation </a:t>
            </a:r>
            <a:r>
              <a:rPr lang="en-GB" sz="2400" dirty="0" smtClean="0">
                <a:solidFill>
                  <a:schemeClr val="accent1">
                    <a:lumMod val="50000"/>
                  </a:schemeClr>
                </a:solidFill>
                <a:latin typeface="+mj-lt"/>
              </a:rPr>
              <a:t>(paid work availability and </a:t>
            </a:r>
            <a:r>
              <a:rPr lang="en-GB" sz="2400" dirty="0" err="1" smtClean="0">
                <a:solidFill>
                  <a:schemeClr val="accent1">
                    <a:lumMod val="50000"/>
                  </a:schemeClr>
                </a:solidFill>
                <a:latin typeface="+mj-lt"/>
              </a:rPr>
              <a:t>invisibilised</a:t>
            </a:r>
            <a:r>
              <a:rPr lang="en-GB" sz="2400" dirty="0" smtClean="0">
                <a:solidFill>
                  <a:schemeClr val="accent1">
                    <a:lumMod val="50000"/>
                  </a:schemeClr>
                </a:solidFill>
                <a:latin typeface="+mj-lt"/>
              </a:rPr>
              <a:t> labour)</a:t>
            </a:r>
            <a:endParaRPr lang="en-GB" sz="2400" dirty="0">
              <a:solidFill>
                <a:schemeClr val="accent1">
                  <a:lumMod val="50000"/>
                </a:schemeClr>
              </a:solidFill>
              <a:latin typeface="+mj-lt"/>
            </a:endParaRPr>
          </a:p>
        </p:txBody>
      </p:sp>
      <p:sp>
        <p:nvSpPr>
          <p:cNvPr id="11" name="Rectangle 10"/>
          <p:cNvSpPr/>
          <p:nvPr/>
        </p:nvSpPr>
        <p:spPr>
          <a:xfrm>
            <a:off x="7271656" y="1647832"/>
            <a:ext cx="4659087" cy="5047536"/>
          </a:xfrm>
          <a:prstGeom prst="rect">
            <a:avLst/>
          </a:prstGeom>
        </p:spPr>
        <p:txBody>
          <a:bodyPr wrap="square">
            <a:spAutoFit/>
          </a:bodyPr>
          <a:lstStyle/>
          <a:p>
            <a:pPr marL="342900" indent="-342900">
              <a:buFont typeface="Arial" charset="0"/>
              <a:buChar char="•"/>
            </a:pPr>
            <a:r>
              <a:rPr lang="en-GB" sz="2200" dirty="0" smtClean="0">
                <a:solidFill>
                  <a:schemeClr val="accent1">
                    <a:lumMod val="50000"/>
                  </a:schemeClr>
                </a:solidFill>
                <a:latin typeface="+mj-lt"/>
              </a:rPr>
              <a:t>98% of women state “housewife” as their principle labour activity (mean time on household reproduction is 335 minutes, max is </a:t>
            </a:r>
            <a:r>
              <a:rPr lang="fi-FI" sz="2200" dirty="0">
                <a:solidFill>
                  <a:schemeClr val="accent1">
                    <a:lumMod val="50000"/>
                  </a:schemeClr>
                </a:solidFill>
                <a:latin typeface="+mj-lt"/>
              </a:rPr>
              <a:t>787</a:t>
            </a:r>
            <a:r>
              <a:rPr lang="en-GB" sz="2200" dirty="0" smtClean="0">
                <a:solidFill>
                  <a:schemeClr val="accent1">
                    <a:lumMod val="50000"/>
                  </a:schemeClr>
                </a:solidFill>
                <a:latin typeface="+mj-lt"/>
              </a:rPr>
              <a:t>)</a:t>
            </a:r>
          </a:p>
          <a:p>
            <a:pPr marL="342900" indent="-342900">
              <a:buFont typeface="Arial" charset="0"/>
              <a:buChar char="•"/>
            </a:pPr>
            <a:endParaRPr lang="en-GB" sz="1200" dirty="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77.2% undertake market labour overall (2/3 as “own account”)</a:t>
            </a:r>
          </a:p>
          <a:p>
            <a:pPr marL="342900" indent="-342900">
              <a:buFont typeface="Arial" charset="0"/>
              <a:buChar char="•"/>
            </a:pPr>
            <a:endParaRPr lang="en-GB" sz="1200" dirty="0" smtClean="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Almost a quarter  (23.8%) of women have no income-earning work</a:t>
            </a:r>
          </a:p>
          <a:p>
            <a:pPr marL="342900" indent="-342900">
              <a:buFont typeface="Arial" charset="0"/>
              <a:buChar char="•"/>
            </a:pPr>
            <a:endParaRPr lang="en-GB" sz="1200" dirty="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Among those who work for pay the mean time was 170.8 minutes (median was 125), the max is 985</a:t>
            </a:r>
          </a:p>
          <a:p>
            <a:pPr marL="342900" indent="-342900">
              <a:buFont typeface="Arial" charset="0"/>
              <a:buChar char="•"/>
            </a:pPr>
            <a:endParaRPr lang="en-GB" sz="2200" dirty="0">
              <a:solidFill>
                <a:schemeClr val="accent1">
                  <a:lumMod val="50000"/>
                </a:schemeClr>
              </a:solidFill>
              <a:latin typeface="+mj-lt"/>
            </a:endParaRPr>
          </a:p>
          <a:p>
            <a:pPr marL="342900" indent="-342900">
              <a:buFont typeface="Arial" charset="0"/>
              <a:buChar char="•"/>
            </a:pPr>
            <a:endParaRPr lang="en-GB" sz="2200" dirty="0">
              <a:solidFill>
                <a:schemeClr val="accent1">
                  <a:lumMod val="50000"/>
                </a:schemeClr>
              </a:solidFill>
              <a:latin typeface="+mj-lt"/>
            </a:endParaRPr>
          </a:p>
        </p:txBody>
      </p:sp>
    </p:spTree>
    <p:extLst>
      <p:ext uri="{BB962C8B-B14F-4D97-AF65-F5344CB8AC3E}">
        <p14:creationId xmlns:p14="http://schemas.microsoft.com/office/powerpoint/2010/main" val="1836087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212" y="1401000"/>
            <a:ext cx="6833814" cy="4970046"/>
          </a:xfrm>
          <a:prstGeom prst="rect">
            <a:avLst/>
          </a:prstGeom>
        </p:spPr>
      </p:pic>
      <p:sp>
        <p:nvSpPr>
          <p:cNvPr id="4" name="Slide Number Placeholder 3"/>
          <p:cNvSpPr>
            <a:spLocks noGrp="1"/>
          </p:cNvSpPr>
          <p:nvPr>
            <p:ph type="sldNum" sz="quarter" idx="12"/>
          </p:nvPr>
        </p:nvSpPr>
        <p:spPr/>
        <p:txBody>
          <a:bodyPr/>
          <a:lstStyle/>
          <a:p>
            <a:fld id="{E10357A9-4E47-43DB-99EF-C6EEA5D8E9C3}" type="slidenum">
              <a:rPr lang="en-GB" smtClean="0"/>
              <a:pPr/>
              <a:t>8</a:t>
            </a:fld>
            <a:endParaRPr lang="en-GB"/>
          </a:p>
        </p:txBody>
      </p:sp>
      <p:sp>
        <p:nvSpPr>
          <p:cNvPr id="7" name="Rectangle 6"/>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txBox="1">
            <a:spLocks/>
          </p:cNvSpPr>
          <p:nvPr/>
        </p:nvSpPr>
        <p:spPr>
          <a:xfrm>
            <a:off x="101598" y="99893"/>
            <a:ext cx="12090402" cy="622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smtClean="0">
                <a:solidFill>
                  <a:schemeClr val="bg1"/>
                </a:solidFill>
                <a:latin typeface="+mj-lt"/>
              </a:rPr>
              <a:t>Context</a:t>
            </a:r>
            <a:endParaRPr lang="en-US" sz="3600" dirty="0">
              <a:solidFill>
                <a:schemeClr val="bg1"/>
              </a:solidFill>
              <a:latin typeface="+mj-lt"/>
            </a:endParaRPr>
          </a:p>
        </p:txBody>
      </p:sp>
      <p:sp>
        <p:nvSpPr>
          <p:cNvPr id="3" name="Rectangle 2"/>
          <p:cNvSpPr/>
          <p:nvPr/>
        </p:nvSpPr>
        <p:spPr>
          <a:xfrm>
            <a:off x="300044" y="1057917"/>
            <a:ext cx="10377714" cy="461665"/>
          </a:xfrm>
          <a:prstGeom prst="rect">
            <a:avLst/>
          </a:prstGeom>
        </p:spPr>
        <p:txBody>
          <a:bodyPr wrap="square">
            <a:spAutoFit/>
          </a:bodyPr>
          <a:lstStyle/>
          <a:p>
            <a:r>
              <a:rPr lang="en-GB" sz="2400" b="1" dirty="0" smtClean="0">
                <a:solidFill>
                  <a:schemeClr val="accent1">
                    <a:lumMod val="50000"/>
                  </a:schemeClr>
                </a:solidFill>
                <a:latin typeface="+mj-lt"/>
              </a:rPr>
              <a:t>Figure two: </a:t>
            </a:r>
            <a:r>
              <a:rPr lang="en-GB" sz="2400" dirty="0" smtClean="0">
                <a:solidFill>
                  <a:schemeClr val="accent1">
                    <a:lumMod val="50000"/>
                  </a:schemeClr>
                </a:solidFill>
                <a:latin typeface="+mj-lt"/>
              </a:rPr>
              <a:t>Household class</a:t>
            </a:r>
            <a:endParaRPr lang="en-GB" sz="2400" dirty="0">
              <a:solidFill>
                <a:schemeClr val="accent1">
                  <a:lumMod val="50000"/>
                </a:schemeClr>
              </a:solidFill>
              <a:latin typeface="+mj-lt"/>
            </a:endParaRPr>
          </a:p>
        </p:txBody>
      </p:sp>
      <p:sp>
        <p:nvSpPr>
          <p:cNvPr id="11" name="Rectangle 10"/>
          <p:cNvSpPr/>
          <p:nvPr/>
        </p:nvSpPr>
        <p:spPr>
          <a:xfrm>
            <a:off x="7271656" y="1644167"/>
            <a:ext cx="4920344" cy="4862870"/>
          </a:xfrm>
          <a:prstGeom prst="rect">
            <a:avLst/>
          </a:prstGeom>
        </p:spPr>
        <p:txBody>
          <a:bodyPr wrap="square">
            <a:spAutoFit/>
          </a:bodyPr>
          <a:lstStyle/>
          <a:p>
            <a:pPr marL="342900" indent="-342900">
              <a:buFont typeface="Arial" charset="0"/>
              <a:buChar char="•"/>
            </a:pPr>
            <a:r>
              <a:rPr lang="en-GB" sz="2200" dirty="0" smtClean="0">
                <a:solidFill>
                  <a:schemeClr val="accent1">
                    <a:lumMod val="50000"/>
                  </a:schemeClr>
                </a:solidFill>
                <a:latin typeface="+mj-lt"/>
              </a:rPr>
              <a:t>Wage labour and subsistence farming households dominate (57% of households, rising to 83% in chars)</a:t>
            </a:r>
          </a:p>
          <a:p>
            <a:pPr lvl="1"/>
            <a:r>
              <a:rPr lang="en-GB" sz="2200" i="1" dirty="0" smtClean="0">
                <a:solidFill>
                  <a:schemeClr val="accent1">
                    <a:lumMod val="50000"/>
                  </a:schemeClr>
                </a:solidFill>
                <a:latin typeface="+mj-lt"/>
              </a:rPr>
              <a:t>- these households have under one acre of land</a:t>
            </a:r>
          </a:p>
          <a:p>
            <a:pPr marL="342900" indent="-342900">
              <a:buFont typeface="Arial" charset="0"/>
              <a:buChar char="•"/>
            </a:pPr>
            <a:endParaRPr lang="en-GB" sz="1200" dirty="0" smtClean="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Petite bourgeois households (31.7%) depend on own account or paid work, own 1-10 acres, and do not hire in</a:t>
            </a:r>
          </a:p>
          <a:p>
            <a:pPr marL="342900" indent="-342900">
              <a:buFont typeface="Arial" charset="0"/>
              <a:buChar char="•"/>
            </a:pPr>
            <a:endParaRPr lang="en-GB" sz="1200" dirty="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Capitalist households (11.2%) hire in labour and own more than 10 acres</a:t>
            </a:r>
          </a:p>
          <a:p>
            <a:pPr marL="342900" indent="-342900">
              <a:buFont typeface="Arial" charset="0"/>
              <a:buChar char="•"/>
            </a:pPr>
            <a:endParaRPr lang="en-GB" sz="2200" dirty="0">
              <a:solidFill>
                <a:schemeClr val="accent1">
                  <a:lumMod val="50000"/>
                </a:schemeClr>
              </a:solidFill>
              <a:latin typeface="+mj-lt"/>
            </a:endParaRPr>
          </a:p>
          <a:p>
            <a:pPr marL="342900" indent="-342900">
              <a:buFont typeface="Arial" charset="0"/>
              <a:buChar char="•"/>
            </a:pPr>
            <a:endParaRPr lang="en-GB" sz="2200" dirty="0">
              <a:solidFill>
                <a:schemeClr val="accent1">
                  <a:lumMod val="50000"/>
                </a:schemeClr>
              </a:solidFill>
              <a:latin typeface="+mj-lt"/>
            </a:endParaRPr>
          </a:p>
          <a:p>
            <a:pPr marL="342900" indent="-342900">
              <a:buFont typeface="Arial" charset="0"/>
              <a:buChar char="•"/>
            </a:pPr>
            <a:endParaRPr lang="en-GB" sz="2200" dirty="0">
              <a:solidFill>
                <a:schemeClr val="accent1">
                  <a:lumMod val="50000"/>
                </a:schemeClr>
              </a:solidFill>
              <a:latin typeface="+mj-lt"/>
            </a:endParaRPr>
          </a:p>
        </p:txBody>
      </p:sp>
    </p:spTree>
    <p:extLst>
      <p:ext uri="{BB962C8B-B14F-4D97-AF65-F5344CB8AC3E}">
        <p14:creationId xmlns:p14="http://schemas.microsoft.com/office/powerpoint/2010/main" val="6761425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83560" y="1561915"/>
            <a:ext cx="6754668" cy="5013698"/>
          </a:xfrm>
          <a:prstGeom prst="rect">
            <a:avLst/>
          </a:prstGeom>
        </p:spPr>
      </p:pic>
      <p:sp>
        <p:nvSpPr>
          <p:cNvPr id="4" name="Slide Number Placeholder 3"/>
          <p:cNvSpPr>
            <a:spLocks noGrp="1"/>
          </p:cNvSpPr>
          <p:nvPr>
            <p:ph type="sldNum" sz="quarter" idx="12"/>
          </p:nvPr>
        </p:nvSpPr>
        <p:spPr/>
        <p:txBody>
          <a:bodyPr/>
          <a:lstStyle/>
          <a:p>
            <a:fld id="{E10357A9-4E47-43DB-99EF-C6EEA5D8E9C3}" type="slidenum">
              <a:rPr lang="en-GB" smtClean="0"/>
              <a:pPr/>
              <a:t>9</a:t>
            </a:fld>
            <a:endParaRPr lang="en-GB"/>
          </a:p>
        </p:txBody>
      </p:sp>
      <p:sp>
        <p:nvSpPr>
          <p:cNvPr id="7" name="Rectangle 6"/>
          <p:cNvSpPr/>
          <p:nvPr/>
        </p:nvSpPr>
        <p:spPr>
          <a:xfrm>
            <a:off x="0" y="6575612"/>
            <a:ext cx="12192000" cy="28238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5692588" y="-5692588"/>
            <a:ext cx="806824" cy="121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txBox="1">
            <a:spLocks/>
          </p:cNvSpPr>
          <p:nvPr/>
        </p:nvSpPr>
        <p:spPr>
          <a:xfrm>
            <a:off x="101598" y="99893"/>
            <a:ext cx="12090402" cy="622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3600" dirty="0" smtClean="0">
                <a:solidFill>
                  <a:schemeClr val="bg1"/>
                </a:solidFill>
                <a:latin typeface="+mj-lt"/>
              </a:rPr>
              <a:t>Context</a:t>
            </a:r>
            <a:endParaRPr lang="en-US" sz="3600" dirty="0">
              <a:solidFill>
                <a:schemeClr val="bg1"/>
              </a:solidFill>
              <a:latin typeface="+mj-lt"/>
            </a:endParaRPr>
          </a:p>
        </p:txBody>
      </p:sp>
      <p:sp>
        <p:nvSpPr>
          <p:cNvPr id="3" name="Rectangle 2"/>
          <p:cNvSpPr/>
          <p:nvPr/>
        </p:nvSpPr>
        <p:spPr>
          <a:xfrm>
            <a:off x="300039" y="1057917"/>
            <a:ext cx="10377714" cy="461665"/>
          </a:xfrm>
          <a:prstGeom prst="rect">
            <a:avLst/>
          </a:prstGeom>
        </p:spPr>
        <p:txBody>
          <a:bodyPr wrap="square">
            <a:spAutoFit/>
          </a:bodyPr>
          <a:lstStyle/>
          <a:p>
            <a:r>
              <a:rPr lang="en-GB" sz="2400" b="1" dirty="0" smtClean="0">
                <a:solidFill>
                  <a:schemeClr val="accent1">
                    <a:lumMod val="50000"/>
                  </a:schemeClr>
                </a:solidFill>
                <a:latin typeface="+mj-lt"/>
              </a:rPr>
              <a:t>Figure three: </a:t>
            </a:r>
            <a:r>
              <a:rPr lang="en-GB" sz="2400" dirty="0" smtClean="0">
                <a:solidFill>
                  <a:schemeClr val="accent1">
                    <a:lumMod val="50000"/>
                  </a:schemeClr>
                </a:solidFill>
                <a:latin typeface="+mj-lt"/>
              </a:rPr>
              <a:t>Household non-land assets</a:t>
            </a:r>
            <a:endParaRPr lang="en-GB" sz="2400" dirty="0">
              <a:solidFill>
                <a:schemeClr val="accent1">
                  <a:lumMod val="50000"/>
                </a:schemeClr>
              </a:solidFill>
              <a:latin typeface="+mj-lt"/>
            </a:endParaRPr>
          </a:p>
        </p:txBody>
      </p:sp>
      <p:sp>
        <p:nvSpPr>
          <p:cNvPr id="11" name="Rectangle 10"/>
          <p:cNvSpPr/>
          <p:nvPr/>
        </p:nvSpPr>
        <p:spPr>
          <a:xfrm>
            <a:off x="7274542" y="1969139"/>
            <a:ext cx="4659087" cy="2985433"/>
          </a:xfrm>
          <a:prstGeom prst="rect">
            <a:avLst/>
          </a:prstGeom>
        </p:spPr>
        <p:txBody>
          <a:bodyPr wrap="square">
            <a:spAutoFit/>
          </a:bodyPr>
          <a:lstStyle/>
          <a:p>
            <a:pPr marL="342900" indent="-342900">
              <a:buFont typeface="Arial" charset="0"/>
              <a:buChar char="•"/>
            </a:pPr>
            <a:endParaRPr lang="en-GB" sz="1200" dirty="0" smtClean="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Mean value of consumer goods is 115,649 taka</a:t>
            </a:r>
          </a:p>
          <a:p>
            <a:pPr marL="342900" indent="-342900">
              <a:buFont typeface="Arial" charset="0"/>
              <a:buChar char="•"/>
            </a:pPr>
            <a:endParaRPr lang="en-GB" sz="2200" dirty="0" smtClean="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In Chars this falls to 14,990 taka</a:t>
            </a:r>
          </a:p>
          <a:p>
            <a:pPr marL="342900" indent="-342900">
              <a:buFont typeface="Arial" charset="0"/>
              <a:buChar char="•"/>
            </a:pPr>
            <a:endParaRPr lang="en-GB" sz="2200" dirty="0" smtClean="0">
              <a:solidFill>
                <a:schemeClr val="accent1">
                  <a:lumMod val="50000"/>
                </a:schemeClr>
              </a:solidFill>
              <a:latin typeface="+mj-lt"/>
            </a:endParaRPr>
          </a:p>
          <a:p>
            <a:pPr marL="342900" indent="-342900">
              <a:buFont typeface="Arial" charset="0"/>
              <a:buChar char="•"/>
            </a:pPr>
            <a:r>
              <a:rPr lang="en-GB" sz="2200" dirty="0" smtClean="0">
                <a:solidFill>
                  <a:schemeClr val="accent1">
                    <a:lumMod val="50000"/>
                  </a:schemeClr>
                </a:solidFill>
                <a:latin typeface="+mj-lt"/>
              </a:rPr>
              <a:t>Graphed against age – we see little chance for accumulation over the life course</a:t>
            </a:r>
          </a:p>
        </p:txBody>
      </p:sp>
    </p:spTree>
    <p:extLst>
      <p:ext uri="{BB962C8B-B14F-4D97-AF65-F5344CB8AC3E}">
        <p14:creationId xmlns:p14="http://schemas.microsoft.com/office/powerpoint/2010/main" val="251669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5531</TotalTime>
  <Words>2790</Words>
  <Application>Microsoft Macintosh PowerPoint</Application>
  <PresentationFormat>Widescreen</PresentationFormat>
  <Paragraphs>578</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Calibri</vt:lpstr>
      <vt:lpstr>Calibri Light</vt:lpstr>
      <vt:lpstr>Cambria</vt:lpstr>
      <vt:lpstr>Courier New</vt:lpstr>
      <vt:lpstr>Times New Roman</vt:lpstr>
      <vt:lpstr>Wingdings</vt:lpstr>
      <vt:lpstr>Arial</vt:lpstr>
      <vt:lpstr>Office Theme</vt:lpstr>
      <vt:lpstr>Methodology for Studying the Well-Being  of Poor People in Bangladesh   Monday 12th September 2016 DSA 2016: P50: Labour as method for the study of development in South Asia, Sub-Saharan Africa &amp; Latin America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Anti-Slavery as Development:  A postcolonial critique  17th March 2016 ISA Conference, Atlanta</dc:title>
  <dc:creator>Samantha Watson</dc:creator>
  <cp:lastModifiedBy>Samantha Watson</cp:lastModifiedBy>
  <cp:revision>227</cp:revision>
  <dcterms:created xsi:type="dcterms:W3CDTF">2016-03-16T16:04:23Z</dcterms:created>
  <dcterms:modified xsi:type="dcterms:W3CDTF">2017-04-01T15:44:22Z</dcterms:modified>
</cp:coreProperties>
</file>