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sldIdLst>
    <p:sldId id="256" r:id="rId2"/>
    <p:sldId id="339" r:id="rId3"/>
    <p:sldId id="335" r:id="rId4"/>
    <p:sldId id="340" r:id="rId5"/>
    <p:sldId id="341" r:id="rId6"/>
    <p:sldId id="336" r:id="rId7"/>
    <p:sldId id="338" r:id="rId8"/>
    <p:sldId id="267" r:id="rId9"/>
    <p:sldId id="303" r:id="rId10"/>
    <p:sldId id="304" r:id="rId11"/>
    <p:sldId id="342" r:id="rId12"/>
    <p:sldId id="300" r:id="rId13"/>
    <p:sldId id="297" r:id="rId14"/>
    <p:sldId id="298" r:id="rId15"/>
    <p:sldId id="299" r:id="rId16"/>
    <p:sldId id="305" r:id="rId17"/>
    <p:sldId id="313" r:id="rId18"/>
    <p:sldId id="323" r:id="rId19"/>
    <p:sldId id="324" r:id="rId20"/>
    <p:sldId id="325" r:id="rId21"/>
    <p:sldId id="345" r:id="rId22"/>
    <p:sldId id="346" r:id="rId23"/>
    <p:sldId id="347" r:id="rId24"/>
    <p:sldId id="348" r:id="rId25"/>
    <p:sldId id="326" r:id="rId26"/>
    <p:sldId id="327" r:id="rId27"/>
    <p:sldId id="350" r:id="rId28"/>
    <p:sldId id="352" r:id="rId29"/>
    <p:sldId id="351" r:id="rId30"/>
    <p:sldId id="353" r:id="rId31"/>
    <p:sldId id="358" r:id="rId32"/>
    <p:sldId id="359" r:id="rId33"/>
    <p:sldId id="330" r:id="rId34"/>
    <p:sldId id="354" r:id="rId35"/>
    <p:sldId id="355" r:id="rId36"/>
    <p:sldId id="331" r:id="rId37"/>
    <p:sldId id="344" r:id="rId38"/>
    <p:sldId id="332" r:id="rId39"/>
    <p:sldId id="356" r:id="rId40"/>
    <p:sldId id="357" r:id="rId41"/>
    <p:sldId id="343" r:id="rId42"/>
    <p:sldId id="333" r:id="rId43"/>
    <p:sldId id="334" r:id="rId44"/>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285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79" d="100"/>
          <a:sy n="79" d="100"/>
        </p:scale>
        <p:origin x="960"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C:\Users\Wendy\Downloads\rural_male_fem_lfp%20(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Wendy\Documents\a_NewWork2014\ResearchTemps\GenderNormsCommitmentsAndDataAnalysis\rural_fem_lfp_sgroupFigur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Wendy\Downloads\rural_fem_lfp_merital_statu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Wendy\Downloads\rural_female_lfp_edu.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Wendy\Downloads\rural_female_lfp_edu.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Wendy\Downloads\rural_female_lfp_edu.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lfpr_6_us_ssCombinedMalefemale!$C$11</c:f>
              <c:strCache>
                <c:ptCount val="1"/>
                <c:pt idx="0">
                  <c:v>LFP1-Male</c:v>
                </c:pt>
              </c:strCache>
            </c:strRef>
          </c:tx>
          <c:cat>
            <c:numRef>
              <c:f>lfpr_6_us_ssCombinedMalefemale!$D$10:$G$10</c:f>
              <c:numCache>
                <c:formatCode>General</c:formatCode>
                <c:ptCount val="4"/>
                <c:pt idx="0">
                  <c:v>1983</c:v>
                </c:pt>
                <c:pt idx="1">
                  <c:v>1994</c:v>
                </c:pt>
                <c:pt idx="2">
                  <c:v>2005</c:v>
                </c:pt>
                <c:pt idx="3">
                  <c:v>2012</c:v>
                </c:pt>
              </c:numCache>
            </c:numRef>
          </c:cat>
          <c:val>
            <c:numRef>
              <c:f>lfpr_6_us_ssCombinedMalefemale!$D$11:$G$11</c:f>
              <c:numCache>
                <c:formatCode>0.0</c:formatCode>
                <c:ptCount val="4"/>
                <c:pt idx="0">
                  <c:v>9.3576777671475444</c:v>
                </c:pt>
                <c:pt idx="1">
                  <c:v>8.1302396713080007</c:v>
                </c:pt>
                <c:pt idx="2">
                  <c:v>8.3876904862705111</c:v>
                </c:pt>
                <c:pt idx="3">
                  <c:v>8.7293465765978944</c:v>
                </c:pt>
              </c:numCache>
            </c:numRef>
          </c:val>
          <c:smooth val="0"/>
          <c:extLst>
            <c:ext xmlns:c16="http://schemas.microsoft.com/office/drawing/2014/chart" uri="{C3380CC4-5D6E-409C-BE32-E72D297353CC}">
              <c16:uniqueId val="{00000000-93B3-48F9-86B3-5725F360A0C0}"/>
            </c:ext>
          </c:extLst>
        </c:ser>
        <c:ser>
          <c:idx val="1"/>
          <c:order val="1"/>
          <c:tx>
            <c:strRef>
              <c:f>lfpr_6_us_ssCombinedMalefemale!$C$12</c:f>
              <c:strCache>
                <c:ptCount val="1"/>
                <c:pt idx="0">
                  <c:v>LFP1-Female</c:v>
                </c:pt>
              </c:strCache>
            </c:strRef>
          </c:tx>
          <c:cat>
            <c:numRef>
              <c:f>lfpr_6_us_ssCombinedMalefemale!$D$10:$G$10</c:f>
              <c:numCache>
                <c:formatCode>General</c:formatCode>
                <c:ptCount val="4"/>
                <c:pt idx="0">
                  <c:v>1983</c:v>
                </c:pt>
                <c:pt idx="1">
                  <c:v>1994</c:v>
                </c:pt>
                <c:pt idx="2">
                  <c:v>2005</c:v>
                </c:pt>
                <c:pt idx="3">
                  <c:v>2012</c:v>
                </c:pt>
              </c:numCache>
            </c:numRef>
          </c:cat>
          <c:val>
            <c:numRef>
              <c:f>lfpr_6_us_ssCombinedMalefemale!$D$12:$G$12</c:f>
              <c:numCache>
                <c:formatCode>0.0</c:formatCode>
                <c:ptCount val="4"/>
                <c:pt idx="0">
                  <c:v>1.523485124200239</c:v>
                </c:pt>
                <c:pt idx="1">
                  <c:v>1.4373285109818199</c:v>
                </c:pt>
                <c:pt idx="2">
                  <c:v>1.9805057330718401</c:v>
                </c:pt>
                <c:pt idx="3">
                  <c:v>2.1530684747290891</c:v>
                </c:pt>
              </c:numCache>
            </c:numRef>
          </c:val>
          <c:smooth val="0"/>
          <c:extLst>
            <c:ext xmlns:c16="http://schemas.microsoft.com/office/drawing/2014/chart" uri="{C3380CC4-5D6E-409C-BE32-E72D297353CC}">
              <c16:uniqueId val="{00000001-93B3-48F9-86B3-5725F360A0C0}"/>
            </c:ext>
          </c:extLst>
        </c:ser>
        <c:ser>
          <c:idx val="2"/>
          <c:order val="2"/>
          <c:tx>
            <c:strRef>
              <c:f>lfpr_6_us_ssCombinedMalefemale!$C$13</c:f>
              <c:strCache>
                <c:ptCount val="1"/>
                <c:pt idx="0">
                  <c:v>LFP3-Male</c:v>
                </c:pt>
              </c:strCache>
            </c:strRef>
          </c:tx>
          <c:cat>
            <c:numRef>
              <c:f>lfpr_6_us_ssCombinedMalefemale!$D$10:$G$10</c:f>
              <c:numCache>
                <c:formatCode>General</c:formatCode>
                <c:ptCount val="4"/>
                <c:pt idx="0">
                  <c:v>1983</c:v>
                </c:pt>
                <c:pt idx="1">
                  <c:v>1994</c:v>
                </c:pt>
                <c:pt idx="2">
                  <c:v>2005</c:v>
                </c:pt>
                <c:pt idx="3">
                  <c:v>2012</c:v>
                </c:pt>
              </c:numCache>
            </c:numRef>
          </c:cat>
          <c:val>
            <c:numRef>
              <c:f>lfpr_6_us_ssCombinedMalefemale!$D$13:$G$13</c:f>
              <c:numCache>
                <c:formatCode>0.0</c:formatCode>
                <c:ptCount val="4"/>
                <c:pt idx="0">
                  <c:v>44.302659488431821</c:v>
                </c:pt>
                <c:pt idx="1">
                  <c:v>46.713561318332182</c:v>
                </c:pt>
                <c:pt idx="2">
                  <c:v>45.756079409632427</c:v>
                </c:pt>
                <c:pt idx="3">
                  <c:v>45.078141661419309</c:v>
                </c:pt>
              </c:numCache>
            </c:numRef>
          </c:val>
          <c:smooth val="0"/>
          <c:extLst>
            <c:ext xmlns:c16="http://schemas.microsoft.com/office/drawing/2014/chart" uri="{C3380CC4-5D6E-409C-BE32-E72D297353CC}">
              <c16:uniqueId val="{00000002-93B3-48F9-86B3-5725F360A0C0}"/>
            </c:ext>
          </c:extLst>
        </c:ser>
        <c:ser>
          <c:idx val="3"/>
          <c:order val="3"/>
          <c:tx>
            <c:strRef>
              <c:f>lfpr_6_us_ssCombinedMalefemale!$C$14</c:f>
              <c:strCache>
                <c:ptCount val="1"/>
                <c:pt idx="0">
                  <c:v>LFP3-Female</c:v>
                </c:pt>
              </c:strCache>
            </c:strRef>
          </c:tx>
          <c:cat>
            <c:numRef>
              <c:f>lfpr_6_us_ssCombinedMalefemale!$D$10:$G$10</c:f>
              <c:numCache>
                <c:formatCode>General</c:formatCode>
                <c:ptCount val="4"/>
                <c:pt idx="0">
                  <c:v>1983</c:v>
                </c:pt>
                <c:pt idx="1">
                  <c:v>1994</c:v>
                </c:pt>
                <c:pt idx="2">
                  <c:v>2005</c:v>
                </c:pt>
                <c:pt idx="3">
                  <c:v>2012</c:v>
                </c:pt>
              </c:numCache>
            </c:numRef>
          </c:cat>
          <c:val>
            <c:numRef>
              <c:f>lfpr_6_us_ssCombinedMalefemale!$D$14:$G$14</c:f>
              <c:numCache>
                <c:formatCode>0.0</c:formatCode>
                <c:ptCount val="4"/>
                <c:pt idx="0">
                  <c:v>23.985986028010551</c:v>
                </c:pt>
                <c:pt idx="1">
                  <c:v>24.48962080513466</c:v>
                </c:pt>
                <c:pt idx="2">
                  <c:v>23.295428530586921</c:v>
                </c:pt>
                <c:pt idx="3">
                  <c:v>18.191493944034089</c:v>
                </c:pt>
              </c:numCache>
            </c:numRef>
          </c:val>
          <c:smooth val="0"/>
          <c:extLst>
            <c:ext xmlns:c16="http://schemas.microsoft.com/office/drawing/2014/chart" uri="{C3380CC4-5D6E-409C-BE32-E72D297353CC}">
              <c16:uniqueId val="{00000003-93B3-48F9-86B3-5725F360A0C0}"/>
            </c:ext>
          </c:extLst>
        </c:ser>
        <c:ser>
          <c:idx val="4"/>
          <c:order val="4"/>
          <c:tx>
            <c:strRef>
              <c:f>lfpr_6_us_ssCombinedMalefemale!$C$15</c:f>
              <c:strCache>
                <c:ptCount val="1"/>
                <c:pt idx="0">
                  <c:v>LFP6-Male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lfpr_6_us_ssCombinedMalefemale!$D$10:$G$10</c:f>
              <c:numCache>
                <c:formatCode>General</c:formatCode>
                <c:ptCount val="4"/>
                <c:pt idx="0">
                  <c:v>1983</c:v>
                </c:pt>
                <c:pt idx="1">
                  <c:v>1994</c:v>
                </c:pt>
                <c:pt idx="2">
                  <c:v>2005</c:v>
                </c:pt>
                <c:pt idx="3">
                  <c:v>2012</c:v>
                </c:pt>
              </c:numCache>
            </c:numRef>
          </c:cat>
          <c:val>
            <c:numRef>
              <c:f>lfpr_6_us_ssCombinedMalefemale!$D$15:$G$15</c:f>
              <c:numCache>
                <c:formatCode>0.0</c:formatCode>
                <c:ptCount val="4"/>
                <c:pt idx="0">
                  <c:v>91.032857641769979</c:v>
                </c:pt>
                <c:pt idx="1">
                  <c:v>89.790559953982466</c:v>
                </c:pt>
                <c:pt idx="2">
                  <c:v>88.746754812698441</c:v>
                </c:pt>
                <c:pt idx="3">
                  <c:v>83.715480731215706</c:v>
                </c:pt>
              </c:numCache>
            </c:numRef>
          </c:val>
          <c:smooth val="0"/>
          <c:extLst>
            <c:ext xmlns:c16="http://schemas.microsoft.com/office/drawing/2014/chart" uri="{C3380CC4-5D6E-409C-BE32-E72D297353CC}">
              <c16:uniqueId val="{00000004-93B3-48F9-86B3-5725F360A0C0}"/>
            </c:ext>
          </c:extLst>
        </c:ser>
        <c:ser>
          <c:idx val="5"/>
          <c:order val="5"/>
          <c:tx>
            <c:strRef>
              <c:f>lfpr_6_us_ssCombinedMalefemale!$C$16</c:f>
              <c:strCache>
                <c:ptCount val="1"/>
                <c:pt idx="0">
                  <c:v>LFP6-Female</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lfpr_6_us_ssCombinedMalefemale!$D$10:$G$10</c:f>
              <c:numCache>
                <c:formatCode>General</c:formatCode>
                <c:ptCount val="4"/>
                <c:pt idx="0">
                  <c:v>1983</c:v>
                </c:pt>
                <c:pt idx="1">
                  <c:v>1994</c:v>
                </c:pt>
                <c:pt idx="2">
                  <c:v>2005</c:v>
                </c:pt>
                <c:pt idx="3">
                  <c:v>2012</c:v>
                </c:pt>
              </c:numCache>
            </c:numRef>
          </c:cat>
          <c:val>
            <c:numRef>
              <c:f>lfpr_6_us_ssCombinedMalefemale!$D$16:$G$16</c:f>
              <c:numCache>
                <c:formatCode>0.0</c:formatCode>
                <c:ptCount val="4"/>
                <c:pt idx="0">
                  <c:v>68.846865479498902</c:v>
                </c:pt>
                <c:pt idx="1">
                  <c:v>71.216598737226832</c:v>
                </c:pt>
                <c:pt idx="2">
                  <c:v>70.654725493200729</c:v>
                </c:pt>
                <c:pt idx="3">
                  <c:v>64.808704287577072</c:v>
                </c:pt>
              </c:numCache>
            </c:numRef>
          </c:val>
          <c:smooth val="0"/>
          <c:extLst>
            <c:ext xmlns:c16="http://schemas.microsoft.com/office/drawing/2014/chart" uri="{C3380CC4-5D6E-409C-BE32-E72D297353CC}">
              <c16:uniqueId val="{00000005-93B3-48F9-86B3-5725F360A0C0}"/>
            </c:ext>
          </c:extLst>
        </c:ser>
        <c:dLbls>
          <c:showLegendKey val="0"/>
          <c:showVal val="0"/>
          <c:showCatName val="0"/>
          <c:showSerName val="0"/>
          <c:showPercent val="0"/>
          <c:showBubbleSize val="0"/>
        </c:dLbls>
        <c:marker val="1"/>
        <c:smooth val="0"/>
        <c:axId val="-2140478088"/>
        <c:axId val="-2141066968"/>
      </c:lineChart>
      <c:catAx>
        <c:axId val="-2140478088"/>
        <c:scaling>
          <c:orientation val="minMax"/>
        </c:scaling>
        <c:delete val="0"/>
        <c:axPos val="b"/>
        <c:numFmt formatCode="General" sourceLinked="1"/>
        <c:majorTickMark val="out"/>
        <c:minorTickMark val="none"/>
        <c:tickLblPos val="nextTo"/>
        <c:txPr>
          <a:bodyPr/>
          <a:lstStyle/>
          <a:p>
            <a:pPr>
              <a:defRPr sz="1400">
                <a:latin typeface="Calibri"/>
                <a:cs typeface="Calibri"/>
              </a:defRPr>
            </a:pPr>
            <a:endParaRPr lang="en-US"/>
          </a:p>
        </c:txPr>
        <c:crossAx val="-2141066968"/>
        <c:crosses val="autoZero"/>
        <c:auto val="1"/>
        <c:lblAlgn val="ctr"/>
        <c:lblOffset val="100"/>
        <c:noMultiLvlLbl val="0"/>
      </c:catAx>
      <c:valAx>
        <c:axId val="-2141066968"/>
        <c:scaling>
          <c:orientation val="minMax"/>
        </c:scaling>
        <c:delete val="0"/>
        <c:axPos val="l"/>
        <c:majorGridlines/>
        <c:numFmt formatCode="0.0" sourceLinked="1"/>
        <c:majorTickMark val="out"/>
        <c:minorTickMark val="none"/>
        <c:tickLblPos val="nextTo"/>
        <c:txPr>
          <a:bodyPr/>
          <a:lstStyle/>
          <a:p>
            <a:pPr>
              <a:defRPr sz="1400">
                <a:latin typeface="Calibri"/>
                <a:cs typeface="Calibri"/>
              </a:defRPr>
            </a:pPr>
            <a:endParaRPr lang="en-US"/>
          </a:p>
        </c:txPr>
        <c:crossAx val="-2140478088"/>
        <c:crosses val="autoZero"/>
        <c:crossBetween val="between"/>
      </c:valAx>
    </c:plotArea>
    <c:legend>
      <c:legendPos val="tr"/>
      <c:layout>
        <c:manualLayout>
          <c:xMode val="edge"/>
          <c:yMode val="edge"/>
          <c:x val="0.789883933231737"/>
          <c:y val="0.24321115324217699"/>
          <c:w val="0.19680517678329201"/>
          <c:h val="0.57597954728254597"/>
        </c:manualLayout>
      </c:layout>
      <c:overlay val="0"/>
      <c:txPr>
        <a:bodyPr/>
        <a:lstStyle/>
        <a:p>
          <a:pPr>
            <a:defRPr sz="1800">
              <a:latin typeface="Calibri"/>
              <a:cs typeface="Calibri"/>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lfpr_6_us_ssiNCLUSIVEfIGURE!$C$17</c:f>
              <c:strCache>
                <c:ptCount val="1"/>
                <c:pt idx="0">
                  <c:v>LFP1-ST</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lfpr_6_us_ssiNCLUSIVEfIGURE!$D$17:$G$17</c:f>
              <c:numCache>
                <c:formatCode>0.0</c:formatCode>
                <c:ptCount val="4"/>
                <c:pt idx="0">
                  <c:v>1.73732722038015</c:v>
                </c:pt>
                <c:pt idx="1">
                  <c:v>1.2174161204814899</c:v>
                </c:pt>
                <c:pt idx="2">
                  <c:v>1.814298401655785</c:v>
                </c:pt>
                <c:pt idx="3">
                  <c:v>1.948122873719081</c:v>
                </c:pt>
              </c:numCache>
            </c:numRef>
          </c:val>
          <c:smooth val="0"/>
          <c:extLst>
            <c:ext xmlns:c16="http://schemas.microsoft.com/office/drawing/2014/chart" uri="{C3380CC4-5D6E-409C-BE32-E72D297353CC}">
              <c16:uniqueId val="{00000000-1441-459D-875E-A6F11BB96564}"/>
            </c:ext>
          </c:extLst>
        </c:ser>
        <c:ser>
          <c:idx val="1"/>
          <c:order val="1"/>
          <c:tx>
            <c:strRef>
              <c:f>lfpr_6_us_ssiNCLUSIVEfIGURE!$C$18</c:f>
              <c:strCache>
                <c:ptCount val="1"/>
                <c:pt idx="0">
                  <c:v>LFP1-SC</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lfpr_6_us_ssiNCLUSIVEfIGURE!$D$18:$G$18</c:f>
              <c:numCache>
                <c:formatCode>0.0</c:formatCode>
                <c:ptCount val="4"/>
                <c:pt idx="0">
                  <c:v>1.81397180624541</c:v>
                </c:pt>
                <c:pt idx="1">
                  <c:v>1.3842334145954041</c:v>
                </c:pt>
                <c:pt idx="2">
                  <c:v>2.0555368251935171</c:v>
                </c:pt>
                <c:pt idx="3">
                  <c:v>2.0456237041237642</c:v>
                </c:pt>
              </c:numCache>
            </c:numRef>
          </c:val>
          <c:smooth val="0"/>
          <c:extLst>
            <c:ext xmlns:c16="http://schemas.microsoft.com/office/drawing/2014/chart" uri="{C3380CC4-5D6E-409C-BE32-E72D297353CC}">
              <c16:uniqueId val="{00000001-1441-459D-875E-A6F11BB96564}"/>
            </c:ext>
          </c:extLst>
        </c:ser>
        <c:ser>
          <c:idx val="2"/>
          <c:order val="2"/>
          <c:tx>
            <c:strRef>
              <c:f>lfpr_6_us_ssiNCLUSIVEfIGURE!$C$19</c:f>
              <c:strCache>
                <c:ptCount val="1"/>
                <c:pt idx="0">
                  <c:v>LFP1-Others</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lfpr_6_us_ssiNCLUSIVEfIGURE!$D$19:$G$19</c:f>
              <c:numCache>
                <c:formatCode>0.0</c:formatCode>
                <c:ptCount val="4"/>
                <c:pt idx="0">
                  <c:v>1.41569692217634</c:v>
                </c:pt>
                <c:pt idx="1">
                  <c:v>1.4851632193374411</c:v>
                </c:pt>
                <c:pt idx="2">
                  <c:v>1.982289161894252</c:v>
                </c:pt>
                <c:pt idx="3">
                  <c:v>2.2168323749522072</c:v>
                </c:pt>
              </c:numCache>
            </c:numRef>
          </c:val>
          <c:smooth val="0"/>
          <c:extLst>
            <c:ext xmlns:c16="http://schemas.microsoft.com/office/drawing/2014/chart" uri="{C3380CC4-5D6E-409C-BE32-E72D297353CC}">
              <c16:uniqueId val="{00000002-1441-459D-875E-A6F11BB96564}"/>
            </c:ext>
          </c:extLst>
        </c:ser>
        <c:ser>
          <c:idx val="3"/>
          <c:order val="3"/>
          <c:tx>
            <c:strRef>
              <c:f>lfpr_6_us_ssiNCLUSIVEfIGURE!$C$20</c:f>
              <c:strCache>
                <c:ptCount val="1"/>
                <c:pt idx="0">
                  <c:v>LFP3-ST</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lfpr_6_us_ssiNCLUSIVEfIGURE!$D$20:$G$20</c:f>
              <c:numCache>
                <c:formatCode>0.0</c:formatCode>
                <c:ptCount val="4"/>
                <c:pt idx="0">
                  <c:v>40.503704613369329</c:v>
                </c:pt>
                <c:pt idx="1">
                  <c:v>41.03603460484031</c:v>
                </c:pt>
                <c:pt idx="2">
                  <c:v>39.002459001442467</c:v>
                </c:pt>
                <c:pt idx="3">
                  <c:v>30.21430321157893</c:v>
                </c:pt>
              </c:numCache>
            </c:numRef>
          </c:val>
          <c:smooth val="0"/>
          <c:extLst>
            <c:ext xmlns:c16="http://schemas.microsoft.com/office/drawing/2014/chart" uri="{C3380CC4-5D6E-409C-BE32-E72D297353CC}">
              <c16:uniqueId val="{00000003-1441-459D-875E-A6F11BB96564}"/>
            </c:ext>
          </c:extLst>
        </c:ser>
        <c:ser>
          <c:idx val="4"/>
          <c:order val="4"/>
          <c:tx>
            <c:strRef>
              <c:f>lfpr_6_us_ssiNCLUSIVEfIGURE!$C$21</c:f>
              <c:strCache>
                <c:ptCount val="1"/>
                <c:pt idx="0">
                  <c:v>LFP3-SC</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lfpr_6_us_ssiNCLUSIVEfIGURE!$D$21:$G$21</c:f>
              <c:numCache>
                <c:formatCode>0.0</c:formatCode>
                <c:ptCount val="4"/>
                <c:pt idx="0">
                  <c:v>39.564963229208033</c:v>
                </c:pt>
                <c:pt idx="1">
                  <c:v>37.51318269412775</c:v>
                </c:pt>
                <c:pt idx="2">
                  <c:v>33.58004419307543</c:v>
                </c:pt>
                <c:pt idx="3">
                  <c:v>24.929869635052249</c:v>
                </c:pt>
              </c:numCache>
            </c:numRef>
          </c:val>
          <c:smooth val="0"/>
          <c:extLst>
            <c:ext xmlns:c16="http://schemas.microsoft.com/office/drawing/2014/chart" uri="{C3380CC4-5D6E-409C-BE32-E72D297353CC}">
              <c16:uniqueId val="{00000004-1441-459D-875E-A6F11BB96564}"/>
            </c:ext>
          </c:extLst>
        </c:ser>
        <c:ser>
          <c:idx val="5"/>
          <c:order val="5"/>
          <c:tx>
            <c:strRef>
              <c:f>lfpr_6_us_ssiNCLUSIVEfIGURE!$C$22</c:f>
              <c:strCache>
                <c:ptCount val="1"/>
                <c:pt idx="0">
                  <c:v>LFP3-Others</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lfpr_6_us_ssiNCLUSIVEfIGURE!$D$22:$G$22</c:f>
              <c:numCache>
                <c:formatCode>0.0</c:formatCode>
                <c:ptCount val="4"/>
                <c:pt idx="0">
                  <c:v>17.455124508369469</c:v>
                </c:pt>
                <c:pt idx="1">
                  <c:v>18.32444894146769</c:v>
                </c:pt>
                <c:pt idx="2">
                  <c:v>17.9244979723474</c:v>
                </c:pt>
                <c:pt idx="3">
                  <c:v>14.322633118224671</c:v>
                </c:pt>
              </c:numCache>
            </c:numRef>
          </c:val>
          <c:smooth val="0"/>
          <c:extLst>
            <c:ext xmlns:c16="http://schemas.microsoft.com/office/drawing/2014/chart" uri="{C3380CC4-5D6E-409C-BE32-E72D297353CC}">
              <c16:uniqueId val="{00000005-1441-459D-875E-A6F11BB96564}"/>
            </c:ext>
          </c:extLst>
        </c:ser>
        <c:ser>
          <c:idx val="6"/>
          <c:order val="6"/>
          <c:tx>
            <c:strRef>
              <c:f>lfpr_6_us_ssiNCLUSIVEfIGURE!$C$23</c:f>
              <c:strCache>
                <c:ptCount val="1"/>
                <c:pt idx="0">
                  <c:v>LFP6-ST</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lfpr_6_us_ssiNCLUSIVEfIGURE!$D$23:$G$23</c:f>
              <c:numCache>
                <c:formatCode>0.0</c:formatCode>
                <c:ptCount val="4"/>
                <c:pt idx="0">
                  <c:v>83.313486702962308</c:v>
                </c:pt>
                <c:pt idx="1">
                  <c:v>85.817416801321713</c:v>
                </c:pt>
                <c:pt idx="2">
                  <c:v>84.330560172709426</c:v>
                </c:pt>
                <c:pt idx="3">
                  <c:v>78.523223907331925</c:v>
                </c:pt>
              </c:numCache>
            </c:numRef>
          </c:val>
          <c:smooth val="0"/>
          <c:extLst>
            <c:ext xmlns:c16="http://schemas.microsoft.com/office/drawing/2014/chart" uri="{C3380CC4-5D6E-409C-BE32-E72D297353CC}">
              <c16:uniqueId val="{00000006-1441-459D-875E-A6F11BB96564}"/>
            </c:ext>
          </c:extLst>
        </c:ser>
        <c:ser>
          <c:idx val="7"/>
          <c:order val="7"/>
          <c:tx>
            <c:strRef>
              <c:f>lfpr_6_us_ssiNCLUSIVEfIGURE!$C$24</c:f>
              <c:strCache>
                <c:ptCount val="1"/>
                <c:pt idx="0">
                  <c:v>LFP6-SC</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lfpr_6_us_ssiNCLUSIVEfIGURE!$D$24:$G$24</c:f>
              <c:numCache>
                <c:formatCode>0.0</c:formatCode>
                <c:ptCount val="4"/>
                <c:pt idx="0">
                  <c:v>78.220760421143325</c:v>
                </c:pt>
                <c:pt idx="1">
                  <c:v>78.856147588152538</c:v>
                </c:pt>
                <c:pt idx="2">
                  <c:v>75.495032040492745</c:v>
                </c:pt>
                <c:pt idx="3">
                  <c:v>69.084227323474849</c:v>
                </c:pt>
              </c:numCache>
            </c:numRef>
          </c:val>
          <c:smooth val="0"/>
          <c:extLst>
            <c:ext xmlns:c16="http://schemas.microsoft.com/office/drawing/2014/chart" uri="{C3380CC4-5D6E-409C-BE32-E72D297353CC}">
              <c16:uniqueId val="{00000007-1441-459D-875E-A6F11BB96564}"/>
            </c:ext>
          </c:extLst>
        </c:ser>
        <c:ser>
          <c:idx val="8"/>
          <c:order val="8"/>
          <c:tx>
            <c:strRef>
              <c:f>lfpr_6_us_ssiNCLUSIVEfIGURE!$C$25</c:f>
              <c:strCache>
                <c:ptCount val="1"/>
                <c:pt idx="0">
                  <c:v>LFP6-Others</c:v>
                </c:pt>
              </c:strCache>
            </c:strRef>
          </c:tx>
          <c:cat>
            <c:numRef>
              <c:f>lfpr_6_us_ssiNCLUSIVEfIGURE!$D$16:$G$16</c:f>
              <c:numCache>
                <c:formatCode>General</c:formatCode>
                <c:ptCount val="4"/>
                <c:pt idx="0">
                  <c:v>1983</c:v>
                </c:pt>
                <c:pt idx="1">
                  <c:v>1994</c:v>
                </c:pt>
                <c:pt idx="2">
                  <c:v>2005</c:v>
                </c:pt>
                <c:pt idx="3">
                  <c:v>2012</c:v>
                </c:pt>
              </c:numCache>
            </c:numRef>
          </c:cat>
          <c:val>
            <c:numRef>
              <c:f>lfpr_6_us_ssiNCLUSIVEfIGURE!$D$25:$G$25</c:f>
              <c:numCache>
                <c:formatCode>0.0</c:formatCode>
                <c:ptCount val="4"/>
                <c:pt idx="0">
                  <c:v>64.267540629972061</c:v>
                </c:pt>
                <c:pt idx="1">
                  <c:v>66.871319578619278</c:v>
                </c:pt>
                <c:pt idx="2">
                  <c:v>67.210237622382607</c:v>
                </c:pt>
                <c:pt idx="3">
                  <c:v>61.400449599373779</c:v>
                </c:pt>
              </c:numCache>
            </c:numRef>
          </c:val>
          <c:smooth val="0"/>
          <c:extLst>
            <c:ext xmlns:c16="http://schemas.microsoft.com/office/drawing/2014/chart" uri="{C3380CC4-5D6E-409C-BE32-E72D297353CC}">
              <c16:uniqueId val="{00000008-1441-459D-875E-A6F11BB96564}"/>
            </c:ext>
          </c:extLst>
        </c:ser>
        <c:dLbls>
          <c:showLegendKey val="0"/>
          <c:showVal val="0"/>
          <c:showCatName val="0"/>
          <c:showSerName val="0"/>
          <c:showPercent val="0"/>
          <c:showBubbleSize val="0"/>
        </c:dLbls>
        <c:marker val="1"/>
        <c:smooth val="0"/>
        <c:axId val="-2140631992"/>
        <c:axId val="-2140629048"/>
      </c:lineChart>
      <c:catAx>
        <c:axId val="-2140631992"/>
        <c:scaling>
          <c:orientation val="minMax"/>
        </c:scaling>
        <c:delete val="0"/>
        <c:axPos val="b"/>
        <c:numFmt formatCode="General" sourceLinked="1"/>
        <c:majorTickMark val="out"/>
        <c:minorTickMark val="none"/>
        <c:tickLblPos val="nextTo"/>
        <c:crossAx val="-2140629048"/>
        <c:crosses val="autoZero"/>
        <c:auto val="1"/>
        <c:lblAlgn val="ctr"/>
        <c:lblOffset val="100"/>
        <c:noMultiLvlLbl val="0"/>
      </c:catAx>
      <c:valAx>
        <c:axId val="-2140629048"/>
        <c:scaling>
          <c:orientation val="minMax"/>
        </c:scaling>
        <c:delete val="0"/>
        <c:axPos val="l"/>
        <c:majorGridlines/>
        <c:numFmt formatCode="0.0" sourceLinked="1"/>
        <c:majorTickMark val="out"/>
        <c:minorTickMark val="none"/>
        <c:tickLblPos val="nextTo"/>
        <c:crossAx val="-2140631992"/>
        <c:crosses val="autoZero"/>
        <c:crossBetween val="between"/>
      </c:valAx>
    </c:plotArea>
    <c:legend>
      <c:legendPos val="r"/>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8826540913155097E-2"/>
          <c:y val="5.1587301587301598E-2"/>
          <c:w val="0.65468662571024805"/>
          <c:h val="0.87117735283089603"/>
        </c:manualLayout>
      </c:layout>
      <c:lineChart>
        <c:grouping val="standard"/>
        <c:varyColors val="0"/>
        <c:ser>
          <c:idx val="0"/>
          <c:order val="0"/>
          <c:tx>
            <c:strRef>
              <c:f>lfpr_3_us_ss!$C$5</c:f>
              <c:strCache>
                <c:ptCount val="1"/>
                <c:pt idx="0">
                  <c:v>Never Married</c:v>
                </c:pt>
              </c:strCache>
            </c:strRef>
          </c:tx>
          <c:marker>
            <c:symbol val="none"/>
          </c:marker>
          <c:val>
            <c:numRef>
              <c:f>lfpr_3_us_ss!$D$5:$G$5</c:f>
              <c:numCache>
                <c:formatCode>0.0</c:formatCode>
                <c:ptCount val="4"/>
                <c:pt idx="0">
                  <c:v>24.730087073871481</c:v>
                </c:pt>
                <c:pt idx="1">
                  <c:v>20.418910675587</c:v>
                </c:pt>
                <c:pt idx="2">
                  <c:v>18.907533974945029</c:v>
                </c:pt>
                <c:pt idx="3">
                  <c:v>11.4814375258397</c:v>
                </c:pt>
              </c:numCache>
            </c:numRef>
          </c:val>
          <c:smooth val="0"/>
          <c:extLst>
            <c:ext xmlns:c16="http://schemas.microsoft.com/office/drawing/2014/chart" uri="{C3380CC4-5D6E-409C-BE32-E72D297353CC}">
              <c16:uniqueId val="{00000000-087B-4FBF-B12F-503BA6FA235B}"/>
            </c:ext>
          </c:extLst>
        </c:ser>
        <c:ser>
          <c:idx val="1"/>
          <c:order val="1"/>
          <c:tx>
            <c:strRef>
              <c:f>lfpr_3_us_ss!$C$6</c:f>
              <c:strCache>
                <c:ptCount val="1"/>
                <c:pt idx="0">
                  <c:v>Currently Married</c:v>
                </c:pt>
              </c:strCache>
            </c:strRef>
          </c:tx>
          <c:marker>
            <c:symbol val="none"/>
          </c:marker>
          <c:val>
            <c:numRef>
              <c:f>lfpr_3_us_ss!$D$6:$G$6</c:f>
              <c:numCache>
                <c:formatCode>0.0</c:formatCode>
                <c:ptCount val="4"/>
                <c:pt idx="0">
                  <c:v>22.952256128426431</c:v>
                </c:pt>
                <c:pt idx="1">
                  <c:v>24.004463061665639</c:v>
                </c:pt>
                <c:pt idx="2">
                  <c:v>22.899642592750268</c:v>
                </c:pt>
                <c:pt idx="3">
                  <c:v>18.011062963198711</c:v>
                </c:pt>
              </c:numCache>
            </c:numRef>
          </c:val>
          <c:smooth val="0"/>
          <c:extLst>
            <c:ext xmlns:c16="http://schemas.microsoft.com/office/drawing/2014/chart" uri="{C3380CC4-5D6E-409C-BE32-E72D297353CC}">
              <c16:uniqueId val="{00000001-087B-4FBF-B12F-503BA6FA235B}"/>
            </c:ext>
          </c:extLst>
        </c:ser>
        <c:ser>
          <c:idx val="2"/>
          <c:order val="2"/>
          <c:tx>
            <c:strRef>
              <c:f>lfpr_3_us_ss!$C$7</c:f>
              <c:strCache>
                <c:ptCount val="1"/>
                <c:pt idx="0">
                  <c:v>Widowed</c:v>
                </c:pt>
              </c:strCache>
            </c:strRef>
          </c:tx>
          <c:marker>
            <c:symbol val="none"/>
          </c:marker>
          <c:val>
            <c:numRef>
              <c:f>lfpr_3_us_ss!$D$7:$G$7</c:f>
              <c:numCache>
                <c:formatCode>0.0</c:formatCode>
                <c:ptCount val="4"/>
                <c:pt idx="0">
                  <c:v>30.437219800014439</c:v>
                </c:pt>
                <c:pt idx="1">
                  <c:v>32.279866958475232</c:v>
                </c:pt>
                <c:pt idx="2">
                  <c:v>33.040418177303913</c:v>
                </c:pt>
                <c:pt idx="3">
                  <c:v>35.193575473366529</c:v>
                </c:pt>
              </c:numCache>
            </c:numRef>
          </c:val>
          <c:smooth val="0"/>
          <c:extLst>
            <c:ext xmlns:c16="http://schemas.microsoft.com/office/drawing/2014/chart" uri="{C3380CC4-5D6E-409C-BE32-E72D297353CC}">
              <c16:uniqueId val="{00000002-087B-4FBF-B12F-503BA6FA235B}"/>
            </c:ext>
          </c:extLst>
        </c:ser>
        <c:ser>
          <c:idx val="3"/>
          <c:order val="3"/>
          <c:tx>
            <c:strRef>
              <c:f>lfpr_3_us_ss!$C$8</c:f>
              <c:strCache>
                <c:ptCount val="1"/>
                <c:pt idx="0">
                  <c:v>Divorced/Separated</c:v>
                </c:pt>
              </c:strCache>
            </c:strRef>
          </c:tx>
          <c:marker>
            <c:symbol val="none"/>
          </c:marker>
          <c:val>
            <c:numRef>
              <c:f>lfpr_3_us_ss!$D$8:$G$8</c:f>
              <c:numCache>
                <c:formatCode>0.0</c:formatCode>
                <c:ptCount val="4"/>
                <c:pt idx="0" formatCode="General">
                  <c:v>53</c:v>
                </c:pt>
                <c:pt idx="1">
                  <c:v>52.82436033425607</c:v>
                </c:pt>
                <c:pt idx="2">
                  <c:v>52.897186147186147</c:v>
                </c:pt>
                <c:pt idx="3">
                  <c:v>49.189174968429938</c:v>
                </c:pt>
              </c:numCache>
            </c:numRef>
          </c:val>
          <c:smooth val="0"/>
          <c:extLst>
            <c:ext xmlns:c16="http://schemas.microsoft.com/office/drawing/2014/chart" uri="{C3380CC4-5D6E-409C-BE32-E72D297353CC}">
              <c16:uniqueId val="{00000003-087B-4FBF-B12F-503BA6FA235B}"/>
            </c:ext>
          </c:extLst>
        </c:ser>
        <c:dLbls>
          <c:showLegendKey val="0"/>
          <c:showVal val="0"/>
          <c:showCatName val="0"/>
          <c:showSerName val="0"/>
          <c:showPercent val="0"/>
          <c:showBubbleSize val="0"/>
        </c:dLbls>
        <c:smooth val="0"/>
        <c:axId val="-2140580136"/>
        <c:axId val="-2140577016"/>
      </c:lineChart>
      <c:catAx>
        <c:axId val="-2140580136"/>
        <c:scaling>
          <c:orientation val="minMax"/>
        </c:scaling>
        <c:delete val="0"/>
        <c:axPos val="b"/>
        <c:majorTickMark val="out"/>
        <c:minorTickMark val="none"/>
        <c:tickLblPos val="nextTo"/>
        <c:crossAx val="-2140577016"/>
        <c:crosses val="autoZero"/>
        <c:auto val="1"/>
        <c:lblAlgn val="ctr"/>
        <c:lblOffset val="100"/>
        <c:noMultiLvlLbl val="0"/>
      </c:catAx>
      <c:valAx>
        <c:axId val="-2140577016"/>
        <c:scaling>
          <c:orientation val="minMax"/>
        </c:scaling>
        <c:delete val="0"/>
        <c:axPos val="l"/>
        <c:majorGridlines/>
        <c:numFmt formatCode="0.0" sourceLinked="1"/>
        <c:majorTickMark val="out"/>
        <c:minorTickMark val="none"/>
        <c:tickLblPos val="nextTo"/>
        <c:crossAx val="-2140580136"/>
        <c:crosses val="autoZero"/>
        <c:crossBetween val="between"/>
      </c:valAx>
    </c:plotArea>
    <c:legend>
      <c:legendPos val="r"/>
      <c:layout>
        <c:manualLayout>
          <c:xMode val="edge"/>
          <c:yMode val="edge"/>
          <c:x val="0.755637708747945"/>
          <c:y val="0.168017747781527"/>
          <c:w val="0.22971027660004001"/>
          <c:h val="0.711583552055993"/>
        </c:manualLayout>
      </c:layout>
      <c:overlay val="0"/>
      <c:txPr>
        <a:bodyPr/>
        <a:lstStyle/>
        <a:p>
          <a:pPr>
            <a:defRPr sz="1600">
              <a:latin typeface="Calibri"/>
              <a:cs typeface="Calibri"/>
            </a:defRPr>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ru_fem_lfp6_edu_us_ss!$C$6</c:f>
              <c:strCache>
                <c:ptCount val="1"/>
                <c:pt idx="0">
                  <c:v>Illiterate</c:v>
                </c:pt>
              </c:strCache>
            </c:strRef>
          </c:tx>
          <c:marker>
            <c:symbol val="none"/>
          </c:marker>
          <c:cat>
            <c:numRef>
              <c:f>ru_fem_lfp6_edu_us_ss!$D$5:$G$5</c:f>
              <c:numCache>
                <c:formatCode>General</c:formatCode>
                <c:ptCount val="4"/>
                <c:pt idx="0">
                  <c:v>1983</c:v>
                </c:pt>
                <c:pt idx="1">
                  <c:v>1994</c:v>
                </c:pt>
                <c:pt idx="2">
                  <c:v>2005</c:v>
                </c:pt>
                <c:pt idx="3">
                  <c:v>2012</c:v>
                </c:pt>
              </c:numCache>
            </c:numRef>
          </c:cat>
          <c:val>
            <c:numRef>
              <c:f>ru_fem_lfp6_edu_us_ss!$D$6:$G$6</c:f>
              <c:numCache>
                <c:formatCode>0.0</c:formatCode>
                <c:ptCount val="4"/>
                <c:pt idx="0">
                  <c:v>73.000939809544832</c:v>
                </c:pt>
                <c:pt idx="1">
                  <c:v>77.632622912165559</c:v>
                </c:pt>
                <c:pt idx="2">
                  <c:v>78.991727833978246</c:v>
                </c:pt>
                <c:pt idx="3">
                  <c:v>77.306912330081204</c:v>
                </c:pt>
              </c:numCache>
            </c:numRef>
          </c:val>
          <c:smooth val="0"/>
          <c:extLst>
            <c:ext xmlns:c16="http://schemas.microsoft.com/office/drawing/2014/chart" uri="{C3380CC4-5D6E-409C-BE32-E72D297353CC}">
              <c16:uniqueId val="{00000000-0DAA-40E6-8BFE-A8512C4275A5}"/>
            </c:ext>
          </c:extLst>
        </c:ser>
        <c:ser>
          <c:idx val="1"/>
          <c:order val="1"/>
          <c:tx>
            <c:strRef>
              <c:f>ru_fem_lfp6_edu_us_ss!$C$7</c:f>
              <c:strCache>
                <c:ptCount val="1"/>
                <c:pt idx="0">
                  <c:v>Upto Primary</c:v>
                </c:pt>
              </c:strCache>
            </c:strRef>
          </c:tx>
          <c:marker>
            <c:symbol val="none"/>
          </c:marker>
          <c:cat>
            <c:numRef>
              <c:f>ru_fem_lfp6_edu_us_ss!$D$5:$G$5</c:f>
              <c:numCache>
                <c:formatCode>General</c:formatCode>
                <c:ptCount val="4"/>
                <c:pt idx="0">
                  <c:v>1983</c:v>
                </c:pt>
                <c:pt idx="1">
                  <c:v>1994</c:v>
                </c:pt>
                <c:pt idx="2">
                  <c:v>2005</c:v>
                </c:pt>
                <c:pt idx="3">
                  <c:v>2012</c:v>
                </c:pt>
              </c:numCache>
            </c:numRef>
          </c:cat>
          <c:val>
            <c:numRef>
              <c:f>ru_fem_lfp6_edu_us_ss!$D$7:$G$7</c:f>
              <c:numCache>
                <c:formatCode>0.0</c:formatCode>
                <c:ptCount val="4"/>
                <c:pt idx="0">
                  <c:v>57.955870893081503</c:v>
                </c:pt>
                <c:pt idx="1">
                  <c:v>64.169025349941933</c:v>
                </c:pt>
                <c:pt idx="2">
                  <c:v>67.952438458402966</c:v>
                </c:pt>
                <c:pt idx="3">
                  <c:v>66.797884934732963</c:v>
                </c:pt>
              </c:numCache>
            </c:numRef>
          </c:val>
          <c:smooth val="0"/>
          <c:extLst>
            <c:ext xmlns:c16="http://schemas.microsoft.com/office/drawing/2014/chart" uri="{C3380CC4-5D6E-409C-BE32-E72D297353CC}">
              <c16:uniqueId val="{00000001-0DAA-40E6-8BFE-A8512C4275A5}"/>
            </c:ext>
          </c:extLst>
        </c:ser>
        <c:ser>
          <c:idx val="2"/>
          <c:order val="2"/>
          <c:tx>
            <c:strRef>
              <c:f>ru_fem_lfp6_edu_us_ss!$C$8</c:f>
              <c:strCache>
                <c:ptCount val="1"/>
                <c:pt idx="0">
                  <c:v>Middle</c:v>
                </c:pt>
              </c:strCache>
            </c:strRef>
          </c:tx>
          <c:marker>
            <c:symbol val="none"/>
          </c:marker>
          <c:cat>
            <c:numRef>
              <c:f>ru_fem_lfp6_edu_us_ss!$D$5:$G$5</c:f>
              <c:numCache>
                <c:formatCode>General</c:formatCode>
                <c:ptCount val="4"/>
                <c:pt idx="0">
                  <c:v>1983</c:v>
                </c:pt>
                <c:pt idx="1">
                  <c:v>1994</c:v>
                </c:pt>
                <c:pt idx="2">
                  <c:v>2005</c:v>
                </c:pt>
                <c:pt idx="3">
                  <c:v>2012</c:v>
                </c:pt>
              </c:numCache>
            </c:numRef>
          </c:cat>
          <c:val>
            <c:numRef>
              <c:f>ru_fem_lfp6_edu_us_ss!$D$8:$G$8</c:f>
              <c:numCache>
                <c:formatCode>0.0</c:formatCode>
                <c:ptCount val="4"/>
                <c:pt idx="0">
                  <c:v>43.421300917091642</c:v>
                </c:pt>
                <c:pt idx="1">
                  <c:v>47.79397387700616</c:v>
                </c:pt>
                <c:pt idx="2">
                  <c:v>55.238509144295122</c:v>
                </c:pt>
                <c:pt idx="3">
                  <c:v>52.719746291675143</c:v>
                </c:pt>
              </c:numCache>
            </c:numRef>
          </c:val>
          <c:smooth val="0"/>
          <c:extLst>
            <c:ext xmlns:c16="http://schemas.microsoft.com/office/drawing/2014/chart" uri="{C3380CC4-5D6E-409C-BE32-E72D297353CC}">
              <c16:uniqueId val="{00000002-0DAA-40E6-8BFE-A8512C4275A5}"/>
            </c:ext>
          </c:extLst>
        </c:ser>
        <c:ser>
          <c:idx val="3"/>
          <c:order val="3"/>
          <c:tx>
            <c:strRef>
              <c:f>ru_fem_lfp6_edu_us_ss!$C$9</c:f>
              <c:strCache>
                <c:ptCount val="1"/>
                <c:pt idx="0">
                  <c:v>Sec or High. Sec</c:v>
                </c:pt>
              </c:strCache>
            </c:strRef>
          </c:tx>
          <c:marker>
            <c:symbol val="none"/>
          </c:marker>
          <c:cat>
            <c:numRef>
              <c:f>ru_fem_lfp6_edu_us_ss!$D$5:$G$5</c:f>
              <c:numCache>
                <c:formatCode>General</c:formatCode>
                <c:ptCount val="4"/>
                <c:pt idx="0">
                  <c:v>1983</c:v>
                </c:pt>
                <c:pt idx="1">
                  <c:v>1994</c:v>
                </c:pt>
                <c:pt idx="2">
                  <c:v>2005</c:v>
                </c:pt>
                <c:pt idx="3">
                  <c:v>2012</c:v>
                </c:pt>
              </c:numCache>
            </c:numRef>
          </c:cat>
          <c:val>
            <c:numRef>
              <c:f>ru_fem_lfp6_edu_us_ss!$D$9:$G$9</c:f>
              <c:numCache>
                <c:formatCode>0.0</c:formatCode>
                <c:ptCount val="4"/>
                <c:pt idx="0">
                  <c:v>44.681895365043452</c:v>
                </c:pt>
                <c:pt idx="1">
                  <c:v>44.134288533219099</c:v>
                </c:pt>
                <c:pt idx="2">
                  <c:v>48.318081039724248</c:v>
                </c:pt>
                <c:pt idx="3">
                  <c:v>39.920376521566403</c:v>
                </c:pt>
              </c:numCache>
            </c:numRef>
          </c:val>
          <c:smooth val="0"/>
          <c:extLst>
            <c:ext xmlns:c16="http://schemas.microsoft.com/office/drawing/2014/chart" uri="{C3380CC4-5D6E-409C-BE32-E72D297353CC}">
              <c16:uniqueId val="{00000003-0DAA-40E6-8BFE-A8512C4275A5}"/>
            </c:ext>
          </c:extLst>
        </c:ser>
        <c:ser>
          <c:idx val="4"/>
          <c:order val="4"/>
          <c:tx>
            <c:strRef>
              <c:f>ru_fem_lfp6_edu_us_ss!$C$10</c:f>
              <c:strCache>
                <c:ptCount val="1"/>
                <c:pt idx="0">
                  <c:v>Grad. or above</c:v>
                </c:pt>
              </c:strCache>
            </c:strRef>
          </c:tx>
          <c:marker>
            <c:symbol val="none"/>
          </c:marker>
          <c:cat>
            <c:numRef>
              <c:f>ru_fem_lfp6_edu_us_ss!$D$5:$G$5</c:f>
              <c:numCache>
                <c:formatCode>General</c:formatCode>
                <c:ptCount val="4"/>
                <c:pt idx="0">
                  <c:v>1983</c:v>
                </c:pt>
                <c:pt idx="1">
                  <c:v>1994</c:v>
                </c:pt>
                <c:pt idx="2">
                  <c:v>2005</c:v>
                </c:pt>
                <c:pt idx="3">
                  <c:v>2012</c:v>
                </c:pt>
              </c:numCache>
            </c:numRef>
          </c:cat>
          <c:val>
            <c:numRef>
              <c:f>ru_fem_lfp6_edu_us_ss!$D$10:$G$10</c:f>
              <c:numCache>
                <c:formatCode>0.0</c:formatCode>
                <c:ptCount val="4"/>
                <c:pt idx="0">
                  <c:v>62.298019128476099</c:v>
                </c:pt>
                <c:pt idx="1">
                  <c:v>65.589019593853408</c:v>
                </c:pt>
                <c:pt idx="2">
                  <c:v>60.052696360626797</c:v>
                </c:pt>
                <c:pt idx="3">
                  <c:v>55.993252202166111</c:v>
                </c:pt>
              </c:numCache>
            </c:numRef>
          </c:val>
          <c:smooth val="0"/>
          <c:extLst>
            <c:ext xmlns:c16="http://schemas.microsoft.com/office/drawing/2014/chart" uri="{C3380CC4-5D6E-409C-BE32-E72D297353CC}">
              <c16:uniqueId val="{00000004-0DAA-40E6-8BFE-A8512C4275A5}"/>
            </c:ext>
          </c:extLst>
        </c:ser>
        <c:dLbls>
          <c:showLegendKey val="0"/>
          <c:showVal val="0"/>
          <c:showCatName val="0"/>
          <c:showSerName val="0"/>
          <c:showPercent val="0"/>
          <c:showBubbleSize val="0"/>
        </c:dLbls>
        <c:smooth val="0"/>
        <c:axId val="-2140859816"/>
        <c:axId val="-2140856728"/>
      </c:lineChart>
      <c:catAx>
        <c:axId val="-2140859816"/>
        <c:scaling>
          <c:orientation val="minMax"/>
        </c:scaling>
        <c:delete val="0"/>
        <c:axPos val="b"/>
        <c:numFmt formatCode="General" sourceLinked="1"/>
        <c:majorTickMark val="out"/>
        <c:minorTickMark val="none"/>
        <c:tickLblPos val="nextTo"/>
        <c:crossAx val="-2140856728"/>
        <c:crosses val="autoZero"/>
        <c:auto val="1"/>
        <c:lblAlgn val="ctr"/>
        <c:lblOffset val="100"/>
        <c:noMultiLvlLbl val="0"/>
      </c:catAx>
      <c:valAx>
        <c:axId val="-2140856728"/>
        <c:scaling>
          <c:orientation val="minMax"/>
        </c:scaling>
        <c:delete val="0"/>
        <c:axPos val="l"/>
        <c:majorGridlines/>
        <c:numFmt formatCode="0.0" sourceLinked="1"/>
        <c:majorTickMark val="out"/>
        <c:minorTickMark val="none"/>
        <c:tickLblPos val="nextTo"/>
        <c:crossAx val="-2140859816"/>
        <c:crosses val="autoZero"/>
        <c:crossBetween val="between"/>
      </c:valAx>
    </c:plotArea>
    <c:legend>
      <c:legendPos val="r"/>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ru_fem_lfp6_edu_us_ss!$D$5</c:f>
              <c:strCache>
                <c:ptCount val="1"/>
                <c:pt idx="0">
                  <c:v>1983</c:v>
                </c:pt>
              </c:strCache>
            </c:strRef>
          </c:tx>
          <c:cat>
            <c:strRef>
              <c:f>ru_fem_lfp6_edu_us_ss!$C$6:$C$10</c:f>
              <c:strCache>
                <c:ptCount val="5"/>
                <c:pt idx="0">
                  <c:v>Illiterate</c:v>
                </c:pt>
                <c:pt idx="1">
                  <c:v>Upto Primary</c:v>
                </c:pt>
                <c:pt idx="2">
                  <c:v>Middle</c:v>
                </c:pt>
                <c:pt idx="3">
                  <c:v>Sec or High. Sec</c:v>
                </c:pt>
                <c:pt idx="4">
                  <c:v>Grad. or above</c:v>
                </c:pt>
              </c:strCache>
            </c:strRef>
          </c:cat>
          <c:val>
            <c:numRef>
              <c:f>ru_fem_lfp6_edu_us_ss!$D$6:$D$10</c:f>
              <c:numCache>
                <c:formatCode>0.0</c:formatCode>
                <c:ptCount val="5"/>
                <c:pt idx="0">
                  <c:v>73.000939809544832</c:v>
                </c:pt>
                <c:pt idx="1">
                  <c:v>57.955870893081503</c:v>
                </c:pt>
                <c:pt idx="2">
                  <c:v>43.421300917091642</c:v>
                </c:pt>
                <c:pt idx="3">
                  <c:v>44.681895365043452</c:v>
                </c:pt>
                <c:pt idx="4">
                  <c:v>62.298019128476099</c:v>
                </c:pt>
              </c:numCache>
            </c:numRef>
          </c:val>
          <c:smooth val="0"/>
          <c:extLst>
            <c:ext xmlns:c16="http://schemas.microsoft.com/office/drawing/2014/chart" uri="{C3380CC4-5D6E-409C-BE32-E72D297353CC}">
              <c16:uniqueId val="{00000000-E8AE-4097-8B02-6A1C297442D2}"/>
            </c:ext>
          </c:extLst>
        </c:ser>
        <c:ser>
          <c:idx val="1"/>
          <c:order val="1"/>
          <c:tx>
            <c:strRef>
              <c:f>ru_fem_lfp6_edu_us_ss!$E$5</c:f>
              <c:strCache>
                <c:ptCount val="1"/>
                <c:pt idx="0">
                  <c:v>1994</c:v>
                </c:pt>
              </c:strCache>
            </c:strRef>
          </c:tx>
          <c:cat>
            <c:strRef>
              <c:f>ru_fem_lfp6_edu_us_ss!$C$6:$C$10</c:f>
              <c:strCache>
                <c:ptCount val="5"/>
                <c:pt idx="0">
                  <c:v>Illiterate</c:v>
                </c:pt>
                <c:pt idx="1">
                  <c:v>Upto Primary</c:v>
                </c:pt>
                <c:pt idx="2">
                  <c:v>Middle</c:v>
                </c:pt>
                <c:pt idx="3">
                  <c:v>Sec or High. Sec</c:v>
                </c:pt>
                <c:pt idx="4">
                  <c:v>Grad. or above</c:v>
                </c:pt>
              </c:strCache>
            </c:strRef>
          </c:cat>
          <c:val>
            <c:numRef>
              <c:f>ru_fem_lfp6_edu_us_ss!$E$6:$E$10</c:f>
              <c:numCache>
                <c:formatCode>0.0</c:formatCode>
                <c:ptCount val="5"/>
                <c:pt idx="0">
                  <c:v>77.632622912165559</c:v>
                </c:pt>
                <c:pt idx="1">
                  <c:v>64.169025349941933</c:v>
                </c:pt>
                <c:pt idx="2">
                  <c:v>47.79397387700616</c:v>
                </c:pt>
                <c:pt idx="3">
                  <c:v>44.134288533219099</c:v>
                </c:pt>
                <c:pt idx="4">
                  <c:v>65.589019593853408</c:v>
                </c:pt>
              </c:numCache>
            </c:numRef>
          </c:val>
          <c:smooth val="0"/>
          <c:extLst>
            <c:ext xmlns:c16="http://schemas.microsoft.com/office/drawing/2014/chart" uri="{C3380CC4-5D6E-409C-BE32-E72D297353CC}">
              <c16:uniqueId val="{00000001-E8AE-4097-8B02-6A1C297442D2}"/>
            </c:ext>
          </c:extLst>
        </c:ser>
        <c:ser>
          <c:idx val="2"/>
          <c:order val="2"/>
          <c:tx>
            <c:strRef>
              <c:f>ru_fem_lfp6_edu_us_ss!$F$5</c:f>
              <c:strCache>
                <c:ptCount val="1"/>
                <c:pt idx="0">
                  <c:v>2005</c:v>
                </c:pt>
              </c:strCache>
            </c:strRef>
          </c:tx>
          <c:cat>
            <c:strRef>
              <c:f>ru_fem_lfp6_edu_us_ss!$C$6:$C$10</c:f>
              <c:strCache>
                <c:ptCount val="5"/>
                <c:pt idx="0">
                  <c:v>Illiterate</c:v>
                </c:pt>
                <c:pt idx="1">
                  <c:v>Upto Primary</c:v>
                </c:pt>
                <c:pt idx="2">
                  <c:v>Middle</c:v>
                </c:pt>
                <c:pt idx="3">
                  <c:v>Sec or High. Sec</c:v>
                </c:pt>
                <c:pt idx="4">
                  <c:v>Grad. or above</c:v>
                </c:pt>
              </c:strCache>
            </c:strRef>
          </c:cat>
          <c:val>
            <c:numRef>
              <c:f>ru_fem_lfp6_edu_us_ss!$F$6:$F$10</c:f>
              <c:numCache>
                <c:formatCode>0.0</c:formatCode>
                <c:ptCount val="5"/>
                <c:pt idx="0">
                  <c:v>78.991727833978246</c:v>
                </c:pt>
                <c:pt idx="1">
                  <c:v>67.952438458402966</c:v>
                </c:pt>
                <c:pt idx="2">
                  <c:v>55.238509144295122</c:v>
                </c:pt>
                <c:pt idx="3">
                  <c:v>48.318081039724248</c:v>
                </c:pt>
                <c:pt idx="4">
                  <c:v>60.052696360626797</c:v>
                </c:pt>
              </c:numCache>
            </c:numRef>
          </c:val>
          <c:smooth val="0"/>
          <c:extLst>
            <c:ext xmlns:c16="http://schemas.microsoft.com/office/drawing/2014/chart" uri="{C3380CC4-5D6E-409C-BE32-E72D297353CC}">
              <c16:uniqueId val="{00000002-E8AE-4097-8B02-6A1C297442D2}"/>
            </c:ext>
          </c:extLst>
        </c:ser>
        <c:ser>
          <c:idx val="3"/>
          <c:order val="3"/>
          <c:tx>
            <c:strRef>
              <c:f>ru_fem_lfp6_edu_us_ss!$G$5</c:f>
              <c:strCache>
                <c:ptCount val="1"/>
                <c:pt idx="0">
                  <c:v>2012</c:v>
                </c:pt>
              </c:strCache>
            </c:strRef>
          </c:tx>
          <c:cat>
            <c:strRef>
              <c:f>ru_fem_lfp6_edu_us_ss!$C$6:$C$10</c:f>
              <c:strCache>
                <c:ptCount val="5"/>
                <c:pt idx="0">
                  <c:v>Illiterate</c:v>
                </c:pt>
                <c:pt idx="1">
                  <c:v>Upto Primary</c:v>
                </c:pt>
                <c:pt idx="2">
                  <c:v>Middle</c:v>
                </c:pt>
                <c:pt idx="3">
                  <c:v>Sec or High. Sec</c:v>
                </c:pt>
                <c:pt idx="4">
                  <c:v>Grad. or above</c:v>
                </c:pt>
              </c:strCache>
            </c:strRef>
          </c:cat>
          <c:val>
            <c:numRef>
              <c:f>ru_fem_lfp6_edu_us_ss!$G$6:$G$10</c:f>
              <c:numCache>
                <c:formatCode>0.0</c:formatCode>
                <c:ptCount val="5"/>
                <c:pt idx="0">
                  <c:v>77.306912330081204</c:v>
                </c:pt>
                <c:pt idx="1">
                  <c:v>66.797884934732963</c:v>
                </c:pt>
                <c:pt idx="2">
                  <c:v>52.719746291675143</c:v>
                </c:pt>
                <c:pt idx="3">
                  <c:v>39.920376521566403</c:v>
                </c:pt>
                <c:pt idx="4">
                  <c:v>55.993252202166111</c:v>
                </c:pt>
              </c:numCache>
            </c:numRef>
          </c:val>
          <c:smooth val="0"/>
          <c:extLst>
            <c:ext xmlns:c16="http://schemas.microsoft.com/office/drawing/2014/chart" uri="{C3380CC4-5D6E-409C-BE32-E72D297353CC}">
              <c16:uniqueId val="{00000003-E8AE-4097-8B02-6A1C297442D2}"/>
            </c:ext>
          </c:extLst>
        </c:ser>
        <c:dLbls>
          <c:showLegendKey val="0"/>
          <c:showVal val="0"/>
          <c:showCatName val="0"/>
          <c:showSerName val="0"/>
          <c:showPercent val="0"/>
          <c:showBubbleSize val="0"/>
        </c:dLbls>
        <c:marker val="1"/>
        <c:smooth val="0"/>
        <c:axId val="-2141053576"/>
        <c:axId val="-2141050392"/>
      </c:lineChart>
      <c:catAx>
        <c:axId val="-2141053576"/>
        <c:scaling>
          <c:orientation val="minMax"/>
        </c:scaling>
        <c:delete val="0"/>
        <c:axPos val="b"/>
        <c:numFmt formatCode="General" sourceLinked="0"/>
        <c:majorTickMark val="out"/>
        <c:minorTickMark val="none"/>
        <c:tickLblPos val="nextTo"/>
        <c:crossAx val="-2141050392"/>
        <c:crosses val="autoZero"/>
        <c:auto val="1"/>
        <c:lblAlgn val="ctr"/>
        <c:lblOffset val="100"/>
        <c:noMultiLvlLbl val="0"/>
      </c:catAx>
      <c:valAx>
        <c:axId val="-2141050392"/>
        <c:scaling>
          <c:orientation val="minMax"/>
        </c:scaling>
        <c:delete val="0"/>
        <c:axPos val="l"/>
        <c:majorGridlines/>
        <c:numFmt formatCode="0.0" sourceLinked="1"/>
        <c:majorTickMark val="out"/>
        <c:minorTickMark val="none"/>
        <c:tickLblPos val="nextTo"/>
        <c:crossAx val="-2141053576"/>
        <c:crosses val="autoZero"/>
        <c:crossBetween val="between"/>
      </c:valAx>
    </c:plotArea>
    <c:legend>
      <c:legendPos val="r"/>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ru_fem_lfp3_edu_us_ss!$C$5</c:f>
              <c:strCache>
                <c:ptCount val="1"/>
                <c:pt idx="0">
                  <c:v>Illiterate</c:v>
                </c:pt>
              </c:strCache>
            </c:strRef>
          </c:tx>
          <c:marker>
            <c:symbol val="none"/>
          </c:marker>
          <c:cat>
            <c:numRef>
              <c:f>ru_fem_lfp3_edu_us_ss!$D$4:$G$4</c:f>
              <c:numCache>
                <c:formatCode>General</c:formatCode>
                <c:ptCount val="4"/>
                <c:pt idx="0">
                  <c:v>1983</c:v>
                </c:pt>
                <c:pt idx="1">
                  <c:v>1994</c:v>
                </c:pt>
                <c:pt idx="2">
                  <c:v>2005</c:v>
                </c:pt>
                <c:pt idx="3">
                  <c:v>2012</c:v>
                </c:pt>
              </c:numCache>
            </c:numRef>
          </c:cat>
          <c:val>
            <c:numRef>
              <c:f>ru_fem_lfp3_edu_us_ss!$D$5:$G$5</c:f>
              <c:numCache>
                <c:formatCode>0.0</c:formatCode>
                <c:ptCount val="4"/>
                <c:pt idx="0">
                  <c:v>26.80109843310732</c:v>
                </c:pt>
                <c:pt idx="1">
                  <c:v>28.89925836100123</c:v>
                </c:pt>
                <c:pt idx="2">
                  <c:v>28.280744195123759</c:v>
                </c:pt>
                <c:pt idx="3">
                  <c:v>22.975842055302209</c:v>
                </c:pt>
              </c:numCache>
            </c:numRef>
          </c:val>
          <c:smooth val="0"/>
          <c:extLst>
            <c:ext xmlns:c16="http://schemas.microsoft.com/office/drawing/2014/chart" uri="{C3380CC4-5D6E-409C-BE32-E72D297353CC}">
              <c16:uniqueId val="{00000000-E268-469B-BA35-8A0747C11AF4}"/>
            </c:ext>
          </c:extLst>
        </c:ser>
        <c:ser>
          <c:idx val="1"/>
          <c:order val="1"/>
          <c:tx>
            <c:strRef>
              <c:f>ru_fem_lfp3_edu_us_ss!$C$6</c:f>
              <c:strCache>
                <c:ptCount val="1"/>
                <c:pt idx="0">
                  <c:v>Upto Primary</c:v>
                </c:pt>
              </c:strCache>
            </c:strRef>
          </c:tx>
          <c:marker>
            <c:symbol val="none"/>
          </c:marker>
          <c:cat>
            <c:numRef>
              <c:f>ru_fem_lfp3_edu_us_ss!$D$4:$G$4</c:f>
              <c:numCache>
                <c:formatCode>General</c:formatCode>
                <c:ptCount val="4"/>
                <c:pt idx="0">
                  <c:v>1983</c:v>
                </c:pt>
                <c:pt idx="1">
                  <c:v>1994</c:v>
                </c:pt>
                <c:pt idx="2">
                  <c:v>2005</c:v>
                </c:pt>
                <c:pt idx="3">
                  <c:v>2012</c:v>
                </c:pt>
              </c:numCache>
            </c:numRef>
          </c:cat>
          <c:val>
            <c:numRef>
              <c:f>ru_fem_lfp3_edu_us_ss!$D$6:$G$6</c:f>
              <c:numCache>
                <c:formatCode>0.0</c:formatCode>
                <c:ptCount val="4"/>
                <c:pt idx="0">
                  <c:v>13.94328024668531</c:v>
                </c:pt>
                <c:pt idx="1">
                  <c:v>15.952585479025149</c:v>
                </c:pt>
                <c:pt idx="2">
                  <c:v>18.524053189470411</c:v>
                </c:pt>
                <c:pt idx="3">
                  <c:v>17.526725493553929</c:v>
                </c:pt>
              </c:numCache>
            </c:numRef>
          </c:val>
          <c:smooth val="0"/>
          <c:extLst>
            <c:ext xmlns:c16="http://schemas.microsoft.com/office/drawing/2014/chart" uri="{C3380CC4-5D6E-409C-BE32-E72D297353CC}">
              <c16:uniqueId val="{00000001-E268-469B-BA35-8A0747C11AF4}"/>
            </c:ext>
          </c:extLst>
        </c:ser>
        <c:ser>
          <c:idx val="2"/>
          <c:order val="2"/>
          <c:tx>
            <c:strRef>
              <c:f>ru_fem_lfp3_edu_us_ss!$C$7</c:f>
              <c:strCache>
                <c:ptCount val="1"/>
                <c:pt idx="0">
                  <c:v>Middle</c:v>
                </c:pt>
              </c:strCache>
            </c:strRef>
          </c:tx>
          <c:marker>
            <c:symbol val="none"/>
          </c:marker>
          <c:cat>
            <c:numRef>
              <c:f>ru_fem_lfp3_edu_us_ss!$D$4:$G$4</c:f>
              <c:numCache>
                <c:formatCode>General</c:formatCode>
                <c:ptCount val="4"/>
                <c:pt idx="0">
                  <c:v>1983</c:v>
                </c:pt>
                <c:pt idx="1">
                  <c:v>1994</c:v>
                </c:pt>
                <c:pt idx="2">
                  <c:v>2005</c:v>
                </c:pt>
                <c:pt idx="3">
                  <c:v>2012</c:v>
                </c:pt>
              </c:numCache>
            </c:numRef>
          </c:cat>
          <c:val>
            <c:numRef>
              <c:f>ru_fem_lfp3_edu_us_ss!$D$7:$G$7</c:f>
              <c:numCache>
                <c:formatCode>0.0</c:formatCode>
                <c:ptCount val="4"/>
                <c:pt idx="0">
                  <c:v>8.8809843794083765</c:v>
                </c:pt>
                <c:pt idx="1">
                  <c:v>10.009926181193389</c:v>
                </c:pt>
                <c:pt idx="2">
                  <c:v>13.20665036655825</c:v>
                </c:pt>
                <c:pt idx="3">
                  <c:v>11.75980432414508</c:v>
                </c:pt>
              </c:numCache>
            </c:numRef>
          </c:val>
          <c:smooth val="0"/>
          <c:extLst>
            <c:ext xmlns:c16="http://schemas.microsoft.com/office/drawing/2014/chart" uri="{C3380CC4-5D6E-409C-BE32-E72D297353CC}">
              <c16:uniqueId val="{00000002-E268-469B-BA35-8A0747C11AF4}"/>
            </c:ext>
          </c:extLst>
        </c:ser>
        <c:ser>
          <c:idx val="3"/>
          <c:order val="3"/>
          <c:tx>
            <c:strRef>
              <c:f>ru_fem_lfp3_edu_us_ss!$C$8</c:f>
              <c:strCache>
                <c:ptCount val="1"/>
                <c:pt idx="0">
                  <c:v>Sec or High. Sec</c:v>
                </c:pt>
              </c:strCache>
            </c:strRef>
          </c:tx>
          <c:marker>
            <c:symbol val="none"/>
          </c:marker>
          <c:cat>
            <c:numRef>
              <c:f>ru_fem_lfp3_edu_us_ss!$D$4:$G$4</c:f>
              <c:numCache>
                <c:formatCode>General</c:formatCode>
                <c:ptCount val="4"/>
                <c:pt idx="0">
                  <c:v>1983</c:v>
                </c:pt>
                <c:pt idx="1">
                  <c:v>1994</c:v>
                </c:pt>
                <c:pt idx="2">
                  <c:v>2005</c:v>
                </c:pt>
                <c:pt idx="3">
                  <c:v>2012</c:v>
                </c:pt>
              </c:numCache>
            </c:numRef>
          </c:cat>
          <c:val>
            <c:numRef>
              <c:f>ru_fem_lfp3_edu_us_ss!$D$8:$G$8</c:f>
              <c:numCache>
                <c:formatCode>0.0</c:formatCode>
                <c:ptCount val="4"/>
                <c:pt idx="0">
                  <c:v>18.831375008185891</c:v>
                </c:pt>
                <c:pt idx="1">
                  <c:v>13.86746457052717</c:v>
                </c:pt>
                <c:pt idx="2">
                  <c:v>15.262210903741151</c:v>
                </c:pt>
                <c:pt idx="3">
                  <c:v>10.298275665636581</c:v>
                </c:pt>
              </c:numCache>
            </c:numRef>
          </c:val>
          <c:smooth val="0"/>
          <c:extLst>
            <c:ext xmlns:c16="http://schemas.microsoft.com/office/drawing/2014/chart" uri="{C3380CC4-5D6E-409C-BE32-E72D297353CC}">
              <c16:uniqueId val="{00000003-E268-469B-BA35-8A0747C11AF4}"/>
            </c:ext>
          </c:extLst>
        </c:ser>
        <c:ser>
          <c:idx val="4"/>
          <c:order val="4"/>
          <c:tx>
            <c:strRef>
              <c:f>ru_fem_lfp3_edu_us_ss!$C$9</c:f>
              <c:strCache>
                <c:ptCount val="1"/>
                <c:pt idx="0">
                  <c:v>Grad. or above</c:v>
                </c:pt>
              </c:strCache>
            </c:strRef>
          </c:tx>
          <c:marker>
            <c:symbol val="none"/>
          </c:marker>
          <c:cat>
            <c:numRef>
              <c:f>ru_fem_lfp3_edu_us_ss!$D$4:$G$4</c:f>
              <c:numCache>
                <c:formatCode>General</c:formatCode>
                <c:ptCount val="4"/>
                <c:pt idx="0">
                  <c:v>1983</c:v>
                </c:pt>
                <c:pt idx="1">
                  <c:v>1994</c:v>
                </c:pt>
                <c:pt idx="2">
                  <c:v>2005</c:v>
                </c:pt>
                <c:pt idx="3">
                  <c:v>2012</c:v>
                </c:pt>
              </c:numCache>
            </c:numRef>
          </c:cat>
          <c:val>
            <c:numRef>
              <c:f>ru_fem_lfp3_edu_us_ss!$D$9:$G$9</c:f>
              <c:numCache>
                <c:formatCode>0.0</c:formatCode>
                <c:ptCount val="4"/>
                <c:pt idx="0">
                  <c:v>31.57499544648601</c:v>
                </c:pt>
                <c:pt idx="1">
                  <c:v>38.849895406300092</c:v>
                </c:pt>
                <c:pt idx="2">
                  <c:v>35.491172981831561</c:v>
                </c:pt>
                <c:pt idx="3">
                  <c:v>27.099185649628801</c:v>
                </c:pt>
              </c:numCache>
            </c:numRef>
          </c:val>
          <c:smooth val="0"/>
          <c:extLst>
            <c:ext xmlns:c16="http://schemas.microsoft.com/office/drawing/2014/chart" uri="{C3380CC4-5D6E-409C-BE32-E72D297353CC}">
              <c16:uniqueId val="{00000004-E268-469B-BA35-8A0747C11AF4}"/>
            </c:ext>
          </c:extLst>
        </c:ser>
        <c:dLbls>
          <c:showLegendKey val="0"/>
          <c:showVal val="0"/>
          <c:showCatName val="0"/>
          <c:showSerName val="0"/>
          <c:showPercent val="0"/>
          <c:showBubbleSize val="0"/>
        </c:dLbls>
        <c:smooth val="0"/>
        <c:axId val="-2140346136"/>
        <c:axId val="-2140343016"/>
      </c:lineChart>
      <c:catAx>
        <c:axId val="-2140346136"/>
        <c:scaling>
          <c:orientation val="minMax"/>
        </c:scaling>
        <c:delete val="0"/>
        <c:axPos val="b"/>
        <c:numFmt formatCode="General" sourceLinked="1"/>
        <c:majorTickMark val="out"/>
        <c:minorTickMark val="none"/>
        <c:tickLblPos val="nextTo"/>
        <c:crossAx val="-2140343016"/>
        <c:crosses val="autoZero"/>
        <c:auto val="1"/>
        <c:lblAlgn val="ctr"/>
        <c:lblOffset val="100"/>
        <c:noMultiLvlLbl val="0"/>
      </c:catAx>
      <c:valAx>
        <c:axId val="-2140343016"/>
        <c:scaling>
          <c:orientation val="minMax"/>
        </c:scaling>
        <c:delete val="0"/>
        <c:axPos val="l"/>
        <c:majorGridlines/>
        <c:numFmt formatCode="0.0" sourceLinked="1"/>
        <c:majorTickMark val="out"/>
        <c:minorTickMark val="none"/>
        <c:tickLblPos val="nextTo"/>
        <c:crossAx val="-2140346136"/>
        <c:crosses val="autoZero"/>
        <c:crossBetween val="between"/>
      </c:valAx>
    </c:plotArea>
    <c:legend>
      <c:legendPos val="r"/>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800" b="1" i="0" baseline="0">
                <a:effectLst/>
              </a:rPr>
              <a:t>Per Day</a:t>
            </a:r>
            <a:endParaRPr lang="en-IN">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1"/>
            </a:solidFill>
            <a:ln>
              <a:solidFill>
                <a:schemeClr val="tx1"/>
              </a:solidFill>
            </a:ln>
            <a:effectLst/>
          </c:spPr>
          <c:invertIfNegative val="0"/>
          <c:dPt>
            <c:idx val="0"/>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1-87DE-4A18-B3FA-ADF8DC0EE4FE}"/>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Sheet1!$D$4:$E$4</c:f>
              <c:strCache>
                <c:ptCount val="2"/>
                <c:pt idx="0">
                  <c:v>Male</c:v>
                </c:pt>
                <c:pt idx="1">
                  <c:v>Female</c:v>
                </c:pt>
              </c:strCache>
            </c:strRef>
          </c:cat>
          <c:val>
            <c:numRef>
              <c:f>Sheet1!$D$5:$E$5</c:f>
              <c:numCache>
                <c:formatCode>General</c:formatCode>
                <c:ptCount val="2"/>
                <c:pt idx="0">
                  <c:v>84.96</c:v>
                </c:pt>
                <c:pt idx="1">
                  <c:v>257.55</c:v>
                </c:pt>
              </c:numCache>
            </c:numRef>
          </c:val>
          <c:extLst>
            <c:ext xmlns:c16="http://schemas.microsoft.com/office/drawing/2014/chart" uri="{C3380CC4-5D6E-409C-BE32-E72D297353CC}">
              <c16:uniqueId val="{00000002-87DE-4A18-B3FA-ADF8DC0EE4FE}"/>
            </c:ext>
          </c:extLst>
        </c:ser>
        <c:dLbls>
          <c:showLegendKey val="0"/>
          <c:showVal val="0"/>
          <c:showCatName val="0"/>
          <c:showSerName val="0"/>
          <c:showPercent val="0"/>
          <c:showBubbleSize val="0"/>
        </c:dLbls>
        <c:gapWidth val="219"/>
        <c:overlap val="-27"/>
        <c:axId val="325822616"/>
        <c:axId val="325823272"/>
      </c:barChart>
      <c:catAx>
        <c:axId val="32582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325823272"/>
        <c:crosses val="autoZero"/>
        <c:auto val="1"/>
        <c:lblAlgn val="ctr"/>
        <c:lblOffset val="100"/>
        <c:noMultiLvlLbl val="0"/>
      </c:catAx>
      <c:valAx>
        <c:axId val="325823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5822616"/>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IN" b="1"/>
              <a:t>Per Month</a:t>
            </a:r>
          </a:p>
        </c:rich>
      </c:tx>
      <c:overlay val="0"/>
      <c:spPr>
        <a:noFill/>
        <a:ln>
          <a:solidFill>
            <a:schemeClr val="bg1">
              <a:lumMod val="85000"/>
            </a:schemeClr>
          </a:solid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Sheet1!$D$4:$E$4</c:f>
              <c:strCache>
                <c:ptCount val="2"/>
                <c:pt idx="0">
                  <c:v>Male</c:v>
                </c:pt>
                <c:pt idx="1">
                  <c:v>Female</c:v>
                </c:pt>
              </c:strCache>
            </c:strRef>
          </c:cat>
          <c:val>
            <c:numRef>
              <c:f>Sheet1!$D$6:$E$6</c:f>
              <c:numCache>
                <c:formatCode>General</c:formatCode>
                <c:ptCount val="2"/>
                <c:pt idx="0">
                  <c:v>2208.96</c:v>
                </c:pt>
                <c:pt idx="1">
                  <c:v>6696.3</c:v>
                </c:pt>
              </c:numCache>
            </c:numRef>
          </c:val>
          <c:extLst>
            <c:ext xmlns:c16="http://schemas.microsoft.com/office/drawing/2014/chart" uri="{C3380CC4-5D6E-409C-BE32-E72D297353CC}">
              <c16:uniqueId val="{00000000-5F99-45EF-A507-4245D14114AF}"/>
            </c:ext>
          </c:extLst>
        </c:ser>
        <c:dLbls>
          <c:showLegendKey val="0"/>
          <c:showVal val="0"/>
          <c:showCatName val="0"/>
          <c:showSerName val="0"/>
          <c:showPercent val="0"/>
          <c:showBubbleSize val="0"/>
        </c:dLbls>
        <c:gapWidth val="219"/>
        <c:overlap val="-27"/>
        <c:axId val="259903544"/>
        <c:axId val="259903216"/>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Sheet1!$D$4:$E$4</c15:sqref>
                        </c15:formulaRef>
                      </c:ext>
                    </c:extLst>
                    <c:strCache>
                      <c:ptCount val="2"/>
                      <c:pt idx="0">
                        <c:v>Male</c:v>
                      </c:pt>
                      <c:pt idx="1">
                        <c:v>Female</c:v>
                      </c:pt>
                    </c:strCache>
                  </c:strRef>
                </c:cat>
                <c:val>
                  <c:numRef>
                    <c:extLst>
                      <c:ext uri="{02D57815-91ED-43cb-92C2-25804820EDAC}">
                        <c15:formulaRef>
                          <c15:sqref>Sheet1!$D$5:$E$5</c15:sqref>
                        </c15:formulaRef>
                      </c:ext>
                    </c:extLst>
                    <c:numCache>
                      <c:formatCode>General</c:formatCode>
                      <c:ptCount val="2"/>
                      <c:pt idx="0">
                        <c:v>84.96</c:v>
                      </c:pt>
                      <c:pt idx="1">
                        <c:v>257.55</c:v>
                      </c:pt>
                    </c:numCache>
                  </c:numRef>
                </c:val>
                <c:extLst>
                  <c:ext xmlns:c16="http://schemas.microsoft.com/office/drawing/2014/chart" uri="{C3380CC4-5D6E-409C-BE32-E72D297353CC}">
                    <c16:uniqueId val="{00000001-5F99-45EF-A507-4245D14114AF}"/>
                  </c:ext>
                </c:extLst>
              </c15:ser>
            </c15:filteredBarSeries>
          </c:ext>
        </c:extLst>
      </c:barChart>
      <c:catAx>
        <c:axId val="259903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259903216"/>
        <c:crosses val="autoZero"/>
        <c:auto val="1"/>
        <c:lblAlgn val="ctr"/>
        <c:lblOffset val="100"/>
        <c:noMultiLvlLbl val="0"/>
      </c:catAx>
      <c:valAx>
        <c:axId val="259903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9903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8/31/2016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3325295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13</a:t>
            </a:fld>
            <a:endParaRPr lang="en-US"/>
          </a:p>
        </p:txBody>
      </p:sp>
    </p:spTree>
    <p:extLst>
      <p:ext uri="{BB962C8B-B14F-4D97-AF65-F5344CB8AC3E}">
        <p14:creationId xmlns:p14="http://schemas.microsoft.com/office/powerpoint/2010/main" val="228802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15</a:t>
            </a:fld>
            <a:endParaRPr lang="en-US"/>
          </a:p>
        </p:txBody>
      </p:sp>
    </p:spTree>
    <p:extLst>
      <p:ext uri="{BB962C8B-B14F-4D97-AF65-F5344CB8AC3E}">
        <p14:creationId xmlns:p14="http://schemas.microsoft.com/office/powerpoint/2010/main" val="1892716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21</a:t>
            </a:fld>
            <a:endParaRPr lang="en-US"/>
          </a:p>
        </p:txBody>
      </p:sp>
    </p:spTree>
    <p:extLst>
      <p:ext uri="{BB962C8B-B14F-4D97-AF65-F5344CB8AC3E}">
        <p14:creationId xmlns:p14="http://schemas.microsoft.com/office/powerpoint/2010/main" val="124017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33</a:t>
            </a:fld>
            <a:endParaRPr lang="en-US"/>
          </a:p>
        </p:txBody>
      </p:sp>
    </p:spTree>
    <p:extLst>
      <p:ext uri="{BB962C8B-B14F-4D97-AF65-F5344CB8AC3E}">
        <p14:creationId xmlns:p14="http://schemas.microsoft.com/office/powerpoint/2010/main" val="217981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34</a:t>
            </a:fld>
            <a:endParaRPr lang="en-US"/>
          </a:p>
        </p:txBody>
      </p:sp>
    </p:spTree>
    <p:extLst>
      <p:ext uri="{BB962C8B-B14F-4D97-AF65-F5344CB8AC3E}">
        <p14:creationId xmlns:p14="http://schemas.microsoft.com/office/powerpoint/2010/main" val="422567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35</a:t>
            </a:fld>
            <a:endParaRPr lang="en-US"/>
          </a:p>
        </p:txBody>
      </p:sp>
    </p:spTree>
    <p:extLst>
      <p:ext uri="{BB962C8B-B14F-4D97-AF65-F5344CB8AC3E}">
        <p14:creationId xmlns:p14="http://schemas.microsoft.com/office/powerpoint/2010/main" val="3993111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8/31/2016</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lang="en-US"/>
              <a:t>Click to edit Master title style</a:t>
            </a:r>
          </a:p>
        </p:txBody>
      </p:sp>
      <p:sp>
        <p:nvSpPr>
          <p:cNvPr id="8" name="Content Placeholder 7"/>
          <p:cNvSpPr>
            <a:spLocks noGrp="1"/>
          </p:cNvSpPr>
          <p:nvPr>
            <p:ph sz="quarter" idx="1"/>
          </p:nvPr>
        </p:nvSpPr>
        <p:spPr>
          <a:xfrm>
            <a:off x="612648" y="1200150"/>
            <a:ext cx="8153400"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EF21C0D6-225C-4D4F-80B6-3E481FCBD08D}" type="datetimeFigureOut">
              <a:rPr lang="en-US"/>
              <a:pPr>
                <a:defRPr/>
              </a:pPr>
              <a:t>8/31/2016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1FF850-80BB-4E35-821D-15A41C316ED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3" name="Rectangle 2"/>
          <p:cNvSpPr>
            <a:spLocks noGrp="1"/>
          </p:cNvSpPr>
          <p:nvPr>
            <p:ph type="dt" sz="half" idx="10"/>
          </p:nvPr>
        </p:nvSpPr>
        <p:spPr/>
        <p:txBody>
          <a:bodyPr/>
          <a:lstStyle/>
          <a:p>
            <a:fld id="{E4606EA6-EFEA-4C30-9264-4F9291A5780D}" type="datetime1">
              <a:rPr lang="en-US" smtClean="0"/>
              <a:pPr/>
              <a:t>8/31/2016</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a:t>Click to edit master title style</a:t>
            </a:r>
          </a:p>
        </p:txBody>
      </p:sp>
      <p:sp>
        <p:nvSpPr>
          <p:cNvPr id="12" name="Date Placeholder 11"/>
          <p:cNvSpPr>
            <a:spLocks noGrp="1"/>
          </p:cNvSpPr>
          <p:nvPr>
            <p:ph type="dt" sz="half" idx="10"/>
          </p:nvPr>
        </p:nvSpPr>
        <p:spPr/>
        <p:txBody>
          <a:bodyPr/>
          <a:lstStyle/>
          <a:p>
            <a:fld id="{6FCF9F07-3BC7-4570-B054-79111B0A380C}" type="datetime1">
              <a:rPr lang="en-US" smtClean="0"/>
              <a:pPr/>
              <a:t>8/31/2016</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fld id="{E4606EA6-EFEA-4C30-9264-4F9291A5780D}" type="datetime1">
              <a:rPr lang="en-US" smtClean="0"/>
              <a:pPr/>
              <a:t>8/31/2016</a:t>
            </a:fld>
            <a:endParaRPr lang="en-US"/>
          </a:p>
        </p:txBody>
      </p:sp>
      <p:sp>
        <p:nvSpPr>
          <p:cNvPr id="10" name="Slide Number Placeholder 9"/>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5"/>
          </p:nvPr>
        </p:nvSpPr>
        <p:spPr/>
        <p:txBody>
          <a:bodyPr rtlCol="0"/>
          <a:lstStyle/>
          <a:p>
            <a:fld id="{E4606EA6-EFEA-4C30-9264-4F9291A5780D}" type="datetime1">
              <a:rPr lang="en-US" smtClean="0"/>
              <a:pPr/>
              <a:t>8/31/2016</a:t>
            </a:fld>
            <a:endParaRPr lang="en-US"/>
          </a:p>
        </p:txBody>
      </p:sp>
      <p:sp>
        <p:nvSpPr>
          <p:cNvPr id="12" name="Slide Number Placeholder 11"/>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FADB5D-B7A0-47E3-AD2D-B1A6F8614213}" type="datetime1">
              <a:rPr lang="en-US" smtClean="0"/>
              <a:pPr/>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lang="en-US" smtClean="0"/>
              <a:pPr/>
              <a:t>8/31/2016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F49A8198-4617-485E-9585-4840B69DBBA6}" type="datetime1">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p>
            <a:fld id="{E4606EA6-EFEA-4C30-9264-4F9291A5780D}" type="datetime1">
              <a:rPr lang="en-US" smtClean="0"/>
              <a:pPr/>
              <a:t>8/31/2016</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8/31/2016</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type="subTitle" idx="4294967295"/>
          </p:nvPr>
        </p:nvSpPr>
        <p:spPr>
          <a:xfrm>
            <a:off x="2628900" y="4629150"/>
            <a:ext cx="6515100" cy="514350"/>
          </a:xfrm>
        </p:spPr>
        <p:txBody>
          <a:bodyPr>
            <a:normAutofit/>
          </a:bodyPr>
          <a:lstStyle/>
          <a:p>
            <a:pPr algn="r"/>
            <a:r>
              <a:rPr lang="en-US" sz="2400" dirty="0">
                <a:latin typeface="Cambria"/>
                <a:cs typeface="Cambria"/>
              </a:rPr>
              <a:t>September 8, 2016</a:t>
            </a:r>
          </a:p>
        </p:txBody>
      </p:sp>
      <p:sp>
        <p:nvSpPr>
          <p:cNvPr id="2" name="TextBox 1"/>
          <p:cNvSpPr txBox="1"/>
          <p:nvPr/>
        </p:nvSpPr>
        <p:spPr>
          <a:xfrm>
            <a:off x="400626" y="123478"/>
            <a:ext cx="8534400" cy="954107"/>
          </a:xfrm>
          <a:prstGeom prst="rect">
            <a:avLst/>
          </a:prstGeom>
          <a:noFill/>
        </p:spPr>
        <p:txBody>
          <a:bodyPr wrap="square" rtlCol="0">
            <a:spAutoFit/>
          </a:bodyPr>
          <a:lstStyle/>
          <a:p>
            <a:pPr algn="ctr"/>
            <a:r>
              <a:rPr lang="en-US" sz="2800" dirty="0">
                <a:latin typeface="Cambria"/>
                <a:cs typeface="Cambria"/>
              </a:rPr>
              <a:t>Unpaid Women Worker as Disguised Exclusion: An Experience from rural India</a:t>
            </a:r>
          </a:p>
        </p:txBody>
      </p:sp>
      <p:sp>
        <p:nvSpPr>
          <p:cNvPr id="6" name="TextBox 5"/>
          <p:cNvSpPr txBox="1"/>
          <p:nvPr/>
        </p:nvSpPr>
        <p:spPr>
          <a:xfrm>
            <a:off x="611560" y="1314485"/>
            <a:ext cx="8136904" cy="1323439"/>
          </a:xfrm>
          <a:prstGeom prst="rect">
            <a:avLst/>
          </a:prstGeom>
          <a:noFill/>
        </p:spPr>
        <p:txBody>
          <a:bodyPr wrap="square" rtlCol="0">
            <a:spAutoFit/>
          </a:bodyPr>
          <a:lstStyle/>
          <a:p>
            <a:pPr algn="ctr"/>
            <a:r>
              <a:rPr lang="en-US" sz="2000" dirty="0">
                <a:latin typeface="Cambria"/>
                <a:cs typeface="Cambria"/>
              </a:rPr>
              <a:t>By India Team</a:t>
            </a:r>
          </a:p>
          <a:p>
            <a:pPr algn="ctr"/>
            <a:r>
              <a:rPr lang="en-US" sz="2000" dirty="0">
                <a:latin typeface="Cambria"/>
                <a:cs typeface="Cambria"/>
              </a:rPr>
              <a:t>Principal Investigator: Wendy Olsen; </a:t>
            </a:r>
          </a:p>
          <a:p>
            <a:pPr algn="ctr"/>
            <a:r>
              <a:rPr lang="en-US" sz="2000" dirty="0">
                <a:latin typeface="Cambria"/>
                <a:cs typeface="Cambria"/>
              </a:rPr>
              <a:t>India PI: Amaresh Dubey; India CO-PI: </a:t>
            </a:r>
            <a:r>
              <a:rPr lang="en-US" sz="2000" dirty="0" err="1">
                <a:latin typeface="Cambria"/>
                <a:cs typeface="Cambria"/>
              </a:rPr>
              <a:t>Anup</a:t>
            </a:r>
            <a:r>
              <a:rPr lang="en-US" sz="2000" dirty="0">
                <a:latin typeface="Cambria"/>
                <a:cs typeface="Cambria"/>
              </a:rPr>
              <a:t> K Mishra</a:t>
            </a:r>
          </a:p>
          <a:p>
            <a:pPr algn="ctr"/>
            <a:r>
              <a:rPr lang="en-US" sz="2000" dirty="0">
                <a:latin typeface="Cambria"/>
                <a:cs typeface="Cambria"/>
              </a:rPr>
              <a:t>Field Coordinator: Santosh K Singh</a:t>
            </a:r>
          </a:p>
        </p:txBody>
      </p:sp>
      <p:sp>
        <p:nvSpPr>
          <p:cNvPr id="7" name="TextBox 6"/>
          <p:cNvSpPr txBox="1"/>
          <p:nvPr/>
        </p:nvSpPr>
        <p:spPr>
          <a:xfrm>
            <a:off x="539552" y="2950025"/>
            <a:ext cx="8064896" cy="1569660"/>
          </a:xfrm>
          <a:prstGeom prst="rect">
            <a:avLst/>
          </a:prstGeom>
          <a:noFill/>
        </p:spPr>
        <p:txBody>
          <a:bodyPr wrap="square" rtlCol="0">
            <a:spAutoFit/>
          </a:bodyPr>
          <a:lstStyle/>
          <a:p>
            <a:pPr algn="ctr"/>
            <a:r>
              <a:rPr lang="en-US" sz="2400" dirty="0">
                <a:latin typeface="Cambria"/>
                <a:cs typeface="Cambria"/>
              </a:rPr>
              <a:t>International Conference on</a:t>
            </a:r>
          </a:p>
          <a:p>
            <a:pPr algn="ctr"/>
            <a:r>
              <a:rPr lang="en-US" sz="2400" dirty="0">
                <a:latin typeface="Cambria"/>
                <a:cs typeface="Cambria"/>
              </a:rPr>
              <a:t>Work, Job, and Society</a:t>
            </a:r>
          </a:p>
          <a:p>
            <a:pPr algn="ctr"/>
            <a:r>
              <a:rPr lang="en-US" sz="2400" dirty="0">
                <a:latin typeface="Cambria"/>
                <a:cs typeface="Cambria"/>
              </a:rPr>
              <a:t> by British Sociological Association</a:t>
            </a:r>
          </a:p>
          <a:p>
            <a:pPr algn="ctr"/>
            <a:r>
              <a:rPr lang="en-US" sz="2400" dirty="0">
                <a:latin typeface="Cambria"/>
                <a:cs typeface="Cambria"/>
              </a:rPr>
              <a:t>At Leeds University, U.K.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0" y="328613"/>
            <a:ext cx="8153400" cy="528637"/>
          </a:xfrm>
        </p:spPr>
        <p:txBody>
          <a:bodyPr anchor="ctr" anchorCtr="0">
            <a:noAutofit/>
          </a:bodyPr>
          <a:lstStyle/>
          <a:p>
            <a:pPr algn="ctr"/>
            <a:r>
              <a:rPr lang="en-IN" sz="3200" dirty="0">
                <a:latin typeface="Calibri" pitchFamily="34" charset="0"/>
              </a:rPr>
              <a:t>Population structure: Social group x Religion</a:t>
            </a:r>
            <a:endParaRPr lang="en-IN" sz="2800" dirty="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12363469"/>
              </p:ext>
            </p:extLst>
          </p:nvPr>
        </p:nvGraphicFramePr>
        <p:xfrm>
          <a:off x="76200" y="1352550"/>
          <a:ext cx="4495800" cy="2819400"/>
        </p:xfrm>
        <a:graphic>
          <a:graphicData uri="http://schemas.openxmlformats.org/drawingml/2006/table">
            <a:tbl>
              <a:tblPr/>
              <a:tblGrid>
                <a:gridCol w="942669">
                  <a:extLst>
                    <a:ext uri="{9D8B030D-6E8A-4147-A177-3AD203B41FA5}">
                      <a16:colId xmlns:a16="http://schemas.microsoft.com/office/drawing/2014/main" val="20000"/>
                    </a:ext>
                  </a:extLst>
                </a:gridCol>
                <a:gridCol w="548285">
                  <a:extLst>
                    <a:ext uri="{9D8B030D-6E8A-4147-A177-3AD203B41FA5}">
                      <a16:colId xmlns:a16="http://schemas.microsoft.com/office/drawing/2014/main" val="20001"/>
                    </a:ext>
                  </a:extLst>
                </a:gridCol>
                <a:gridCol w="745477">
                  <a:extLst>
                    <a:ext uri="{9D8B030D-6E8A-4147-A177-3AD203B41FA5}">
                      <a16:colId xmlns:a16="http://schemas.microsoft.com/office/drawing/2014/main" val="20002"/>
                    </a:ext>
                  </a:extLst>
                </a:gridCol>
                <a:gridCol w="745477">
                  <a:extLst>
                    <a:ext uri="{9D8B030D-6E8A-4147-A177-3AD203B41FA5}">
                      <a16:colId xmlns:a16="http://schemas.microsoft.com/office/drawing/2014/main" val="20003"/>
                    </a:ext>
                  </a:extLst>
                </a:gridCol>
                <a:gridCol w="745477">
                  <a:extLst>
                    <a:ext uri="{9D8B030D-6E8A-4147-A177-3AD203B41FA5}">
                      <a16:colId xmlns:a16="http://schemas.microsoft.com/office/drawing/2014/main" val="20004"/>
                    </a:ext>
                  </a:extLst>
                </a:gridCol>
                <a:gridCol w="768415">
                  <a:extLst>
                    <a:ext uri="{9D8B030D-6E8A-4147-A177-3AD203B41FA5}">
                      <a16:colId xmlns:a16="http://schemas.microsoft.com/office/drawing/2014/main" val="20005"/>
                    </a:ext>
                  </a:extLst>
                </a:gridCol>
              </a:tblGrid>
              <a:tr h="460921">
                <a:tc>
                  <a:txBody>
                    <a:bodyPr/>
                    <a:lstStyle/>
                    <a:p>
                      <a:pPr algn="ctr" fontAlgn="ctr"/>
                      <a:r>
                        <a:rPr lang="en-US" sz="1800" b="0" i="0" u="none" strike="noStrike" dirty="0">
                          <a:solidFill>
                            <a:srgbClr val="000000"/>
                          </a:solidFill>
                          <a:effectLst/>
                          <a:latin typeface="Calibri"/>
                        </a:rPr>
                        <a:t>R/S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ST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SC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OBC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OTH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All</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0921">
                <a:tc>
                  <a:txBody>
                    <a:bodyPr/>
                    <a:lstStyle/>
                    <a:p>
                      <a:pPr algn="ctr" fontAlgn="ctr"/>
                      <a:r>
                        <a:rPr lang="en-US" sz="1800" b="0" i="0" u="none" strike="noStrike" dirty="0">
                          <a:solidFill>
                            <a:srgbClr val="000000"/>
                          </a:solidFill>
                          <a:effectLst/>
                          <a:latin typeface="Calibri"/>
                        </a:rPr>
                        <a:t>Hindu</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86.6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93.9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81.9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70.7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81.4</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0921">
                <a:tc>
                  <a:txBody>
                    <a:bodyPr/>
                    <a:lstStyle/>
                    <a:p>
                      <a:pPr algn="ctr" fontAlgn="ctr"/>
                      <a:r>
                        <a:rPr lang="is-IS" sz="1800" b="0" i="0" u="none" strike="noStrike" dirty="0">
                          <a:solidFill>
                            <a:srgbClr val="000000"/>
                          </a:solidFill>
                          <a:effectLst/>
                          <a:latin typeface="Calibri"/>
                        </a:rPr>
                        <a:t>Muslims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16.0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23.3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13.8</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8879">
                <a:tc>
                  <a:txBody>
                    <a:bodyPr/>
                    <a:lstStyle/>
                    <a:p>
                      <a:pPr algn="ctr" fontAlgn="ctr"/>
                      <a:r>
                        <a:rPr lang="en-US" sz="1800" b="0" i="0" u="none" strike="noStrike" dirty="0">
                          <a:solidFill>
                            <a:srgbClr val="000000"/>
                          </a:solidFill>
                          <a:effectLst/>
                          <a:latin typeface="Calibri"/>
                        </a:rPr>
                        <a:t>Christians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2.1</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8879">
                <a:tc>
                  <a:txBody>
                    <a:bodyPr/>
                    <a:lstStyle/>
                    <a:p>
                      <a:pPr algn="ctr" fontAlgn="ctr"/>
                      <a:r>
                        <a:rPr lang="en-US" sz="1800" b="0" i="0" u="none" strike="noStrike" dirty="0">
                          <a:solidFill>
                            <a:srgbClr val="000000"/>
                          </a:solidFill>
                          <a:effectLst/>
                          <a:latin typeface="Calibri"/>
                        </a:rPr>
                        <a:t>ORM</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8879">
                <a:tc>
                  <a:txBody>
                    <a:bodyPr/>
                    <a:lstStyle/>
                    <a:p>
                      <a:pPr algn="ctr" fontAlgn="ctr"/>
                      <a:r>
                        <a:rPr lang="en-US" sz="1800" b="0" i="0" u="none" strike="noStrike" dirty="0">
                          <a:solidFill>
                            <a:srgbClr val="000000"/>
                          </a:solidFill>
                          <a:effectLst/>
                          <a:latin typeface="Calibri"/>
                        </a:rPr>
                        <a:t>All</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6137967"/>
              </p:ext>
            </p:extLst>
          </p:nvPr>
        </p:nvGraphicFramePr>
        <p:xfrm>
          <a:off x="4876800" y="2190750"/>
          <a:ext cx="3962399" cy="2819402"/>
        </p:xfrm>
        <a:graphic>
          <a:graphicData uri="http://schemas.openxmlformats.org/drawingml/2006/table">
            <a:tbl>
              <a:tblPr/>
              <a:tblGrid>
                <a:gridCol w="846014">
                  <a:extLst>
                    <a:ext uri="{9D8B030D-6E8A-4147-A177-3AD203B41FA5}">
                      <a16:colId xmlns:a16="http://schemas.microsoft.com/office/drawing/2014/main" val="20000"/>
                    </a:ext>
                  </a:extLst>
                </a:gridCol>
                <a:gridCol w="607827">
                  <a:extLst>
                    <a:ext uri="{9D8B030D-6E8A-4147-A177-3AD203B41FA5}">
                      <a16:colId xmlns:a16="http://schemas.microsoft.com/office/drawing/2014/main" val="20001"/>
                    </a:ext>
                  </a:extLst>
                </a:gridCol>
                <a:gridCol w="626651">
                  <a:extLst>
                    <a:ext uri="{9D8B030D-6E8A-4147-A177-3AD203B41FA5}">
                      <a16:colId xmlns:a16="http://schemas.microsoft.com/office/drawing/2014/main" val="20002"/>
                    </a:ext>
                  </a:extLst>
                </a:gridCol>
                <a:gridCol w="668730">
                  <a:extLst>
                    <a:ext uri="{9D8B030D-6E8A-4147-A177-3AD203B41FA5}">
                      <a16:colId xmlns:a16="http://schemas.microsoft.com/office/drawing/2014/main" val="20003"/>
                    </a:ext>
                  </a:extLst>
                </a:gridCol>
                <a:gridCol w="520123">
                  <a:extLst>
                    <a:ext uri="{9D8B030D-6E8A-4147-A177-3AD203B41FA5}">
                      <a16:colId xmlns:a16="http://schemas.microsoft.com/office/drawing/2014/main" val="20004"/>
                    </a:ext>
                  </a:extLst>
                </a:gridCol>
                <a:gridCol w="693054">
                  <a:extLst>
                    <a:ext uri="{9D8B030D-6E8A-4147-A177-3AD203B41FA5}">
                      <a16:colId xmlns:a16="http://schemas.microsoft.com/office/drawing/2014/main" val="20005"/>
                    </a:ext>
                  </a:extLst>
                </a:gridCol>
              </a:tblGrid>
              <a:tr h="463876">
                <a:tc>
                  <a:txBody>
                    <a:bodyPr/>
                    <a:lstStyle/>
                    <a:p>
                      <a:pPr algn="ctr" fontAlgn="ctr"/>
                      <a:r>
                        <a:rPr lang="en-US" sz="1600" b="0" i="0" u="none" strike="noStrike" dirty="0">
                          <a:solidFill>
                            <a:srgbClr val="000000"/>
                          </a:solidFill>
                          <a:effectLst/>
                          <a:latin typeface="Calibri"/>
                        </a:rPr>
                        <a:t>R/S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ST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SC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OBC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OTH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All</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3876">
                <a:tc>
                  <a:txBody>
                    <a:bodyPr/>
                    <a:lstStyle/>
                    <a:p>
                      <a:pPr algn="ctr" fontAlgn="ctr"/>
                      <a:r>
                        <a:rPr lang="en-US" sz="1600" b="0" i="0" u="none" strike="noStrike" dirty="0">
                          <a:solidFill>
                            <a:srgbClr val="000000"/>
                          </a:solidFill>
                          <a:effectLst/>
                          <a:latin typeface="Calibri"/>
                        </a:rPr>
                        <a:t>Hindu</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9.2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44.3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24.7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1949">
                <a:tc>
                  <a:txBody>
                    <a:bodyPr/>
                    <a:lstStyle/>
                    <a:p>
                      <a:pPr algn="ctr" fontAlgn="ctr"/>
                      <a:r>
                        <a:rPr lang="is-IS" sz="1600" b="0" i="0" u="none" strike="noStrike" dirty="0">
                          <a:solidFill>
                            <a:srgbClr val="000000"/>
                          </a:solidFill>
                          <a:effectLst/>
                          <a:latin typeface="Calibri"/>
                        </a:rPr>
                        <a:t>Muslims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47.8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3876">
                <a:tc>
                  <a:txBody>
                    <a:bodyPr/>
                    <a:lstStyle/>
                    <a:p>
                      <a:pPr algn="ctr" fontAlgn="ctr"/>
                      <a:r>
                        <a:rPr lang="en-US" sz="1600" b="0" i="0" u="none" strike="noStrike" dirty="0">
                          <a:solidFill>
                            <a:srgbClr val="000000"/>
                          </a:solidFill>
                          <a:effectLst/>
                          <a:latin typeface="Calibri"/>
                        </a:rPr>
                        <a:t>Christians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36.6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29.9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31.5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876">
                <a:tc>
                  <a:txBody>
                    <a:bodyPr/>
                    <a:lstStyle/>
                    <a:p>
                      <a:pPr algn="ctr" fontAlgn="ctr"/>
                      <a:r>
                        <a:rPr lang="en-US" sz="1600" b="0" i="0" u="none" strike="noStrike" dirty="0">
                          <a:solidFill>
                            <a:srgbClr val="000000"/>
                          </a:solidFill>
                          <a:effectLst/>
                          <a:latin typeface="Calibri"/>
                        </a:rPr>
                        <a:t>ORM</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9.1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39.3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1949">
                <a:tc>
                  <a:txBody>
                    <a:bodyPr/>
                    <a:lstStyle/>
                    <a:p>
                      <a:pPr algn="ctr" fontAlgn="ctr"/>
                      <a:r>
                        <a:rPr lang="en-US" sz="1600" b="0" i="0" u="none" strike="noStrike" dirty="0">
                          <a:solidFill>
                            <a:srgbClr val="000000"/>
                          </a:solidFill>
                          <a:effectLst/>
                          <a:latin typeface="Calibri"/>
                        </a:rPr>
                        <a:t>All</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44.0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28.4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967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214813" y="1357303"/>
          <a:ext cx="4786314" cy="3798664"/>
        </p:xfrm>
        <a:graphic>
          <a:graphicData uri="http://schemas.openxmlformats.org/drawingml/2006/table">
            <a:tbl>
              <a:tblPr>
                <a:tableStyleId>{2D5ABB26-0587-4C30-8999-92F81FD0307C}</a:tableStyleId>
              </a:tblPr>
              <a:tblGrid>
                <a:gridCol w="1639115">
                  <a:extLst>
                    <a:ext uri="{9D8B030D-6E8A-4147-A177-3AD203B41FA5}">
                      <a16:colId xmlns:a16="http://schemas.microsoft.com/office/drawing/2014/main" val="20000"/>
                    </a:ext>
                  </a:extLst>
                </a:gridCol>
                <a:gridCol w="457428">
                  <a:extLst>
                    <a:ext uri="{9D8B030D-6E8A-4147-A177-3AD203B41FA5}">
                      <a16:colId xmlns:a16="http://schemas.microsoft.com/office/drawing/2014/main" val="20001"/>
                    </a:ext>
                  </a:extLst>
                </a:gridCol>
                <a:gridCol w="457428">
                  <a:extLst>
                    <a:ext uri="{9D8B030D-6E8A-4147-A177-3AD203B41FA5}">
                      <a16:colId xmlns:a16="http://schemas.microsoft.com/office/drawing/2014/main" val="20002"/>
                    </a:ext>
                  </a:extLst>
                </a:gridCol>
                <a:gridCol w="457428">
                  <a:extLst>
                    <a:ext uri="{9D8B030D-6E8A-4147-A177-3AD203B41FA5}">
                      <a16:colId xmlns:a16="http://schemas.microsoft.com/office/drawing/2014/main" val="20003"/>
                    </a:ext>
                  </a:extLst>
                </a:gridCol>
                <a:gridCol w="457428">
                  <a:extLst>
                    <a:ext uri="{9D8B030D-6E8A-4147-A177-3AD203B41FA5}">
                      <a16:colId xmlns:a16="http://schemas.microsoft.com/office/drawing/2014/main" val="20004"/>
                    </a:ext>
                  </a:extLst>
                </a:gridCol>
                <a:gridCol w="638492">
                  <a:extLst>
                    <a:ext uri="{9D8B030D-6E8A-4147-A177-3AD203B41FA5}">
                      <a16:colId xmlns:a16="http://schemas.microsoft.com/office/drawing/2014/main" val="20005"/>
                    </a:ext>
                  </a:extLst>
                </a:gridCol>
                <a:gridCol w="678995">
                  <a:extLst>
                    <a:ext uri="{9D8B030D-6E8A-4147-A177-3AD203B41FA5}">
                      <a16:colId xmlns:a16="http://schemas.microsoft.com/office/drawing/2014/main" val="20006"/>
                    </a:ext>
                  </a:extLst>
                </a:gridCol>
              </a:tblGrid>
              <a:tr h="460649">
                <a:tc gridSpan="7">
                  <a:txBody>
                    <a:bodyPr/>
                    <a:lstStyle/>
                    <a:p>
                      <a:pPr algn="ctr" fontAlgn="t"/>
                      <a:r>
                        <a:rPr lang="en-IN" sz="1600" u="none" strike="noStrike" baseline="0" dirty="0"/>
                        <a:t>Table 1: </a:t>
                      </a:r>
                      <a:r>
                        <a:rPr lang="en-IN" sz="1400" u="none" strike="noStrike" dirty="0"/>
                        <a:t>Rural India, Female Labour Force Participation, Competing Definitions</a:t>
                      </a:r>
                      <a:endParaRPr lang="en-IN" sz="1000" b="1" i="0" u="none" strike="noStrike" dirty="0">
                        <a:solidFill>
                          <a:schemeClr val="bg1"/>
                        </a:solidFill>
                        <a:latin typeface="Calibri"/>
                      </a:endParaRPr>
                    </a:p>
                  </a:txBody>
                  <a:tcPr marL="9108" marR="9108" marT="6831" marB="0">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648613">
                <a:tc>
                  <a:txBody>
                    <a:bodyPr/>
                    <a:lstStyle/>
                    <a:p>
                      <a:pPr algn="l" fontAlgn="ctr"/>
                      <a:r>
                        <a:rPr lang="en-IN" sz="1000" u="none" strike="noStrike" dirty="0"/>
                        <a:t>% of Women</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1983</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1993-94</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2004-05</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2011-12</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Column Percentage of Workers, 1983</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Column Percentage of Workers, 2011/2012</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9360">
                <a:tc>
                  <a:txBody>
                    <a:bodyPr/>
                    <a:lstStyle/>
                    <a:p>
                      <a:pPr algn="l" fontAlgn="t"/>
                      <a:r>
                        <a:rPr lang="en-IN" sz="1000" u="none" strike="noStrike" dirty="0"/>
                        <a:t>Salaried Work and Employees Only</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1.50%</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1.4</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2</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2.2</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0.7</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1.3</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9360">
                <a:tc>
                  <a:txBody>
                    <a:bodyPr/>
                    <a:lstStyle/>
                    <a:p>
                      <a:pPr algn="l" fontAlgn="t"/>
                      <a:r>
                        <a:rPr lang="en-IN" sz="1000" u="none" strike="noStrike" dirty="0"/>
                        <a:t>That + Casual Labour (Narrow </a:t>
                      </a:r>
                      <a:r>
                        <a:rPr lang="en-IN" sz="1000" u="none" strike="noStrike" dirty="0" err="1"/>
                        <a:t>Def’n</a:t>
                      </a:r>
                      <a:r>
                        <a:rPr lang="en-IN" sz="1000" u="none" strike="noStrike" dirty="0"/>
                        <a:t>, LFP1)</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23.5</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24</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22.2</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17.5</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11.5</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10.6</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3628">
                <a:tc>
                  <a:txBody>
                    <a:bodyPr/>
                    <a:lstStyle/>
                    <a:p>
                      <a:pPr algn="l" fontAlgn="t"/>
                      <a:r>
                        <a:rPr lang="en-IN" sz="1000" u="none" strike="noStrike" dirty="0"/>
                        <a:t>That plus those Unemployed</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24</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24.5</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23.3</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18.2</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11.7</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11</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1956">
                <a:tc>
                  <a:txBody>
                    <a:bodyPr/>
                    <a:lstStyle/>
                    <a:p>
                      <a:pPr algn="l" fontAlgn="t"/>
                      <a:r>
                        <a:rPr lang="en-IN" sz="1000" u="none" strike="noStrike" dirty="0"/>
                        <a:t>That plus those Self-Employed (Medium </a:t>
                      </a:r>
                      <a:r>
                        <a:rPr lang="en-IN" sz="1000" u="none" strike="noStrike" dirty="0" err="1"/>
                        <a:t>Def’n</a:t>
                      </a:r>
                      <a:r>
                        <a:rPr lang="en-IN" sz="1000" u="none" strike="noStrike" dirty="0"/>
                        <a:t>, LFP2)</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35.4</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32.7</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31.5</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24.7</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17.2</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15</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91956">
                <a:tc>
                  <a:txBody>
                    <a:bodyPr/>
                    <a:lstStyle/>
                    <a:p>
                      <a:pPr algn="l" fontAlgn="t"/>
                      <a:r>
                        <a:rPr lang="en-IN" sz="1000" u="none" strike="noStrike" dirty="0"/>
                        <a:t>That plus those who worked as “helper in household enterprise”</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52.1</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51.3</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52.7</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37.5</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25.4</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22.7</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1956">
                <a:tc>
                  <a:txBody>
                    <a:bodyPr/>
                    <a:lstStyle/>
                    <a:p>
                      <a:pPr algn="l" fontAlgn="t"/>
                      <a:r>
                        <a:rPr lang="en-IN" sz="1000" u="none" strike="noStrike" dirty="0"/>
                        <a:t>That plus extra-domestic duties (EDD) (Wide </a:t>
                      </a:r>
                      <a:r>
                        <a:rPr lang="en-IN" sz="1000" u="none" strike="noStrike" dirty="0" err="1"/>
                        <a:t>Def’n</a:t>
                      </a:r>
                      <a:r>
                        <a:rPr lang="en-IN" sz="1000" u="none" strike="noStrike" dirty="0"/>
                        <a:t>, LFP3)</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68.8</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71.2</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70.7</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64.8</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33.5</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39.3</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58070">
                <a:tc>
                  <a:txBody>
                    <a:bodyPr/>
                    <a:lstStyle/>
                    <a:p>
                      <a:pPr algn="l" fontAlgn="t"/>
                      <a:r>
                        <a:rPr lang="en-IN" sz="1000" u="none" strike="noStrike" dirty="0"/>
                        <a:t>Total</a:t>
                      </a:r>
                      <a:endParaRPr lang="en-IN" sz="1000" b="1" i="0" u="none" strike="noStrike" dirty="0">
                        <a:solidFill>
                          <a:schemeClr val="bg1"/>
                        </a:solidFill>
                        <a:latin typeface="Calibri"/>
                      </a:endParaRPr>
                    </a:p>
                  </a:txBody>
                  <a:tcPr marL="9108" marR="9108" marT="68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 </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 </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 </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 </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a:t>100</a:t>
                      </a:r>
                      <a:endParaRPr lang="en-IN" sz="1000" b="1" i="0" u="none" strike="noStrike">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000" u="none" strike="noStrike" dirty="0"/>
                        <a:t>100</a:t>
                      </a:r>
                      <a:endParaRPr lang="en-IN" sz="1000" b="1" i="0" u="none" strike="noStrike" dirty="0">
                        <a:solidFill>
                          <a:schemeClr val="bg1"/>
                        </a:solidFill>
                        <a:latin typeface="Calibri"/>
                      </a:endParaRPr>
                    </a:p>
                  </a:txBody>
                  <a:tcPr marL="9108" marR="9108" marT="68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60649">
                <a:tc gridSpan="7">
                  <a:txBody>
                    <a:bodyPr/>
                    <a:lstStyle/>
                    <a:p>
                      <a:pPr algn="l" fontAlgn="ctr"/>
                      <a:r>
                        <a:rPr lang="en-IN" sz="1000" u="none" strike="noStrike" dirty="0"/>
                        <a:t>For Narrow, medium and wide definition of labour see, </a:t>
                      </a:r>
                      <a:r>
                        <a:rPr lang="en-IN" sz="1000" u="none" strike="noStrike" dirty="0" err="1"/>
                        <a:t>Dubey</a:t>
                      </a:r>
                      <a:r>
                        <a:rPr lang="en-IN" sz="1000" u="none" strike="noStrike" dirty="0"/>
                        <a:t>, </a:t>
                      </a:r>
                      <a:r>
                        <a:rPr lang="en-IN" sz="1000" u="none" strike="noStrike" dirty="0" err="1"/>
                        <a:t>Amaresh</a:t>
                      </a:r>
                      <a:r>
                        <a:rPr lang="en-IN" sz="1000" u="none" strike="noStrike" dirty="0"/>
                        <a:t>; Olsen, Wendy and Sen, </a:t>
                      </a:r>
                      <a:r>
                        <a:rPr lang="en-IN" sz="1000" u="none" strike="noStrike" dirty="0" err="1"/>
                        <a:t>Kunal</a:t>
                      </a:r>
                      <a:r>
                        <a:rPr lang="en-IN" sz="1000" u="none" strike="noStrike" dirty="0"/>
                        <a:t> (2016), 'The Decline in the Labour Force Participation of Rural Women in India: Taking a Long-Run View'</a:t>
                      </a:r>
                      <a:endParaRPr lang="en-IN" sz="1000" b="0" i="0" u="none" strike="noStrike" dirty="0">
                        <a:solidFill>
                          <a:schemeClr val="bg1"/>
                        </a:solidFill>
                        <a:latin typeface="Calibri"/>
                      </a:endParaRPr>
                    </a:p>
                  </a:txBody>
                  <a:tcPr marL="9108" marR="9108" marT="6831" marB="0" anchor="ctr">
                    <a:lnT w="12700" cap="flat" cmpd="sng" algn="ctr">
                      <a:solidFill>
                        <a:schemeClr val="tx1"/>
                      </a:solidFill>
                      <a:prstDash val="solid"/>
                      <a:round/>
                      <a:headEnd type="none" w="med" len="med"/>
                      <a:tailEnd type="none" w="med" len="med"/>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bl>
          </a:graphicData>
        </a:graphic>
      </p:graphicFrame>
      <p:sp>
        <p:nvSpPr>
          <p:cNvPr id="16465" name="Content Placeholder 2"/>
          <p:cNvSpPr>
            <a:spLocks noGrp="1"/>
          </p:cNvSpPr>
          <p:nvPr>
            <p:ph idx="4294967295"/>
          </p:nvPr>
        </p:nvSpPr>
        <p:spPr>
          <a:xfrm>
            <a:off x="0" y="1285875"/>
            <a:ext cx="4071938" cy="3857625"/>
          </a:xfrm>
        </p:spPr>
        <p:txBody>
          <a:bodyPr>
            <a:noAutofit/>
          </a:bodyPr>
          <a:lstStyle/>
          <a:p>
            <a:pPr algn="just"/>
            <a:r>
              <a:rPr lang="en-US" sz="1200" dirty="0"/>
              <a:t>Table 1 shows female labour participation in rural India according to various definitions (defined by </a:t>
            </a:r>
            <a:r>
              <a:rPr lang="en-US" sz="1200" dirty="0" err="1"/>
              <a:t>Dubey</a:t>
            </a:r>
            <a:r>
              <a:rPr lang="en-US" sz="1200" dirty="0"/>
              <a:t>, Olsen &amp; Sen 2016). </a:t>
            </a:r>
          </a:p>
          <a:p>
            <a:pPr algn="just"/>
            <a:r>
              <a:rPr lang="en-US" sz="1200" dirty="0"/>
              <a:t>It shows that, except as per wide </a:t>
            </a:r>
            <a:r>
              <a:rPr lang="en-US" sz="1200" dirty="0" err="1"/>
              <a:t>def’n</a:t>
            </a:r>
            <a:r>
              <a:rPr lang="en-US" sz="1200" dirty="0"/>
              <a:t> of LFP3 the female labour force participation in every category has been decline over time (since 1983). </a:t>
            </a:r>
          </a:p>
          <a:p>
            <a:pPr algn="just"/>
            <a:r>
              <a:rPr lang="en-US" sz="1200" dirty="0"/>
              <a:t>Only as per wide </a:t>
            </a:r>
            <a:r>
              <a:rPr lang="en-US" sz="1200" dirty="0" err="1"/>
              <a:t>def’n</a:t>
            </a:r>
            <a:r>
              <a:rPr lang="en-US" sz="1200" dirty="0"/>
              <a:t> that plus extra-domestic duties of women the female labour force participation has increased since 1983 that is 33.5 per cent to 39.3 per cent in the year 2011/12. This is the concern of our present paper. </a:t>
            </a:r>
          </a:p>
          <a:p>
            <a:pPr algn="just"/>
            <a:r>
              <a:rPr lang="en-US" sz="1200" dirty="0"/>
              <a:t>In our present paper we tried to examine the economic role of this wide </a:t>
            </a:r>
            <a:r>
              <a:rPr lang="en-US" sz="1200" dirty="0" err="1"/>
              <a:t>def’n</a:t>
            </a:r>
            <a:r>
              <a:rPr lang="en-US" sz="1200" dirty="0"/>
              <a:t> female worker which could be valued according to labour market. </a:t>
            </a:r>
          </a:p>
          <a:p>
            <a:pPr algn="just"/>
            <a:r>
              <a:rPr lang="en-US" sz="1200" dirty="0"/>
              <a:t>For this purpose we apply the time use data. This data have been collected around the clock (of the previous working day) for both male and female respondents in the study area. </a:t>
            </a:r>
            <a:endParaRPr lang="en-IN" sz="1200" dirty="0"/>
          </a:p>
        </p:txBody>
      </p:sp>
      <p:sp>
        <p:nvSpPr>
          <p:cNvPr id="8" name="Title 1"/>
          <p:cNvSpPr>
            <a:spLocks noGrp="1"/>
          </p:cNvSpPr>
          <p:nvPr>
            <p:ph type="title" idx="4294967295"/>
          </p:nvPr>
        </p:nvSpPr>
        <p:spPr>
          <a:xfrm>
            <a:off x="0" y="285750"/>
            <a:ext cx="9144000" cy="857250"/>
          </a:xfrm>
        </p:spPr>
        <p:txBody>
          <a:bodyPr anchor="ctr" anchorCtr="0">
            <a:normAutofit/>
          </a:bodyPr>
          <a:lstStyle/>
          <a:p>
            <a:pPr algn="ctr"/>
            <a:r>
              <a:rPr lang="en-IN" sz="2800" dirty="0">
                <a:solidFill>
                  <a:srgbClr val="002060"/>
                </a:solidFill>
              </a:rPr>
              <a:t>The Categorisation of Labour Force Participation </a:t>
            </a:r>
          </a:p>
        </p:txBody>
      </p:sp>
      <p:sp>
        <p:nvSpPr>
          <p:cNvPr id="12" name="Content Placeholder 2"/>
          <p:cNvSpPr txBox="1">
            <a:spLocks/>
          </p:cNvSpPr>
          <p:nvPr/>
        </p:nvSpPr>
        <p:spPr>
          <a:xfrm>
            <a:off x="0" y="1200151"/>
            <a:ext cx="4071938" cy="3461147"/>
          </a:xfrm>
          <a:prstGeom prst="rect">
            <a:avLst/>
          </a:prstGeom>
        </p:spPr>
        <p:txBody>
          <a:bodyPr>
            <a:normAutofit/>
          </a:bodyPr>
          <a:lstStyle/>
          <a:p>
            <a:pPr marL="342900" indent="-342900" fontAlgn="auto">
              <a:spcBef>
                <a:spcPct val="20000"/>
              </a:spcBef>
              <a:spcAft>
                <a:spcPts val="0"/>
              </a:spcAft>
              <a:buFont typeface="Arial" pitchFamily="34" charset="0"/>
              <a:buChar char="•"/>
              <a:defRPr/>
            </a:pPr>
            <a:endParaRPr lang="en-IN" sz="4300" dirty="0">
              <a:latin typeface="+mn-lt"/>
              <a:cs typeface="+mn-cs"/>
            </a:endParaRPr>
          </a:p>
        </p:txBody>
      </p:sp>
    </p:spTree>
    <p:extLst>
      <p:ext uri="{BB962C8B-B14F-4D97-AF65-F5344CB8AC3E}">
        <p14:creationId xmlns:p14="http://schemas.microsoft.com/office/powerpoint/2010/main" val="3247310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404803800"/>
              </p:ext>
            </p:extLst>
          </p:nvPr>
        </p:nvGraphicFramePr>
        <p:xfrm>
          <a:off x="2519363" y="1384300"/>
          <a:ext cx="6624637" cy="349091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idx="4294967295"/>
          </p:nvPr>
        </p:nvSpPr>
        <p:spPr>
          <a:xfrm>
            <a:off x="0" y="357188"/>
            <a:ext cx="8153400" cy="714375"/>
          </a:xfrm>
        </p:spPr>
        <p:txBody>
          <a:bodyPr anchor="ctr" anchorCtr="0">
            <a:noAutofit/>
          </a:bodyPr>
          <a:lstStyle/>
          <a:p>
            <a:pPr algn="ctr"/>
            <a:r>
              <a:rPr lang="en-GB" sz="3200" dirty="0"/>
              <a:t>Labour supply: female, male</a:t>
            </a:r>
            <a:br>
              <a:rPr lang="en-GB" sz="3200" dirty="0"/>
            </a:br>
            <a:r>
              <a:rPr lang="en-GB" sz="2400" dirty="0"/>
              <a:t>(different definitions)</a:t>
            </a:r>
            <a:endParaRPr lang="en-GB" sz="3200" dirty="0"/>
          </a:p>
        </p:txBody>
      </p:sp>
      <p:sp>
        <p:nvSpPr>
          <p:cNvPr id="5" name="TextBox 4"/>
          <p:cNvSpPr txBox="1"/>
          <p:nvPr/>
        </p:nvSpPr>
        <p:spPr>
          <a:xfrm>
            <a:off x="0" y="1275606"/>
            <a:ext cx="2339752" cy="3477875"/>
          </a:xfrm>
          <a:prstGeom prst="rect">
            <a:avLst/>
          </a:prstGeom>
          <a:noFill/>
        </p:spPr>
        <p:txBody>
          <a:bodyPr wrap="square" rtlCol="0">
            <a:spAutoFit/>
          </a:bodyPr>
          <a:lstStyle/>
          <a:p>
            <a:r>
              <a:rPr lang="en-GB" sz="2000" dirty="0"/>
              <a:t>Definitions used are LFP1 (narrow, casual and salaried employment), LFP3 (includes self-employing proprietors), and LFP6 at top (includes all remunerated work) Dubey et al 2015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2277225863"/>
              </p:ext>
            </p:extLst>
          </p:nvPr>
        </p:nvGraphicFramePr>
        <p:xfrm>
          <a:off x="2743200" y="1581150"/>
          <a:ext cx="6400800" cy="31623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idx="4294967295"/>
          </p:nvPr>
        </p:nvSpPr>
        <p:spPr>
          <a:xfrm>
            <a:off x="0" y="357188"/>
            <a:ext cx="8048625" cy="508000"/>
          </a:xfrm>
        </p:spPr>
        <p:txBody>
          <a:bodyPr anchor="ctr" anchorCtr="0">
            <a:noAutofit/>
          </a:bodyPr>
          <a:lstStyle/>
          <a:p>
            <a:pPr algn="ctr"/>
            <a:r>
              <a:rPr lang="en-GB" sz="3200" dirty="0"/>
              <a:t>Decline in labour supply: social group</a:t>
            </a:r>
          </a:p>
        </p:txBody>
      </p:sp>
      <p:sp>
        <p:nvSpPr>
          <p:cNvPr id="5" name="TextBox 4"/>
          <p:cNvSpPr txBox="1"/>
          <p:nvPr/>
        </p:nvSpPr>
        <p:spPr>
          <a:xfrm>
            <a:off x="0" y="1428750"/>
            <a:ext cx="2209800" cy="3477875"/>
          </a:xfrm>
          <a:prstGeom prst="rect">
            <a:avLst/>
          </a:prstGeom>
          <a:noFill/>
        </p:spPr>
        <p:txBody>
          <a:bodyPr wrap="square" rtlCol="0">
            <a:spAutoFit/>
          </a:bodyPr>
          <a:lstStyle/>
          <a:p>
            <a:r>
              <a:rPr lang="en-GB" sz="2000" dirty="0"/>
              <a:t>Definitions used are LFP1 (narrow, casual and salaried employment), LFP3 (includes self-employing proprietors), and LFP6 at top (includes all remunerated work)</a:t>
            </a:r>
          </a:p>
          <a:p>
            <a:r>
              <a:rPr lang="en-GB" sz="2000" dirty="0"/>
              <a:t>(Dubey et al 2015)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153400" cy="742950"/>
          </a:xfrm>
        </p:spPr>
        <p:txBody>
          <a:bodyPr anchor="ctr" anchorCtr="0">
            <a:normAutofit fontScale="90000"/>
          </a:bodyPr>
          <a:lstStyle/>
          <a:p>
            <a:pPr algn="ctr"/>
            <a:r>
              <a:rPr lang="en-GB" sz="3600" dirty="0"/>
              <a:t>Female labour participation: by marital status of women </a:t>
            </a:r>
            <a:r>
              <a:rPr lang="en-GB" sz="2200" dirty="0"/>
              <a:t>(LFP definition LFP3, </a:t>
            </a:r>
            <a:r>
              <a:rPr lang="en-GB" sz="2400" dirty="0"/>
              <a:t>(Dubey et al 2015)</a:t>
            </a:r>
            <a:br>
              <a:rPr lang="en-GB" sz="2400" dirty="0"/>
            </a:br>
            <a:r>
              <a:rPr lang="en-GB" sz="2200" dirty="0"/>
              <a:t>)</a:t>
            </a:r>
          </a:p>
        </p:txBody>
      </p:sp>
      <p:graphicFrame>
        <p:nvGraphicFramePr>
          <p:cNvPr id="6" name="Chart 5"/>
          <p:cNvGraphicFramePr/>
          <p:nvPr>
            <p:extLst>
              <p:ext uri="{D42A27DB-BD31-4B8C-83A1-F6EECF244321}">
                <p14:modId xmlns:p14="http://schemas.microsoft.com/office/powerpoint/2010/main" val="3250097301"/>
              </p:ext>
            </p:extLst>
          </p:nvPr>
        </p:nvGraphicFramePr>
        <p:xfrm>
          <a:off x="990600" y="1428750"/>
          <a:ext cx="74676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32667665"/>
              </p:ext>
            </p:extLst>
          </p:nvPr>
        </p:nvGraphicFramePr>
        <p:xfrm>
          <a:off x="0" y="1428750"/>
          <a:ext cx="41148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idx="4294967295"/>
          </p:nvPr>
        </p:nvSpPr>
        <p:spPr>
          <a:xfrm>
            <a:off x="0" y="385763"/>
            <a:ext cx="8153400" cy="471487"/>
          </a:xfrm>
        </p:spPr>
        <p:txBody>
          <a:bodyPr anchor="ctr" anchorCtr="0">
            <a:noAutofit/>
          </a:bodyPr>
          <a:lstStyle/>
          <a:p>
            <a:pPr algn="ctr"/>
            <a:r>
              <a:rPr lang="en-GB" sz="3200" dirty="0"/>
              <a:t>LFP and Education: More drop in LFP</a:t>
            </a:r>
          </a:p>
        </p:txBody>
      </p:sp>
      <p:graphicFrame>
        <p:nvGraphicFramePr>
          <p:cNvPr id="5" name="Chart 4"/>
          <p:cNvGraphicFramePr/>
          <p:nvPr>
            <p:extLst>
              <p:ext uri="{D42A27DB-BD31-4B8C-83A1-F6EECF244321}">
                <p14:modId xmlns:p14="http://schemas.microsoft.com/office/powerpoint/2010/main" val="3901041107"/>
              </p:ext>
            </p:extLst>
          </p:nvPr>
        </p:nvGraphicFramePr>
        <p:xfrm>
          <a:off x="4953000" y="1504950"/>
          <a:ext cx="3886200" cy="248316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143000" y="4171950"/>
            <a:ext cx="7416824" cy="923330"/>
          </a:xfrm>
          <a:prstGeom prst="rect">
            <a:avLst/>
          </a:prstGeom>
          <a:noFill/>
        </p:spPr>
        <p:txBody>
          <a:bodyPr wrap="square" rtlCol="0">
            <a:spAutoFit/>
          </a:bodyPr>
          <a:lstStyle/>
          <a:p>
            <a:r>
              <a:rPr lang="en-GB" dirty="0"/>
              <a:t>An unchanged U-curve by education, but strong drop off for secondary and degree holders, using LFP6 (wide definition including all remunerated work)</a:t>
            </a:r>
          </a:p>
          <a:p>
            <a:r>
              <a:rPr lang="en-GB" dirty="0"/>
              <a:t>(Dubey et al 2015)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14325"/>
            <a:ext cx="8648700" cy="542925"/>
          </a:xfrm>
        </p:spPr>
        <p:txBody>
          <a:bodyPr anchor="ctr" anchorCtr="0">
            <a:noAutofit/>
          </a:bodyPr>
          <a:lstStyle/>
          <a:p>
            <a:pPr algn="ctr"/>
            <a:r>
              <a:rPr lang="en-GB" sz="3200" dirty="0"/>
              <a:t>LFP and Education: More drop in LFP (2)</a:t>
            </a:r>
          </a:p>
        </p:txBody>
      </p:sp>
      <p:graphicFrame>
        <p:nvGraphicFramePr>
          <p:cNvPr id="7" name="Chart 6"/>
          <p:cNvGraphicFramePr/>
          <p:nvPr>
            <p:extLst>
              <p:ext uri="{D42A27DB-BD31-4B8C-83A1-F6EECF244321}">
                <p14:modId xmlns:p14="http://schemas.microsoft.com/office/powerpoint/2010/main" val="2012073668"/>
              </p:ext>
            </p:extLst>
          </p:nvPr>
        </p:nvGraphicFramePr>
        <p:xfrm>
          <a:off x="1219200" y="1581150"/>
          <a:ext cx="5257800" cy="28956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732240" y="1733550"/>
            <a:ext cx="2154560" cy="2862323"/>
          </a:xfrm>
          <a:prstGeom prst="rect">
            <a:avLst/>
          </a:prstGeom>
          <a:noFill/>
        </p:spPr>
        <p:txBody>
          <a:bodyPr wrap="square" rtlCol="0">
            <a:spAutoFit/>
          </a:bodyPr>
          <a:lstStyle/>
          <a:p>
            <a:r>
              <a:rPr lang="en-GB" dirty="0"/>
              <a:t>For LFP3, the drop for degree holders is large.</a:t>
            </a:r>
          </a:p>
          <a:p>
            <a:r>
              <a:rPr lang="en-GB" dirty="0"/>
              <a:t> </a:t>
            </a:r>
          </a:p>
          <a:p>
            <a:r>
              <a:rPr lang="en-GB" dirty="0"/>
              <a:t>Illiterate women of high age also withdrew.</a:t>
            </a:r>
          </a:p>
          <a:p>
            <a:endParaRPr lang="en-GB" dirty="0"/>
          </a:p>
          <a:p>
            <a:r>
              <a:rPr lang="en-GB" dirty="0"/>
              <a:t>(Dubey et al 2015)</a:t>
            </a:r>
          </a:p>
          <a:p>
            <a:endParaRPr lang="en-GB" dirty="0"/>
          </a:p>
        </p:txBody>
      </p:sp>
    </p:spTree>
    <p:extLst>
      <p:ext uri="{BB962C8B-B14F-4D97-AF65-F5344CB8AC3E}">
        <p14:creationId xmlns:p14="http://schemas.microsoft.com/office/powerpoint/2010/main" val="2250131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785938"/>
            <a:ext cx="9144000" cy="2071687"/>
          </a:xfrm>
        </p:spPr>
        <p:txBody>
          <a:bodyPr rtlCol="0">
            <a:normAutofit/>
          </a:bodyPr>
          <a:lstStyle/>
          <a:p>
            <a:pPr>
              <a:defRPr/>
            </a:pPr>
            <a:r>
              <a:rPr lang="en-IN" dirty="0"/>
              <a:t>A large literature has examined recent trends in rural female labour force participation (RLFPR) in India.</a:t>
            </a:r>
          </a:p>
          <a:p>
            <a:pPr>
              <a:defRPr/>
            </a:pPr>
            <a:r>
              <a:rPr lang="en-IN" dirty="0"/>
              <a:t>There seems to be no consensus, however, on what explains the recent decline in RLFPR. </a:t>
            </a:r>
          </a:p>
        </p:txBody>
      </p:sp>
      <p:sp>
        <p:nvSpPr>
          <p:cNvPr id="4" name="Title 1"/>
          <p:cNvSpPr>
            <a:spLocks noGrp="1"/>
          </p:cNvSpPr>
          <p:nvPr>
            <p:ph type="title" idx="4294967295"/>
          </p:nvPr>
        </p:nvSpPr>
        <p:spPr>
          <a:xfrm>
            <a:off x="0" y="357188"/>
            <a:ext cx="9144000" cy="500062"/>
          </a:xfrm>
        </p:spPr>
        <p:txBody>
          <a:bodyPr rtlCol="0" anchor="ctr" anchorCtr="0">
            <a:noAutofit/>
          </a:bodyPr>
          <a:lstStyle/>
          <a:p>
            <a:pPr algn="ctr" eaLnBrk="1" fontAlgn="auto" hangingPunct="1">
              <a:spcAft>
                <a:spcPts val="0"/>
              </a:spcAft>
              <a:defRPr/>
            </a:pPr>
            <a:r>
              <a:rPr lang="en-US" sz="3200" dirty="0">
                <a:solidFill>
                  <a:srgbClr val="002060"/>
                </a:solidFill>
              </a:rPr>
              <a:t>Background of the Study</a:t>
            </a:r>
            <a:endParaRPr lang="en-IN" sz="3200"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47700" y="1357313"/>
            <a:ext cx="8496300" cy="3735387"/>
          </a:xfrm>
        </p:spPr>
        <p:txBody>
          <a:bodyPr rtlCol="0">
            <a:noAutofit/>
          </a:bodyPr>
          <a:lstStyle/>
          <a:p>
            <a:pPr>
              <a:defRPr/>
            </a:pPr>
            <a:r>
              <a:rPr lang="en-US" sz="1800" dirty="0"/>
              <a:t>Gender equality is elemental for sustainable economic growth and poverty reduction. Equitable approach to jobs in rural areas enable rural women to become</a:t>
            </a:r>
            <a:r>
              <a:rPr lang="en-US" sz="1800" b="1" dirty="0"/>
              <a:t> </a:t>
            </a:r>
            <a:r>
              <a:rPr lang="en-US" sz="1800" dirty="0"/>
              <a:t>active economic performer of growth as money earner; despite of doing unpaid household work</a:t>
            </a:r>
            <a:r>
              <a:rPr lang="en-US" sz="1800" b="1" dirty="0"/>
              <a:t> </a:t>
            </a:r>
            <a:r>
              <a:rPr lang="en-US" sz="1800" dirty="0"/>
              <a:t>as well.</a:t>
            </a:r>
          </a:p>
          <a:p>
            <a:pPr>
              <a:defRPr/>
            </a:pPr>
            <a:r>
              <a:rPr lang="en-US" sz="1800" dirty="0"/>
              <a:t>Gender inequalities especially in rural employment subsist far and wide, indifferent to the level of economic development in the country despite of different precedents of social, cultural, religious and economic dynamics. </a:t>
            </a:r>
          </a:p>
          <a:p>
            <a:pPr>
              <a:defRPr/>
            </a:pPr>
            <a:r>
              <a:rPr lang="en-US" sz="1800" dirty="0"/>
              <a:t>Some of them – such as the burden of unpaid work at home, lack of education and dealing authority, and limited right of property - undoubtedly compose large gender disparity.</a:t>
            </a:r>
            <a:endParaRPr lang="en-IN" sz="1800" dirty="0"/>
          </a:p>
          <a:p>
            <a:pPr>
              <a:defRPr/>
            </a:pPr>
            <a:r>
              <a:rPr lang="en-US" sz="1800" dirty="0"/>
              <a:t>On economic arena, gender bias in India is perceptible especially in the form of rural wages.</a:t>
            </a:r>
            <a:endParaRPr lang="en-IN" sz="1800" dirty="0"/>
          </a:p>
        </p:txBody>
      </p:sp>
      <p:sp>
        <p:nvSpPr>
          <p:cNvPr id="17411" name="Title 1"/>
          <p:cNvSpPr>
            <a:spLocks noGrp="1"/>
          </p:cNvSpPr>
          <p:nvPr>
            <p:ph type="title" idx="4294967295"/>
          </p:nvPr>
        </p:nvSpPr>
        <p:spPr>
          <a:xfrm>
            <a:off x="0" y="357188"/>
            <a:ext cx="9144000" cy="500062"/>
          </a:xfrm>
        </p:spPr>
        <p:txBody>
          <a:bodyPr anchor="ctr" anchorCtr="0">
            <a:normAutofit fontScale="90000"/>
          </a:bodyPr>
          <a:lstStyle/>
          <a:p>
            <a:pPr algn="ctr" eaLnBrk="1" hangingPunct="1"/>
            <a:r>
              <a:rPr lang="en-US" sz="3600" dirty="0">
                <a:solidFill>
                  <a:srgbClr val="002060"/>
                </a:solidFill>
              </a:rPr>
              <a:t>On  Gender  Inequality</a:t>
            </a:r>
            <a:endParaRPr lang="en-IN" sz="36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noGrp="1"/>
          </p:cNvGraphicFramePr>
          <p:nvPr>
            <p:ph idx="4294967295"/>
          </p:nvPr>
        </p:nvGraphicFramePr>
        <p:xfrm>
          <a:off x="1222375" y="1357313"/>
          <a:ext cx="7920881" cy="3250506"/>
        </p:xfrm>
        <a:graphic>
          <a:graphicData uri="http://schemas.openxmlformats.org/drawingml/2006/table">
            <a:tbl>
              <a:tblPr/>
              <a:tblGrid>
                <a:gridCol w="2397108">
                  <a:extLst>
                    <a:ext uri="{9D8B030D-6E8A-4147-A177-3AD203B41FA5}">
                      <a16:colId xmlns:a16="http://schemas.microsoft.com/office/drawing/2014/main" val="20000"/>
                    </a:ext>
                  </a:extLst>
                </a:gridCol>
                <a:gridCol w="3064130">
                  <a:extLst>
                    <a:ext uri="{9D8B030D-6E8A-4147-A177-3AD203B41FA5}">
                      <a16:colId xmlns:a16="http://schemas.microsoft.com/office/drawing/2014/main" val="20001"/>
                    </a:ext>
                  </a:extLst>
                </a:gridCol>
                <a:gridCol w="2459643">
                  <a:extLst>
                    <a:ext uri="{9D8B030D-6E8A-4147-A177-3AD203B41FA5}">
                      <a16:colId xmlns:a16="http://schemas.microsoft.com/office/drawing/2014/main" val="20002"/>
                    </a:ext>
                  </a:extLst>
                </a:gridCol>
              </a:tblGrid>
              <a:tr h="464358">
                <a:tc gridSpan="3">
                  <a:txBody>
                    <a:bodyPr/>
                    <a:lstStyle/>
                    <a:p>
                      <a:pPr marL="0" marR="0" algn="ctr">
                        <a:lnSpc>
                          <a:spcPct val="115000"/>
                        </a:lnSpc>
                        <a:spcBef>
                          <a:spcPts val="600"/>
                        </a:spcBef>
                        <a:spcAft>
                          <a:spcPts val="600"/>
                        </a:spcAft>
                        <a:tabLst>
                          <a:tab pos="2743200" algn="ctr"/>
                          <a:tab pos="5486400" algn="r"/>
                        </a:tabLst>
                      </a:pPr>
                      <a:r>
                        <a:rPr lang="en-US" sz="1800" b="1" dirty="0">
                          <a:solidFill>
                            <a:srgbClr val="000000"/>
                          </a:solidFill>
                          <a:latin typeface="Arial"/>
                          <a:ea typeface="Times New Roman"/>
                        </a:rPr>
                        <a:t>Gender gaps in rural wages in India</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928716">
                <a:tc>
                  <a:txBody>
                    <a:bodyPr/>
                    <a:lstStyle/>
                    <a:p>
                      <a:pPr marL="0" marR="0" algn="l">
                        <a:lnSpc>
                          <a:spcPct val="115000"/>
                        </a:lnSpc>
                        <a:spcBef>
                          <a:spcPts val="0"/>
                        </a:spcBef>
                        <a:spcAft>
                          <a:spcPts val="0"/>
                        </a:spcAft>
                        <a:tabLst>
                          <a:tab pos="2743200" algn="ctr"/>
                          <a:tab pos="5486400" algn="r"/>
                        </a:tabLst>
                      </a:pPr>
                      <a:r>
                        <a:rPr lang="en-US" sz="1800" dirty="0">
                          <a:solidFill>
                            <a:srgbClr val="000000"/>
                          </a:solidFill>
                          <a:latin typeface="Arial"/>
                          <a:ea typeface="Times New Roman"/>
                        </a:rPr>
                        <a:t>Sector</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2743200" algn="ctr"/>
                          <a:tab pos="5486400" algn="r"/>
                        </a:tabLst>
                      </a:pPr>
                      <a:r>
                        <a:rPr lang="en-US" sz="1800" dirty="0">
                          <a:solidFill>
                            <a:srgbClr val="000000"/>
                          </a:solidFill>
                          <a:latin typeface="Arial"/>
                          <a:ea typeface="Times New Roman"/>
                        </a:rPr>
                        <a:t>Type of employment</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743200" algn="ctr"/>
                          <a:tab pos="5486400" algn="r"/>
                        </a:tabLst>
                      </a:pPr>
                      <a:r>
                        <a:rPr lang="en-US" sz="1800" dirty="0">
                          <a:solidFill>
                            <a:srgbClr val="000000"/>
                          </a:solidFill>
                          <a:latin typeface="Arial"/>
                          <a:ea typeface="Times New Roman"/>
                        </a:rPr>
                        <a:t>Women’s wage as % of Men’s</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4358">
                <a:tc>
                  <a:txBody>
                    <a:bodyPr/>
                    <a:lstStyle/>
                    <a:p>
                      <a:pPr marL="0" marR="0">
                        <a:lnSpc>
                          <a:spcPct val="115000"/>
                        </a:lnSpc>
                        <a:spcBef>
                          <a:spcPts val="300"/>
                        </a:spcBef>
                        <a:spcAft>
                          <a:spcPts val="300"/>
                        </a:spcAft>
                        <a:tabLst>
                          <a:tab pos="2743200" algn="ctr"/>
                          <a:tab pos="5486400" algn="r"/>
                        </a:tabLst>
                      </a:pPr>
                      <a:r>
                        <a:rPr lang="en-US" sz="1800" dirty="0">
                          <a:solidFill>
                            <a:srgbClr val="000000"/>
                          </a:solidFill>
                          <a:latin typeface="Arial"/>
                          <a:ea typeface="Times New Roman"/>
                        </a:rPr>
                        <a:t>Agriculture</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tabLst>
                          <a:tab pos="2743200" algn="ctr"/>
                          <a:tab pos="5486400" algn="r"/>
                        </a:tabLst>
                      </a:pPr>
                      <a:r>
                        <a:rPr lang="en-US" sz="1800" dirty="0">
                          <a:solidFill>
                            <a:srgbClr val="000000"/>
                          </a:solidFill>
                          <a:latin typeface="Arial"/>
                          <a:ea typeface="Times New Roman"/>
                        </a:rPr>
                        <a:t>Daily Casual wage</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tabLst>
                          <a:tab pos="2743200" algn="ctr"/>
                          <a:tab pos="5486400" algn="r"/>
                        </a:tabLst>
                      </a:pPr>
                      <a:r>
                        <a:rPr lang="en-US" sz="1800" dirty="0">
                          <a:solidFill>
                            <a:srgbClr val="000000"/>
                          </a:solidFill>
                          <a:latin typeface="Arial"/>
                          <a:ea typeface="Times New Roman"/>
                        </a:rPr>
                        <a:t>69</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4358">
                <a:tc>
                  <a:txBody>
                    <a:bodyPr/>
                    <a:lstStyle/>
                    <a:p>
                      <a:pPr marL="0" marR="0">
                        <a:lnSpc>
                          <a:spcPct val="115000"/>
                        </a:lnSpc>
                        <a:spcBef>
                          <a:spcPts val="300"/>
                        </a:spcBef>
                        <a:spcAft>
                          <a:spcPts val="300"/>
                        </a:spcAft>
                        <a:tabLst>
                          <a:tab pos="2743200" algn="ctr"/>
                          <a:tab pos="5486400" algn="r"/>
                        </a:tabLst>
                      </a:pPr>
                      <a:r>
                        <a:rPr lang="en-US" sz="1800">
                          <a:solidFill>
                            <a:srgbClr val="000000"/>
                          </a:solidFill>
                          <a:latin typeface="Arial"/>
                          <a:ea typeface="Times New Roman"/>
                        </a:rPr>
                        <a:t>Agriculture</a:t>
                      </a:r>
                      <a:endParaRPr lang="en-IN"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tabLst>
                          <a:tab pos="2743200" algn="ctr"/>
                          <a:tab pos="5486400" algn="r"/>
                        </a:tabLst>
                      </a:pPr>
                      <a:r>
                        <a:rPr lang="en-US" sz="1800">
                          <a:solidFill>
                            <a:srgbClr val="000000"/>
                          </a:solidFill>
                          <a:latin typeface="Arial"/>
                          <a:ea typeface="Times New Roman"/>
                        </a:rPr>
                        <a:t>Daily Regular wage</a:t>
                      </a:r>
                      <a:endParaRPr lang="en-IN"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tabLst>
                          <a:tab pos="2743200" algn="ctr"/>
                          <a:tab pos="5486400" algn="r"/>
                        </a:tabLst>
                      </a:pPr>
                      <a:r>
                        <a:rPr lang="en-US" sz="1800" dirty="0">
                          <a:solidFill>
                            <a:srgbClr val="000000"/>
                          </a:solidFill>
                          <a:latin typeface="Arial"/>
                          <a:ea typeface="Times New Roman"/>
                        </a:rPr>
                        <a:t>79</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4358">
                <a:tc>
                  <a:txBody>
                    <a:bodyPr/>
                    <a:lstStyle/>
                    <a:p>
                      <a:pPr marL="0" marR="0">
                        <a:lnSpc>
                          <a:spcPct val="115000"/>
                        </a:lnSpc>
                        <a:spcBef>
                          <a:spcPts val="300"/>
                        </a:spcBef>
                        <a:spcAft>
                          <a:spcPts val="300"/>
                        </a:spcAft>
                        <a:tabLst>
                          <a:tab pos="2743200" algn="ctr"/>
                          <a:tab pos="5486400" algn="r"/>
                        </a:tabLst>
                      </a:pPr>
                      <a:r>
                        <a:rPr lang="en-US" sz="1800">
                          <a:solidFill>
                            <a:srgbClr val="000000"/>
                          </a:solidFill>
                          <a:latin typeface="Arial"/>
                          <a:ea typeface="Times New Roman"/>
                        </a:rPr>
                        <a:t>Non-Agriculture</a:t>
                      </a:r>
                      <a:endParaRPr lang="en-IN"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tabLst>
                          <a:tab pos="2743200" algn="ctr"/>
                          <a:tab pos="5486400" algn="r"/>
                        </a:tabLst>
                      </a:pPr>
                      <a:r>
                        <a:rPr lang="en-US" sz="1800">
                          <a:solidFill>
                            <a:srgbClr val="000000"/>
                          </a:solidFill>
                          <a:latin typeface="Arial"/>
                          <a:ea typeface="Times New Roman"/>
                        </a:rPr>
                        <a:t>Daily Casual wage</a:t>
                      </a:r>
                      <a:endParaRPr lang="en-IN"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tabLst>
                          <a:tab pos="2743200" algn="ctr"/>
                          <a:tab pos="5486400" algn="r"/>
                        </a:tabLst>
                      </a:pPr>
                      <a:r>
                        <a:rPr lang="en-US" sz="1800" dirty="0">
                          <a:solidFill>
                            <a:srgbClr val="000000"/>
                          </a:solidFill>
                          <a:latin typeface="Arial"/>
                          <a:ea typeface="Times New Roman"/>
                        </a:rPr>
                        <a:t>65</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4358">
                <a:tc>
                  <a:txBody>
                    <a:bodyPr/>
                    <a:lstStyle/>
                    <a:p>
                      <a:pPr marL="0" marR="0">
                        <a:lnSpc>
                          <a:spcPct val="115000"/>
                        </a:lnSpc>
                        <a:spcBef>
                          <a:spcPts val="300"/>
                        </a:spcBef>
                        <a:spcAft>
                          <a:spcPts val="300"/>
                        </a:spcAft>
                        <a:tabLst>
                          <a:tab pos="2743200" algn="ctr"/>
                          <a:tab pos="5486400" algn="r"/>
                        </a:tabLst>
                      </a:pPr>
                      <a:r>
                        <a:rPr lang="en-US" sz="1800">
                          <a:solidFill>
                            <a:srgbClr val="000000"/>
                          </a:solidFill>
                          <a:latin typeface="Arial"/>
                          <a:ea typeface="Times New Roman"/>
                        </a:rPr>
                        <a:t>Non-Agriculture</a:t>
                      </a:r>
                      <a:endParaRPr lang="en-IN"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tabLst>
                          <a:tab pos="2743200" algn="ctr"/>
                          <a:tab pos="5486400" algn="r"/>
                        </a:tabLst>
                      </a:pPr>
                      <a:r>
                        <a:rPr lang="en-US" sz="1800">
                          <a:solidFill>
                            <a:srgbClr val="000000"/>
                          </a:solidFill>
                          <a:latin typeface="Arial"/>
                          <a:ea typeface="Times New Roman"/>
                        </a:rPr>
                        <a:t>Daily Regular wage</a:t>
                      </a:r>
                      <a:endParaRPr lang="en-IN"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tabLst>
                          <a:tab pos="2743200" algn="ctr"/>
                          <a:tab pos="5486400" algn="r"/>
                        </a:tabLst>
                      </a:pPr>
                      <a:r>
                        <a:rPr lang="en-US" sz="1800" dirty="0">
                          <a:solidFill>
                            <a:srgbClr val="000000"/>
                          </a:solidFill>
                          <a:latin typeface="Arial"/>
                          <a:ea typeface="Times New Roman"/>
                        </a:rPr>
                        <a:t>57</a:t>
                      </a:r>
                      <a:endParaRPr lang="en-IN"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434" name="Title 1"/>
          <p:cNvSpPr>
            <a:spLocks noGrp="1"/>
          </p:cNvSpPr>
          <p:nvPr>
            <p:ph type="title" idx="4294967295"/>
          </p:nvPr>
        </p:nvSpPr>
        <p:spPr>
          <a:xfrm>
            <a:off x="0" y="357188"/>
            <a:ext cx="9144000" cy="436562"/>
          </a:xfrm>
        </p:spPr>
        <p:txBody>
          <a:bodyPr anchor="ctr" anchorCtr="0">
            <a:noAutofit/>
          </a:bodyPr>
          <a:lstStyle/>
          <a:p>
            <a:pPr algn="ctr" eaLnBrk="1" hangingPunct="1"/>
            <a:r>
              <a:rPr lang="en-US" sz="3200" dirty="0">
                <a:solidFill>
                  <a:srgbClr val="002060"/>
                </a:solidFill>
              </a:rPr>
              <a:t>The following data in this respect are self explanatory</a:t>
            </a:r>
            <a:endParaRPr lang="en-IN" sz="32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0" y="357188"/>
            <a:ext cx="8153400" cy="557212"/>
          </a:xfrm>
        </p:spPr>
        <p:txBody>
          <a:bodyPr anchor="ctr" anchorCtr="0">
            <a:noAutofit/>
          </a:bodyPr>
          <a:lstStyle/>
          <a:p>
            <a:pPr algn="ctr"/>
            <a:r>
              <a:rPr lang="en-IN" sz="3200" dirty="0">
                <a:latin typeface="Calibri" pitchFamily="34" charset="0"/>
              </a:rPr>
              <a:t>This presentation</a:t>
            </a:r>
          </a:p>
        </p:txBody>
      </p:sp>
      <p:sp>
        <p:nvSpPr>
          <p:cNvPr id="8" name="TextBox 7"/>
          <p:cNvSpPr txBox="1"/>
          <p:nvPr/>
        </p:nvSpPr>
        <p:spPr>
          <a:xfrm>
            <a:off x="419100" y="1352550"/>
            <a:ext cx="8473380" cy="3614323"/>
          </a:xfrm>
          <a:prstGeom prst="rect">
            <a:avLst/>
          </a:prstGeom>
          <a:noFill/>
        </p:spPr>
        <p:txBody>
          <a:bodyPr wrap="square" rtlCol="0">
            <a:spAutoFit/>
          </a:bodyPr>
          <a:lstStyle/>
          <a:p>
            <a:pPr marL="285750" indent="-285750">
              <a:lnSpc>
                <a:spcPct val="114000"/>
              </a:lnSpc>
              <a:spcBef>
                <a:spcPts val="100"/>
              </a:spcBef>
              <a:spcAft>
                <a:spcPts val="100"/>
              </a:spcAft>
              <a:buFont typeface="Wingdings" charset="2"/>
              <a:buChar char="Ø"/>
            </a:pPr>
            <a:r>
              <a:rPr lang="en-US" sz="2400" dirty="0">
                <a:latin typeface="Calibri"/>
                <a:cs typeface="Calibri"/>
              </a:rPr>
              <a:t>India part of the work: secondary data analysis and field survey</a:t>
            </a:r>
          </a:p>
          <a:p>
            <a:pPr marL="285750" indent="-285750">
              <a:lnSpc>
                <a:spcPct val="114000"/>
              </a:lnSpc>
              <a:spcBef>
                <a:spcPts val="100"/>
              </a:spcBef>
              <a:spcAft>
                <a:spcPts val="100"/>
              </a:spcAft>
              <a:buFont typeface="Wingdings" charset="2"/>
              <a:buChar char="Ø"/>
            </a:pPr>
            <a:r>
              <a:rPr lang="en-US" sz="2400" dirty="0">
                <a:latin typeface="Calibri"/>
                <a:cs typeface="Calibri"/>
              </a:rPr>
              <a:t>Activity status and definition of labour supply</a:t>
            </a:r>
          </a:p>
          <a:p>
            <a:pPr marL="285750" indent="-285750">
              <a:lnSpc>
                <a:spcPct val="114000"/>
              </a:lnSpc>
              <a:spcBef>
                <a:spcPts val="100"/>
              </a:spcBef>
              <a:spcAft>
                <a:spcPts val="100"/>
              </a:spcAft>
              <a:buFont typeface="Wingdings" charset="2"/>
              <a:buChar char="Ø"/>
            </a:pPr>
            <a:r>
              <a:rPr lang="en-US" sz="2400" dirty="0">
                <a:latin typeface="Calibri"/>
                <a:cs typeface="Calibri"/>
              </a:rPr>
              <a:t>Trends in female labour supply</a:t>
            </a:r>
          </a:p>
          <a:p>
            <a:pPr marL="285750" indent="-285750">
              <a:lnSpc>
                <a:spcPct val="114000"/>
              </a:lnSpc>
              <a:spcBef>
                <a:spcPts val="100"/>
              </a:spcBef>
              <a:spcAft>
                <a:spcPts val="100"/>
              </a:spcAft>
              <a:buFont typeface="Wingdings" charset="2"/>
              <a:buChar char="Ø"/>
            </a:pPr>
            <a:r>
              <a:rPr lang="en-US" sz="2400" dirty="0">
                <a:latin typeface="Calibri"/>
                <a:cs typeface="Calibri"/>
              </a:rPr>
              <a:t>Contextualizing the Indian perspective: socio-religious and cultural context</a:t>
            </a:r>
          </a:p>
          <a:p>
            <a:pPr marL="285750" indent="-285750">
              <a:lnSpc>
                <a:spcPct val="114000"/>
              </a:lnSpc>
              <a:spcBef>
                <a:spcPts val="100"/>
              </a:spcBef>
              <a:spcAft>
                <a:spcPts val="100"/>
              </a:spcAft>
              <a:buFont typeface="Wingdings" charset="2"/>
              <a:buChar char="Ø"/>
            </a:pPr>
            <a:r>
              <a:rPr lang="en-US" sz="2400" dirty="0">
                <a:latin typeface="Cambria"/>
                <a:cs typeface="Cambria"/>
              </a:rPr>
              <a:t>Unpaid Women Worker</a:t>
            </a:r>
          </a:p>
          <a:p>
            <a:pPr marL="285750" indent="-285750">
              <a:lnSpc>
                <a:spcPct val="114000"/>
              </a:lnSpc>
              <a:spcBef>
                <a:spcPts val="100"/>
              </a:spcBef>
              <a:spcAft>
                <a:spcPts val="100"/>
              </a:spcAft>
              <a:buFont typeface="Wingdings" charset="2"/>
              <a:buChar char="Ø"/>
            </a:pPr>
            <a:r>
              <a:rPr lang="en-US" sz="2400" dirty="0">
                <a:latin typeface="Cambria"/>
                <a:cs typeface="Cambria"/>
              </a:rPr>
              <a:t>Quantifying the Women’s Unpaid Work</a:t>
            </a:r>
          </a:p>
          <a:p>
            <a:pPr marL="285750" indent="-285750">
              <a:lnSpc>
                <a:spcPct val="114000"/>
              </a:lnSpc>
              <a:spcBef>
                <a:spcPts val="100"/>
              </a:spcBef>
              <a:spcAft>
                <a:spcPts val="100"/>
              </a:spcAft>
              <a:buFont typeface="Wingdings" charset="2"/>
              <a:buChar char="Ø"/>
            </a:pPr>
            <a:r>
              <a:rPr lang="en-US" sz="2400" dirty="0">
                <a:latin typeface="Calibri"/>
                <a:cs typeface="Calibri"/>
              </a:rPr>
              <a:t>Concluding observations</a:t>
            </a:r>
          </a:p>
        </p:txBody>
      </p:sp>
    </p:spTree>
    <p:extLst>
      <p:ext uri="{BB962C8B-B14F-4D97-AF65-F5344CB8AC3E}">
        <p14:creationId xmlns:p14="http://schemas.microsoft.com/office/powerpoint/2010/main" val="932166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357313"/>
            <a:ext cx="8496300" cy="3590925"/>
          </a:xfrm>
        </p:spPr>
        <p:txBody>
          <a:bodyPr>
            <a:normAutofit fontScale="92500" lnSpcReduction="20000"/>
          </a:bodyPr>
          <a:lstStyle/>
          <a:p>
            <a:pPr>
              <a:defRPr/>
            </a:pPr>
            <a:r>
              <a:rPr lang="en-US" dirty="0"/>
              <a:t>The study conducted in the 15 villages of the north rural India in the year 2015 confirms the unequal unpaid work status between men and women. </a:t>
            </a:r>
          </a:p>
          <a:p>
            <a:pPr>
              <a:defRPr/>
            </a:pPr>
            <a:r>
              <a:rPr lang="en-US" dirty="0"/>
              <a:t>We observed that women are far more involved in unpaid economic activities (domestic activities) than men. </a:t>
            </a:r>
          </a:p>
          <a:p>
            <a:pPr>
              <a:defRPr/>
            </a:pPr>
            <a:r>
              <a:rPr lang="en-US" dirty="0"/>
              <a:t>Applying the time use method on the basis of time use survey we found that on an average, women spent 8-9 hour (8.73 hours) daily on categorized unpaid economic activity and on other side men spent only 2-3 hours (2.88 hours) for the same.</a:t>
            </a:r>
            <a:endParaRPr lang="en-IN" dirty="0"/>
          </a:p>
        </p:txBody>
      </p:sp>
      <p:sp>
        <p:nvSpPr>
          <p:cNvPr id="19459" name="Title 1"/>
          <p:cNvSpPr>
            <a:spLocks noGrp="1"/>
          </p:cNvSpPr>
          <p:nvPr>
            <p:ph type="title" idx="4294967295"/>
          </p:nvPr>
        </p:nvSpPr>
        <p:spPr>
          <a:xfrm>
            <a:off x="0" y="357188"/>
            <a:ext cx="9144000" cy="500062"/>
          </a:xfrm>
        </p:spPr>
        <p:txBody>
          <a:bodyPr anchor="ctr" anchorCtr="0">
            <a:noAutofit/>
          </a:bodyPr>
          <a:lstStyle/>
          <a:p>
            <a:pPr algn="ctr"/>
            <a:r>
              <a:rPr lang="en-IN" sz="3200" dirty="0">
                <a:solidFill>
                  <a:srgbClr val="002060"/>
                </a:solidFill>
              </a:rPr>
              <a:t> The Present Study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195486"/>
            <a:ext cx="8640762" cy="455613"/>
          </a:xfrm>
        </p:spPr>
        <p:txBody>
          <a:bodyPr>
            <a:noAutofit/>
          </a:bodyPr>
          <a:lstStyle/>
          <a:p>
            <a:pPr algn="ctr"/>
            <a:r>
              <a:rPr lang="en-IN" sz="2400" b="1" dirty="0"/>
              <a:t>Population distribution in various usual principal occupation</a:t>
            </a:r>
          </a:p>
        </p:txBody>
      </p:sp>
      <p:graphicFrame>
        <p:nvGraphicFramePr>
          <p:cNvPr id="5" name="Table 4"/>
          <p:cNvGraphicFramePr>
            <a:graphicFrameLocks noGrp="1"/>
          </p:cNvGraphicFramePr>
          <p:nvPr>
            <p:extLst>
              <p:ext uri="{D42A27DB-BD31-4B8C-83A1-F6EECF244321}">
                <p14:modId xmlns:p14="http://schemas.microsoft.com/office/powerpoint/2010/main" val="1178538754"/>
              </p:ext>
            </p:extLst>
          </p:nvPr>
        </p:nvGraphicFramePr>
        <p:xfrm>
          <a:off x="2771800" y="843558"/>
          <a:ext cx="6300190" cy="3744416"/>
        </p:xfrm>
        <a:graphic>
          <a:graphicData uri="http://schemas.openxmlformats.org/drawingml/2006/table">
            <a:tbl>
              <a:tblPr firstRow="1" firstCol="1" bandRow="1">
                <a:tableStyleId>{5C22544A-7EE6-4342-B048-85BDC9FD1C3A}</a:tableStyleId>
              </a:tblPr>
              <a:tblGrid>
                <a:gridCol w="1511206">
                  <a:extLst>
                    <a:ext uri="{9D8B030D-6E8A-4147-A177-3AD203B41FA5}">
                      <a16:colId xmlns:a16="http://schemas.microsoft.com/office/drawing/2014/main" val="4197809174"/>
                    </a:ext>
                  </a:extLst>
                </a:gridCol>
                <a:gridCol w="414532">
                  <a:extLst>
                    <a:ext uri="{9D8B030D-6E8A-4147-A177-3AD203B41FA5}">
                      <a16:colId xmlns:a16="http://schemas.microsoft.com/office/drawing/2014/main" val="2097450380"/>
                    </a:ext>
                  </a:extLst>
                </a:gridCol>
                <a:gridCol w="414532">
                  <a:extLst>
                    <a:ext uri="{9D8B030D-6E8A-4147-A177-3AD203B41FA5}">
                      <a16:colId xmlns:a16="http://schemas.microsoft.com/office/drawing/2014/main" val="4206892327"/>
                    </a:ext>
                  </a:extLst>
                </a:gridCol>
                <a:gridCol w="414532">
                  <a:extLst>
                    <a:ext uri="{9D8B030D-6E8A-4147-A177-3AD203B41FA5}">
                      <a16:colId xmlns:a16="http://schemas.microsoft.com/office/drawing/2014/main" val="1652611856"/>
                    </a:ext>
                  </a:extLst>
                </a:gridCol>
                <a:gridCol w="575448">
                  <a:extLst>
                    <a:ext uri="{9D8B030D-6E8A-4147-A177-3AD203B41FA5}">
                      <a16:colId xmlns:a16="http://schemas.microsoft.com/office/drawing/2014/main" val="1093495435"/>
                    </a:ext>
                  </a:extLst>
                </a:gridCol>
                <a:gridCol w="575448">
                  <a:extLst>
                    <a:ext uri="{9D8B030D-6E8A-4147-A177-3AD203B41FA5}">
                      <a16:colId xmlns:a16="http://schemas.microsoft.com/office/drawing/2014/main" val="485276100"/>
                    </a:ext>
                  </a:extLst>
                </a:gridCol>
                <a:gridCol w="414532">
                  <a:extLst>
                    <a:ext uri="{9D8B030D-6E8A-4147-A177-3AD203B41FA5}">
                      <a16:colId xmlns:a16="http://schemas.microsoft.com/office/drawing/2014/main" val="3258073831"/>
                    </a:ext>
                  </a:extLst>
                </a:gridCol>
                <a:gridCol w="414532">
                  <a:extLst>
                    <a:ext uri="{9D8B030D-6E8A-4147-A177-3AD203B41FA5}">
                      <a16:colId xmlns:a16="http://schemas.microsoft.com/office/drawing/2014/main" val="1375825203"/>
                    </a:ext>
                  </a:extLst>
                </a:gridCol>
                <a:gridCol w="414532">
                  <a:extLst>
                    <a:ext uri="{9D8B030D-6E8A-4147-A177-3AD203B41FA5}">
                      <a16:colId xmlns:a16="http://schemas.microsoft.com/office/drawing/2014/main" val="585042458"/>
                    </a:ext>
                  </a:extLst>
                </a:gridCol>
                <a:gridCol w="575448">
                  <a:extLst>
                    <a:ext uri="{9D8B030D-6E8A-4147-A177-3AD203B41FA5}">
                      <a16:colId xmlns:a16="http://schemas.microsoft.com/office/drawing/2014/main" val="2920985299"/>
                    </a:ext>
                  </a:extLst>
                </a:gridCol>
                <a:gridCol w="575448">
                  <a:extLst>
                    <a:ext uri="{9D8B030D-6E8A-4147-A177-3AD203B41FA5}">
                      <a16:colId xmlns:a16="http://schemas.microsoft.com/office/drawing/2014/main" val="4084000704"/>
                    </a:ext>
                  </a:extLst>
                </a:gridCol>
              </a:tblGrid>
              <a:tr h="178592">
                <a:tc rowSpan="2">
                  <a:txBody>
                    <a:bodyPr/>
                    <a:lstStyle/>
                    <a:p>
                      <a:pPr marL="0" marR="0" algn="ctr">
                        <a:lnSpc>
                          <a:spcPct val="107000"/>
                        </a:lnSpc>
                        <a:spcBef>
                          <a:spcPts val="0"/>
                        </a:spcBef>
                        <a:spcAft>
                          <a:spcPts val="0"/>
                        </a:spcAft>
                      </a:pPr>
                      <a:r>
                        <a:rPr lang="en-IN" sz="1000" b="1" dirty="0">
                          <a:effectLst/>
                        </a:rPr>
                        <a:t>Occupation of Usual principal activity</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gridSpan="5">
                  <a:txBody>
                    <a:bodyPr/>
                    <a:lstStyle/>
                    <a:p>
                      <a:pPr marL="0" marR="0" algn="ctr">
                        <a:lnSpc>
                          <a:spcPct val="107000"/>
                        </a:lnSpc>
                        <a:spcBef>
                          <a:spcPts val="0"/>
                        </a:spcBef>
                        <a:spcAft>
                          <a:spcPts val="0"/>
                        </a:spcAft>
                      </a:pPr>
                      <a:r>
                        <a:rPr lang="en-IN" sz="1000" b="1">
                          <a:effectLst/>
                        </a:rPr>
                        <a:t>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gridSpan="5">
                  <a:txBody>
                    <a:bodyPr/>
                    <a:lstStyle/>
                    <a:p>
                      <a:pPr marL="0" marR="0" algn="ctr">
                        <a:lnSpc>
                          <a:spcPct val="107000"/>
                        </a:lnSpc>
                        <a:spcBef>
                          <a:spcPts val="0"/>
                        </a:spcBef>
                        <a:spcAft>
                          <a:spcPts val="0"/>
                        </a:spcAft>
                      </a:pPr>
                      <a:r>
                        <a:rPr lang="en-IN" sz="1000" b="1">
                          <a:effectLst/>
                        </a:rPr>
                        <a:t>Female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839530857"/>
                  </a:ext>
                </a:extLst>
              </a:tr>
              <a:tr h="357184">
                <a:tc vMerge="1">
                  <a:txBody>
                    <a:bodyPr/>
                    <a:lstStyle/>
                    <a:p>
                      <a:endParaRPr lang="en-IN"/>
                    </a:p>
                  </a:txBody>
                  <a:tcPr/>
                </a:tc>
                <a:tc>
                  <a:txBody>
                    <a:bodyPr/>
                    <a:lstStyle/>
                    <a:p>
                      <a:pPr marL="0" marR="0" algn="r">
                        <a:lnSpc>
                          <a:spcPct val="107000"/>
                        </a:lnSpc>
                        <a:spcBef>
                          <a:spcPts val="0"/>
                        </a:spcBef>
                        <a:spcAft>
                          <a:spcPts val="0"/>
                        </a:spcAft>
                      </a:pPr>
                      <a:r>
                        <a:rPr lang="en-IN" sz="1000" b="1">
                          <a:effectLst/>
                        </a:rPr>
                        <a:t>FC</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OBC</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SC</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ST</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dirty="0">
                          <a:effectLst/>
                        </a:rPr>
                        <a:t>TOTAL</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FC</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OBC</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SC</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ST</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3087419224"/>
                  </a:ext>
                </a:extLst>
              </a:tr>
              <a:tr h="178592">
                <a:tc>
                  <a:txBody>
                    <a:bodyPr/>
                    <a:lstStyle/>
                    <a:p>
                      <a:pPr marL="0" marR="0" algn="l">
                        <a:lnSpc>
                          <a:spcPct val="107000"/>
                        </a:lnSpc>
                        <a:spcBef>
                          <a:spcPts val="0"/>
                        </a:spcBef>
                        <a:spcAft>
                          <a:spcPts val="0"/>
                        </a:spcAft>
                      </a:pPr>
                      <a:r>
                        <a:rPr lang="en-IN" sz="1000" b="1">
                          <a:effectLst/>
                        </a:rPr>
                        <a:t>Professionals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1.36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0.86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0.51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1123368053"/>
                  </a:ext>
                </a:extLst>
              </a:tr>
              <a:tr h="357184">
                <a:tc>
                  <a:txBody>
                    <a:bodyPr/>
                    <a:lstStyle/>
                    <a:p>
                      <a:pPr marL="0" marR="0" algn="l">
                        <a:lnSpc>
                          <a:spcPct val="107000"/>
                        </a:lnSpc>
                        <a:spcBef>
                          <a:spcPts val="0"/>
                        </a:spcBef>
                        <a:spcAft>
                          <a:spcPts val="0"/>
                        </a:spcAft>
                      </a:pPr>
                      <a:r>
                        <a:rPr lang="en-IN" sz="1000" b="1">
                          <a:effectLst/>
                        </a:rPr>
                        <a:t>Self-employed (with employees)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2.04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1.37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0.19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1274423361"/>
                  </a:ext>
                </a:extLst>
              </a:tr>
              <a:tr h="357184">
                <a:tc>
                  <a:txBody>
                    <a:bodyPr/>
                    <a:lstStyle/>
                    <a:p>
                      <a:pPr marL="0" marR="0" algn="l">
                        <a:lnSpc>
                          <a:spcPct val="107000"/>
                        </a:lnSpc>
                        <a:spcBef>
                          <a:spcPts val="0"/>
                        </a:spcBef>
                        <a:spcAft>
                          <a:spcPts val="0"/>
                        </a:spcAft>
                      </a:pPr>
                      <a:r>
                        <a:rPr lang="en-IN" sz="1000" b="1">
                          <a:effectLst/>
                        </a:rPr>
                        <a:t>Employed workers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39.12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32.23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20.43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25.64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31.42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2.45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3.59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2.63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2.45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3840356526"/>
                  </a:ext>
                </a:extLst>
              </a:tr>
              <a:tr h="357184">
                <a:tc>
                  <a:txBody>
                    <a:bodyPr/>
                    <a:lstStyle/>
                    <a:p>
                      <a:pPr marL="0" marR="0" algn="l">
                        <a:lnSpc>
                          <a:spcPct val="107000"/>
                        </a:lnSpc>
                        <a:spcBef>
                          <a:spcPts val="0"/>
                        </a:spcBef>
                        <a:spcAft>
                          <a:spcPts val="0"/>
                        </a:spcAft>
                      </a:pPr>
                      <a:r>
                        <a:rPr lang="en-IN" sz="1000" b="1">
                          <a:effectLst/>
                        </a:rPr>
                        <a:t>Own account workers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26.53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23.92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15.38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21.63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0.77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3.58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7.89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2.64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428095157"/>
                  </a:ext>
                </a:extLst>
              </a:tr>
              <a:tr h="357184">
                <a:tc>
                  <a:txBody>
                    <a:bodyPr/>
                    <a:lstStyle/>
                    <a:p>
                      <a:pPr marL="0" marR="0" algn="l">
                        <a:lnSpc>
                          <a:spcPct val="107000"/>
                        </a:lnSpc>
                        <a:spcBef>
                          <a:spcPts val="0"/>
                        </a:spcBef>
                        <a:spcAft>
                          <a:spcPts val="0"/>
                        </a:spcAft>
                      </a:pPr>
                      <a:r>
                        <a:rPr lang="en-IN" sz="1000" b="1">
                          <a:effectLst/>
                        </a:rPr>
                        <a:t>Manual Labourers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4.76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19.1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40.87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38.46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20.43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2.56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7.89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1.66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648051904"/>
                  </a:ext>
                </a:extLst>
              </a:tr>
              <a:tr h="178592">
                <a:tc>
                  <a:txBody>
                    <a:bodyPr/>
                    <a:lstStyle/>
                    <a:p>
                      <a:pPr marL="0" marR="0" algn="l">
                        <a:lnSpc>
                          <a:spcPct val="107000"/>
                        </a:lnSpc>
                        <a:spcBef>
                          <a:spcPts val="0"/>
                        </a:spcBef>
                        <a:spcAft>
                          <a:spcPts val="0"/>
                        </a:spcAft>
                      </a:pPr>
                      <a:r>
                        <a:rPr lang="en-IN" sz="1000" b="1">
                          <a:effectLst/>
                        </a:rPr>
                        <a:t>Family worker</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0.34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1.16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0.87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0.86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0.39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2.63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1.37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806339384"/>
                  </a:ext>
                </a:extLst>
              </a:tr>
              <a:tr h="178592">
                <a:tc>
                  <a:txBody>
                    <a:bodyPr/>
                    <a:lstStyle/>
                    <a:p>
                      <a:pPr marL="0" marR="0" algn="l">
                        <a:lnSpc>
                          <a:spcPct val="107000"/>
                        </a:lnSpc>
                        <a:spcBef>
                          <a:spcPts val="0"/>
                        </a:spcBef>
                        <a:spcAft>
                          <a:spcPts val="0"/>
                        </a:spcAft>
                      </a:pPr>
                      <a:r>
                        <a:rPr lang="en-IN" sz="1000" b="1">
                          <a:effectLst/>
                        </a:rPr>
                        <a:t>Unemployed</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2.04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0.83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2.61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2.56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1379608437"/>
                  </a:ext>
                </a:extLst>
              </a:tr>
              <a:tr h="357184">
                <a:tc>
                  <a:txBody>
                    <a:bodyPr/>
                    <a:lstStyle/>
                    <a:p>
                      <a:pPr marL="0" marR="0" algn="l">
                        <a:lnSpc>
                          <a:spcPct val="107000"/>
                        </a:lnSpc>
                        <a:spcBef>
                          <a:spcPts val="0"/>
                        </a:spcBef>
                        <a:spcAft>
                          <a:spcPts val="0"/>
                        </a:spcAft>
                      </a:pPr>
                      <a:r>
                        <a:rPr lang="en-IN" sz="1000" b="1">
                          <a:effectLst/>
                        </a:rPr>
                        <a:t>Housewife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0.87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2.56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1.46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75.68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76.23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72.82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55.26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74.66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1531165951"/>
                  </a:ext>
                </a:extLst>
              </a:tr>
              <a:tr h="357184">
                <a:tc>
                  <a:txBody>
                    <a:bodyPr/>
                    <a:lstStyle/>
                    <a:p>
                      <a:pPr marL="0" marR="0" algn="l">
                        <a:lnSpc>
                          <a:spcPct val="107000"/>
                        </a:lnSpc>
                        <a:spcBef>
                          <a:spcPts val="0"/>
                        </a:spcBef>
                        <a:spcAft>
                          <a:spcPts val="0"/>
                        </a:spcAft>
                      </a:pPr>
                      <a:r>
                        <a:rPr lang="en-IN" sz="1000" b="1">
                          <a:effectLst/>
                        </a:rPr>
                        <a:t>Student</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22.11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18.77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23.04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15.38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20.34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21.62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14.15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15.9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23.68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16.73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1282987755"/>
                  </a:ext>
                </a:extLst>
              </a:tr>
              <a:tr h="351168">
                <a:tc>
                  <a:txBody>
                    <a:bodyPr/>
                    <a:lstStyle/>
                    <a:p>
                      <a:pPr marL="0" marR="0" algn="l">
                        <a:lnSpc>
                          <a:spcPct val="107000"/>
                        </a:lnSpc>
                        <a:spcBef>
                          <a:spcPts val="0"/>
                        </a:spcBef>
                        <a:spcAft>
                          <a:spcPts val="0"/>
                        </a:spcAft>
                      </a:pPr>
                      <a:r>
                        <a:rPr lang="en-IN" sz="1000" b="1">
                          <a:effectLst/>
                        </a:rPr>
                        <a:t>Others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0.43 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0.09 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0.51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0.1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1387250186"/>
                  </a:ext>
                </a:extLst>
              </a:tr>
              <a:tr h="178592">
                <a:tc>
                  <a:txBody>
                    <a:bodyPr/>
                    <a:lstStyle/>
                    <a:p>
                      <a:pPr marL="0" marR="0" algn="l">
                        <a:lnSpc>
                          <a:spcPct val="107000"/>
                        </a:lnSpc>
                        <a:spcBef>
                          <a:spcPts val="0"/>
                        </a:spcBef>
                        <a:spcAft>
                          <a:spcPts val="0"/>
                        </a:spcAft>
                      </a:pPr>
                      <a:r>
                        <a:rPr lang="en-IN" sz="1000" b="1" dirty="0">
                          <a:effectLst/>
                        </a:rPr>
                        <a:t>TOTAL</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dirty="0">
                          <a:effectLst/>
                        </a:rPr>
                        <a:t>100</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a:effectLst/>
                        </a:rPr>
                        <a:t>100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tc>
                  <a:txBody>
                    <a:bodyPr/>
                    <a:lstStyle/>
                    <a:p>
                      <a:pPr marL="0" marR="0" algn="r">
                        <a:lnSpc>
                          <a:spcPct val="107000"/>
                        </a:lnSpc>
                        <a:spcBef>
                          <a:spcPts val="0"/>
                        </a:spcBef>
                        <a:spcAft>
                          <a:spcPts val="0"/>
                        </a:spcAft>
                      </a:pPr>
                      <a:r>
                        <a:rPr lang="en-IN" sz="1000" b="1" dirty="0">
                          <a:effectLst/>
                        </a:rPr>
                        <a:t>100</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61965" marR="61965" marT="0" marB="0" anchor="b"/>
                </a:tc>
                <a:extLst>
                  <a:ext uri="{0D108BD9-81ED-4DB2-BD59-A6C34878D82A}">
                    <a16:rowId xmlns:a16="http://schemas.microsoft.com/office/drawing/2014/main" val="4045112967"/>
                  </a:ext>
                </a:extLst>
              </a:tr>
            </a:tbl>
          </a:graphicData>
        </a:graphic>
      </p:graphicFrame>
      <p:sp>
        <p:nvSpPr>
          <p:cNvPr id="7" name="Rectangle 6"/>
          <p:cNvSpPr/>
          <p:nvPr/>
        </p:nvSpPr>
        <p:spPr>
          <a:xfrm>
            <a:off x="-36512" y="843558"/>
            <a:ext cx="2771902" cy="4093428"/>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IN" sz="1600" dirty="0">
                <a:latin typeface="Times New Roman" panose="02020603050405020304" pitchFamily="18" charset="0"/>
                <a:ea typeface="Calibri" panose="020F0502020204030204" pitchFamily="34" charset="0"/>
              </a:rPr>
              <a:t>Nearly 76 percent female are engaged as unpaid women worker (as household work and family worker) which indicates the double burden on rural female in the study areas. </a:t>
            </a:r>
          </a:p>
          <a:p>
            <a:pPr marL="285750" indent="-285750">
              <a:spcBef>
                <a:spcPts val="600"/>
              </a:spcBef>
              <a:spcAft>
                <a:spcPts val="600"/>
              </a:spcAft>
              <a:buFont typeface="Arial" panose="020B0604020202020204" pitchFamily="34" charset="0"/>
              <a:buChar char="•"/>
            </a:pPr>
            <a:r>
              <a:rPr lang="en-IN" sz="1600" dirty="0">
                <a:latin typeface="Times New Roman" panose="02020603050405020304" pitchFamily="18" charset="0"/>
                <a:ea typeface="Calibri" panose="020F0502020204030204" pitchFamily="34" charset="0"/>
              </a:rPr>
              <a:t>Only 7 percent female are engaged in proper wage economic activities. </a:t>
            </a:r>
          </a:p>
          <a:p>
            <a:pPr marL="285750" indent="-285750">
              <a:spcBef>
                <a:spcPts val="600"/>
              </a:spcBef>
              <a:spcAft>
                <a:spcPts val="600"/>
              </a:spcAft>
              <a:buFont typeface="Arial" panose="020B0604020202020204" pitchFamily="34" charset="0"/>
              <a:buChar char="•"/>
            </a:pPr>
            <a:r>
              <a:rPr lang="en-IN" sz="1600" dirty="0">
                <a:latin typeface="Times New Roman" panose="02020603050405020304" pitchFamily="18" charset="0"/>
                <a:ea typeface="Calibri" panose="020F0502020204030204" pitchFamily="34" charset="0"/>
              </a:rPr>
              <a:t>This observation shows that female participation in proper work is very low in comparison of their male counterpart (75.17%)</a:t>
            </a:r>
            <a:endParaRPr lang="en-IN" sz="1600" dirty="0"/>
          </a:p>
        </p:txBody>
      </p:sp>
    </p:spTree>
    <p:extLst>
      <p:ext uri="{BB962C8B-B14F-4D97-AF65-F5344CB8AC3E}">
        <p14:creationId xmlns:p14="http://schemas.microsoft.com/office/powerpoint/2010/main" val="51586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8"/>
            <a:ext cx="8964488" cy="384076"/>
          </a:xfrm>
        </p:spPr>
        <p:txBody>
          <a:bodyPr anchor="ctr">
            <a:noAutofit/>
          </a:bodyPr>
          <a:lstStyle/>
          <a:p>
            <a:r>
              <a:rPr lang="en-IN" sz="2400" b="1" dirty="0"/>
              <a:t>Workers population ratio in survey area (15 years and above)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11178955"/>
              </p:ext>
            </p:extLst>
          </p:nvPr>
        </p:nvGraphicFramePr>
        <p:xfrm>
          <a:off x="35496" y="653734"/>
          <a:ext cx="9036496" cy="2062032"/>
        </p:xfrm>
        <a:graphic>
          <a:graphicData uri="http://schemas.openxmlformats.org/drawingml/2006/table">
            <a:tbl>
              <a:tblPr firstRow="1" firstCol="1" bandRow="1">
                <a:tableStyleId>{5C22544A-7EE6-4342-B048-85BDC9FD1C3A}</a:tableStyleId>
              </a:tblPr>
              <a:tblGrid>
                <a:gridCol w="589770">
                  <a:extLst>
                    <a:ext uri="{9D8B030D-6E8A-4147-A177-3AD203B41FA5}">
                      <a16:colId xmlns:a16="http://schemas.microsoft.com/office/drawing/2014/main" val="3638698580"/>
                    </a:ext>
                  </a:extLst>
                </a:gridCol>
                <a:gridCol w="747373">
                  <a:extLst>
                    <a:ext uri="{9D8B030D-6E8A-4147-A177-3AD203B41FA5}">
                      <a16:colId xmlns:a16="http://schemas.microsoft.com/office/drawing/2014/main" val="3462571102"/>
                    </a:ext>
                  </a:extLst>
                </a:gridCol>
                <a:gridCol w="747373">
                  <a:extLst>
                    <a:ext uri="{9D8B030D-6E8A-4147-A177-3AD203B41FA5}">
                      <a16:colId xmlns:a16="http://schemas.microsoft.com/office/drawing/2014/main" val="3820426710"/>
                    </a:ext>
                  </a:extLst>
                </a:gridCol>
                <a:gridCol w="595576">
                  <a:extLst>
                    <a:ext uri="{9D8B030D-6E8A-4147-A177-3AD203B41FA5}">
                      <a16:colId xmlns:a16="http://schemas.microsoft.com/office/drawing/2014/main" val="1056868362"/>
                    </a:ext>
                  </a:extLst>
                </a:gridCol>
                <a:gridCol w="747373">
                  <a:extLst>
                    <a:ext uri="{9D8B030D-6E8A-4147-A177-3AD203B41FA5}">
                      <a16:colId xmlns:a16="http://schemas.microsoft.com/office/drawing/2014/main" val="2411497257"/>
                    </a:ext>
                  </a:extLst>
                </a:gridCol>
                <a:gridCol w="747373">
                  <a:extLst>
                    <a:ext uri="{9D8B030D-6E8A-4147-A177-3AD203B41FA5}">
                      <a16:colId xmlns:a16="http://schemas.microsoft.com/office/drawing/2014/main" val="1530045032"/>
                    </a:ext>
                  </a:extLst>
                </a:gridCol>
                <a:gridCol w="681014">
                  <a:extLst>
                    <a:ext uri="{9D8B030D-6E8A-4147-A177-3AD203B41FA5}">
                      <a16:colId xmlns:a16="http://schemas.microsoft.com/office/drawing/2014/main" val="2751170473"/>
                    </a:ext>
                  </a:extLst>
                </a:gridCol>
                <a:gridCol w="747373">
                  <a:extLst>
                    <a:ext uri="{9D8B030D-6E8A-4147-A177-3AD203B41FA5}">
                      <a16:colId xmlns:a16="http://schemas.microsoft.com/office/drawing/2014/main" val="2223514263"/>
                    </a:ext>
                  </a:extLst>
                </a:gridCol>
                <a:gridCol w="747373">
                  <a:extLst>
                    <a:ext uri="{9D8B030D-6E8A-4147-A177-3AD203B41FA5}">
                      <a16:colId xmlns:a16="http://schemas.microsoft.com/office/drawing/2014/main" val="815205748"/>
                    </a:ext>
                  </a:extLst>
                </a:gridCol>
                <a:gridCol w="595576">
                  <a:extLst>
                    <a:ext uri="{9D8B030D-6E8A-4147-A177-3AD203B41FA5}">
                      <a16:colId xmlns:a16="http://schemas.microsoft.com/office/drawing/2014/main" val="680189194"/>
                    </a:ext>
                  </a:extLst>
                </a:gridCol>
                <a:gridCol w="747373">
                  <a:extLst>
                    <a:ext uri="{9D8B030D-6E8A-4147-A177-3AD203B41FA5}">
                      <a16:colId xmlns:a16="http://schemas.microsoft.com/office/drawing/2014/main" val="1222245668"/>
                    </a:ext>
                  </a:extLst>
                </a:gridCol>
                <a:gridCol w="747373">
                  <a:extLst>
                    <a:ext uri="{9D8B030D-6E8A-4147-A177-3AD203B41FA5}">
                      <a16:colId xmlns:a16="http://schemas.microsoft.com/office/drawing/2014/main" val="881673932"/>
                    </a:ext>
                  </a:extLst>
                </a:gridCol>
                <a:gridCol w="595576">
                  <a:extLst>
                    <a:ext uri="{9D8B030D-6E8A-4147-A177-3AD203B41FA5}">
                      <a16:colId xmlns:a16="http://schemas.microsoft.com/office/drawing/2014/main" val="1004627597"/>
                    </a:ext>
                  </a:extLst>
                </a:gridCol>
              </a:tblGrid>
              <a:tr h="167554">
                <a:tc rowSpan="2">
                  <a:txBody>
                    <a:bodyPr/>
                    <a:lstStyle/>
                    <a:p>
                      <a:pPr marL="0" marR="0" algn="l">
                        <a:spcBef>
                          <a:spcPts val="0"/>
                        </a:spcBef>
                        <a:spcAft>
                          <a:spcPts val="0"/>
                        </a:spcAft>
                      </a:pPr>
                      <a:r>
                        <a:rPr lang="en-IN" sz="1400" b="1">
                          <a:effectLst/>
                        </a:rPr>
                        <a:t>Caste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gridSpan="3">
                  <a:txBody>
                    <a:bodyPr/>
                    <a:lstStyle/>
                    <a:p>
                      <a:pPr marL="0" marR="0" algn="ctr">
                        <a:spcBef>
                          <a:spcPts val="0"/>
                        </a:spcBef>
                        <a:spcAft>
                          <a:spcPts val="0"/>
                        </a:spcAft>
                      </a:pPr>
                      <a:r>
                        <a:rPr lang="en-IN" sz="1400" b="1" dirty="0">
                          <a:effectLst/>
                        </a:rPr>
                        <a:t>UP</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hMerge="1">
                  <a:txBody>
                    <a:bodyPr/>
                    <a:lstStyle/>
                    <a:p>
                      <a:endParaRPr lang="en-IN"/>
                    </a:p>
                  </a:txBody>
                  <a:tcPr/>
                </a:tc>
                <a:tc hMerge="1">
                  <a:txBody>
                    <a:bodyPr/>
                    <a:lstStyle/>
                    <a:p>
                      <a:endParaRPr lang="en-IN"/>
                    </a:p>
                  </a:txBody>
                  <a:tcPr/>
                </a:tc>
                <a:tc gridSpan="3">
                  <a:txBody>
                    <a:bodyPr/>
                    <a:lstStyle/>
                    <a:p>
                      <a:pPr marL="0" marR="0" algn="ctr">
                        <a:spcBef>
                          <a:spcPts val="0"/>
                        </a:spcBef>
                        <a:spcAft>
                          <a:spcPts val="0"/>
                        </a:spcAft>
                      </a:pPr>
                      <a:r>
                        <a:rPr lang="en-IN" sz="1400" b="1">
                          <a:effectLst/>
                        </a:rPr>
                        <a:t>Bihar</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hMerge="1">
                  <a:txBody>
                    <a:bodyPr/>
                    <a:lstStyle/>
                    <a:p>
                      <a:endParaRPr lang="en-IN"/>
                    </a:p>
                  </a:txBody>
                  <a:tcPr/>
                </a:tc>
                <a:tc hMerge="1">
                  <a:txBody>
                    <a:bodyPr/>
                    <a:lstStyle/>
                    <a:p>
                      <a:endParaRPr lang="en-IN"/>
                    </a:p>
                  </a:txBody>
                  <a:tcPr/>
                </a:tc>
                <a:tc gridSpan="3">
                  <a:txBody>
                    <a:bodyPr/>
                    <a:lstStyle/>
                    <a:p>
                      <a:pPr marL="0" marR="0" algn="ctr">
                        <a:spcBef>
                          <a:spcPts val="0"/>
                        </a:spcBef>
                        <a:spcAft>
                          <a:spcPts val="0"/>
                        </a:spcAft>
                      </a:pPr>
                      <a:r>
                        <a:rPr lang="en-IN" sz="1400" b="1">
                          <a:effectLst/>
                        </a:rPr>
                        <a:t>Jharkhand</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hMerge="1">
                  <a:txBody>
                    <a:bodyPr/>
                    <a:lstStyle/>
                    <a:p>
                      <a:endParaRPr lang="en-IN"/>
                    </a:p>
                  </a:txBody>
                  <a:tcPr/>
                </a:tc>
                <a:tc hMerge="1">
                  <a:txBody>
                    <a:bodyPr/>
                    <a:lstStyle/>
                    <a:p>
                      <a:endParaRPr lang="en-IN"/>
                    </a:p>
                  </a:txBody>
                  <a:tcPr/>
                </a:tc>
                <a:tc gridSpan="3">
                  <a:txBody>
                    <a:bodyPr/>
                    <a:lstStyle/>
                    <a:p>
                      <a:pPr marL="0" marR="0" algn="ctr">
                        <a:spcBef>
                          <a:spcPts val="0"/>
                        </a:spcBef>
                        <a:spcAft>
                          <a:spcPts val="0"/>
                        </a:spcAft>
                      </a:pPr>
                      <a:r>
                        <a:rPr lang="en-IN" sz="1400" b="1" dirty="0">
                          <a:effectLst/>
                        </a:rPr>
                        <a:t>Total</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50479196"/>
                  </a:ext>
                </a:extLst>
              </a:tr>
              <a:tr h="308112">
                <a:tc vMerge="1">
                  <a:txBody>
                    <a:bodyPr/>
                    <a:lstStyle/>
                    <a:p>
                      <a:endParaRPr lang="en-IN"/>
                    </a:p>
                  </a:txBody>
                  <a:tcPr/>
                </a:tc>
                <a:tc>
                  <a:txBody>
                    <a:bodyPr/>
                    <a:lstStyle/>
                    <a:p>
                      <a:pPr marL="0" marR="0" algn="r">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Total</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Male</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736678263"/>
                  </a:ext>
                </a:extLst>
              </a:tr>
              <a:tr h="308112">
                <a:tc>
                  <a:txBody>
                    <a:bodyPr/>
                    <a:lstStyle/>
                    <a:p>
                      <a:pPr marL="0" marR="0" algn="l">
                        <a:spcBef>
                          <a:spcPts val="0"/>
                        </a:spcBef>
                        <a:spcAft>
                          <a:spcPts val="0"/>
                        </a:spcAft>
                      </a:pPr>
                      <a:r>
                        <a:rPr lang="en-IN" sz="1400" b="1">
                          <a:effectLst/>
                        </a:rPr>
                        <a:t>FC</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400" b="1">
                          <a:effectLst/>
                        </a:rPr>
                        <a:t>65.98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3.53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36.81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63.96</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1.65</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34.04</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65.12</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2.38</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34.12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64.69</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2.27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34.83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649259278"/>
                  </a:ext>
                </a:extLst>
              </a:tr>
              <a:tr h="308112">
                <a:tc>
                  <a:txBody>
                    <a:bodyPr/>
                    <a:lstStyle/>
                    <a:p>
                      <a:pPr marL="0" marR="0" algn="l">
                        <a:spcBef>
                          <a:spcPts val="0"/>
                        </a:spcBef>
                        <a:spcAft>
                          <a:spcPts val="0"/>
                        </a:spcAft>
                      </a:pPr>
                      <a:r>
                        <a:rPr lang="en-IN" sz="1400" b="1">
                          <a:effectLst/>
                        </a:rPr>
                        <a:t>OBC</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400" b="1">
                          <a:effectLst/>
                        </a:rPr>
                        <a:t>74.63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8.86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42.90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64.73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7.60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38.89</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75.21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9.90</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44.95</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71.64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8.67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42.05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641981068"/>
                  </a:ext>
                </a:extLst>
              </a:tr>
              <a:tr h="308112">
                <a:tc>
                  <a:txBody>
                    <a:bodyPr/>
                    <a:lstStyle/>
                    <a:p>
                      <a:pPr marL="0" marR="0" algn="l">
                        <a:spcBef>
                          <a:spcPts val="0"/>
                        </a:spcBef>
                        <a:spcAft>
                          <a:spcPts val="0"/>
                        </a:spcAft>
                      </a:pPr>
                      <a:r>
                        <a:rPr lang="en-IN" sz="1400" b="1">
                          <a:effectLst/>
                        </a:rPr>
                        <a:t>SC</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400" b="1">
                          <a:effectLst/>
                        </a:rPr>
                        <a:t>71.05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12.77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44.71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60.64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4.71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34.08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76.92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8.33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44.00</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68.02</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8.84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40.48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075811780"/>
                  </a:ext>
                </a:extLst>
              </a:tr>
              <a:tr h="308112">
                <a:tc>
                  <a:txBody>
                    <a:bodyPr/>
                    <a:lstStyle/>
                    <a:p>
                      <a:pPr marL="0" marR="0" algn="l">
                        <a:spcBef>
                          <a:spcPts val="0"/>
                        </a:spcBef>
                        <a:spcAft>
                          <a:spcPts val="0"/>
                        </a:spcAft>
                      </a:pPr>
                      <a:r>
                        <a:rPr lang="en-IN" sz="1400" b="1">
                          <a:effectLst/>
                        </a:rPr>
                        <a:t>ST</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400" b="1">
                          <a:effectLst/>
                        </a:rPr>
                        <a:t>68.75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41.67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57.14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64.00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7.41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34.62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100.00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25.00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62.50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68.89</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18.60</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44.32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709429619"/>
                  </a:ext>
                </a:extLst>
              </a:tr>
              <a:tr h="308112">
                <a:tc>
                  <a:txBody>
                    <a:bodyPr/>
                    <a:lstStyle/>
                    <a:p>
                      <a:pPr marL="0" marR="0" algn="l">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400" b="1">
                          <a:effectLst/>
                        </a:rPr>
                        <a:t>72.26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9.47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42.59</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63.67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4.73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35.93</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73.89</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8.20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42.75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69.04</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7.36</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39.93</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024728402"/>
                  </a:ext>
                </a:extLst>
              </a:tr>
            </a:tbl>
          </a:graphicData>
        </a:graphic>
      </p:graphicFrame>
      <p:sp>
        <p:nvSpPr>
          <p:cNvPr id="3" name="Rectangle 2"/>
          <p:cNvSpPr/>
          <p:nvPr/>
        </p:nvSpPr>
        <p:spPr>
          <a:xfrm>
            <a:off x="107504" y="2839106"/>
            <a:ext cx="8964488" cy="2000548"/>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n-IN" sz="1400" b="1" dirty="0">
                <a:latin typeface="Tw Cen MT (Body)"/>
                <a:ea typeface="Calibri" panose="020F0502020204030204" pitchFamily="34" charset="0"/>
              </a:rPr>
              <a:t>There is huge gap between male and female regarding WPR in the study areas. </a:t>
            </a:r>
          </a:p>
          <a:p>
            <a:pPr marL="342900" indent="-342900">
              <a:spcBef>
                <a:spcPts val="600"/>
              </a:spcBef>
              <a:spcAft>
                <a:spcPts val="600"/>
              </a:spcAft>
              <a:buFont typeface="Arial" panose="020B0604020202020204" pitchFamily="34" charset="0"/>
              <a:buChar char="•"/>
            </a:pPr>
            <a:r>
              <a:rPr lang="en-IN" sz="1400" b="1" dirty="0">
                <a:latin typeface="Tw Cen MT (Body)"/>
                <a:ea typeface="Calibri" panose="020F0502020204030204" pitchFamily="34" charset="0"/>
              </a:rPr>
              <a:t>Female WPR is only 7.36 percent against 69.04 percent for male. </a:t>
            </a:r>
          </a:p>
          <a:p>
            <a:pPr marL="342900" indent="-342900">
              <a:spcBef>
                <a:spcPts val="600"/>
              </a:spcBef>
              <a:spcAft>
                <a:spcPts val="600"/>
              </a:spcAft>
              <a:buFont typeface="Arial" panose="020B0604020202020204" pitchFamily="34" charset="0"/>
              <a:buChar char="•"/>
            </a:pPr>
            <a:r>
              <a:rPr lang="en-IN" sz="1400" b="1" dirty="0">
                <a:latin typeface="Tw Cen MT (Body)"/>
                <a:ea typeface="Calibri" panose="020F0502020204030204" pitchFamily="34" charset="0"/>
              </a:rPr>
              <a:t>As per caste wise </a:t>
            </a:r>
            <a:r>
              <a:rPr lang="en-IN" sz="1400" b="1" dirty="0" err="1">
                <a:latin typeface="Tw Cen MT (Body)"/>
                <a:ea typeface="Calibri" panose="020F0502020204030204" pitchFamily="34" charset="0"/>
              </a:rPr>
              <a:t>wpr</a:t>
            </a:r>
            <a:r>
              <a:rPr lang="en-IN" sz="1400" b="1" dirty="0">
                <a:latin typeface="Tw Cen MT (Body)"/>
                <a:ea typeface="Calibri" panose="020F0502020204030204" pitchFamily="34" charset="0"/>
              </a:rPr>
              <a:t> the lowest female </a:t>
            </a:r>
            <a:r>
              <a:rPr lang="en-IN" sz="1400" b="1" dirty="0" err="1">
                <a:latin typeface="Tw Cen MT (Body)"/>
                <a:ea typeface="Calibri" panose="020F0502020204030204" pitchFamily="34" charset="0"/>
              </a:rPr>
              <a:t>wpr</a:t>
            </a:r>
            <a:r>
              <a:rPr lang="en-IN" sz="1400" b="1" dirty="0">
                <a:latin typeface="Tw Cen MT (Body)"/>
                <a:ea typeface="Calibri" panose="020F0502020204030204" pitchFamily="34" charset="0"/>
              </a:rPr>
              <a:t> belongs to Forward Caste(2.27%) and highest the ST category (18.6 %). </a:t>
            </a:r>
          </a:p>
          <a:p>
            <a:pPr marL="342900" indent="-342900">
              <a:spcBef>
                <a:spcPts val="600"/>
              </a:spcBef>
              <a:spcAft>
                <a:spcPts val="600"/>
              </a:spcAft>
              <a:buFont typeface="Arial" panose="020B0604020202020204" pitchFamily="34" charset="0"/>
              <a:buChar char="•"/>
            </a:pPr>
            <a:r>
              <a:rPr lang="en-IN" sz="1400" b="1" dirty="0">
                <a:latin typeface="Tw Cen MT (Body)"/>
                <a:ea typeface="Calibri" panose="020F0502020204030204" pitchFamily="34" charset="0"/>
              </a:rPr>
              <a:t>SC’s and OBC’s </a:t>
            </a:r>
            <a:r>
              <a:rPr lang="en-IN" sz="1400" b="1" dirty="0" err="1">
                <a:latin typeface="Tw Cen MT (Body)"/>
                <a:ea typeface="Calibri" panose="020F0502020204030204" pitchFamily="34" charset="0"/>
              </a:rPr>
              <a:t>wpr</a:t>
            </a:r>
            <a:r>
              <a:rPr lang="en-IN" sz="1400" b="1" dirty="0">
                <a:latin typeface="Tw Cen MT (Body)"/>
                <a:ea typeface="Calibri" panose="020F0502020204030204" pitchFamily="34" charset="0"/>
              </a:rPr>
              <a:t> is almost equal but more than FC (8.67 &amp; 8.84). </a:t>
            </a:r>
          </a:p>
          <a:p>
            <a:pPr marL="342900" indent="-342900">
              <a:spcBef>
                <a:spcPts val="600"/>
              </a:spcBef>
              <a:spcAft>
                <a:spcPts val="600"/>
              </a:spcAft>
              <a:buFont typeface="Arial" panose="020B0604020202020204" pitchFamily="34" charset="0"/>
              <a:buChar char="•"/>
            </a:pPr>
            <a:r>
              <a:rPr lang="en-IN" sz="1400" b="1" dirty="0">
                <a:latin typeface="Tw Cen MT (Body)"/>
                <a:ea typeface="Calibri" panose="020F0502020204030204" pitchFamily="34" charset="0"/>
              </a:rPr>
              <a:t>The worst condition prevails in the Bihar state where WPR of female is merely 4.73 percent.</a:t>
            </a:r>
            <a:endParaRPr lang="en-IN" sz="1400" b="1" dirty="0">
              <a:latin typeface="Tw Cen MT (Body)"/>
            </a:endParaRPr>
          </a:p>
        </p:txBody>
      </p:sp>
    </p:spTree>
    <p:extLst>
      <p:ext uri="{BB962C8B-B14F-4D97-AF65-F5344CB8AC3E}">
        <p14:creationId xmlns:p14="http://schemas.microsoft.com/office/powerpoint/2010/main" val="925286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2846276470"/>
              </p:ext>
            </p:extLst>
          </p:nvPr>
        </p:nvGraphicFramePr>
        <p:xfrm>
          <a:off x="3923928" y="915558"/>
          <a:ext cx="5169770" cy="3960448"/>
        </p:xfrm>
        <a:graphic>
          <a:graphicData uri="http://schemas.openxmlformats.org/drawingml/2006/table">
            <a:tbl>
              <a:tblPr firstRow="1" firstCol="1" bandRow="1">
                <a:tableStyleId>{5C22544A-7EE6-4342-B048-85BDC9FD1C3A}</a:tableStyleId>
              </a:tblPr>
              <a:tblGrid>
                <a:gridCol w="1320265">
                  <a:extLst>
                    <a:ext uri="{9D8B030D-6E8A-4147-A177-3AD203B41FA5}">
                      <a16:colId xmlns:a16="http://schemas.microsoft.com/office/drawing/2014/main" val="4068730142"/>
                    </a:ext>
                  </a:extLst>
                </a:gridCol>
                <a:gridCol w="738667">
                  <a:extLst>
                    <a:ext uri="{9D8B030D-6E8A-4147-A177-3AD203B41FA5}">
                      <a16:colId xmlns:a16="http://schemas.microsoft.com/office/drawing/2014/main" val="3477314362"/>
                    </a:ext>
                  </a:extLst>
                </a:gridCol>
                <a:gridCol w="738667">
                  <a:extLst>
                    <a:ext uri="{9D8B030D-6E8A-4147-A177-3AD203B41FA5}">
                      <a16:colId xmlns:a16="http://schemas.microsoft.com/office/drawing/2014/main" val="4145641954"/>
                    </a:ext>
                  </a:extLst>
                </a:gridCol>
                <a:gridCol w="738667">
                  <a:extLst>
                    <a:ext uri="{9D8B030D-6E8A-4147-A177-3AD203B41FA5}">
                      <a16:colId xmlns:a16="http://schemas.microsoft.com/office/drawing/2014/main" val="1361294545"/>
                    </a:ext>
                  </a:extLst>
                </a:gridCol>
                <a:gridCol w="894837">
                  <a:extLst>
                    <a:ext uri="{9D8B030D-6E8A-4147-A177-3AD203B41FA5}">
                      <a16:colId xmlns:a16="http://schemas.microsoft.com/office/drawing/2014/main" val="2254891982"/>
                    </a:ext>
                  </a:extLst>
                </a:gridCol>
                <a:gridCol w="738667">
                  <a:extLst>
                    <a:ext uri="{9D8B030D-6E8A-4147-A177-3AD203B41FA5}">
                      <a16:colId xmlns:a16="http://schemas.microsoft.com/office/drawing/2014/main" val="3600009981"/>
                    </a:ext>
                  </a:extLst>
                </a:gridCol>
              </a:tblGrid>
              <a:tr h="247528">
                <a:tc>
                  <a:txBody>
                    <a:bodyPr/>
                    <a:lstStyle/>
                    <a:p>
                      <a:pPr marL="0" marR="0" algn="l">
                        <a:spcBef>
                          <a:spcPts val="0"/>
                        </a:spcBef>
                        <a:spcAft>
                          <a:spcPts val="0"/>
                        </a:spcAft>
                      </a:pPr>
                      <a:r>
                        <a:rPr lang="en-IN" sz="1400" b="1" dirty="0">
                          <a:effectLst/>
                        </a:rPr>
                        <a:t>UP</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l">
                        <a:spcBef>
                          <a:spcPts val="0"/>
                        </a:spcBef>
                        <a:spcAft>
                          <a:spcPts val="0"/>
                        </a:spcAft>
                      </a:pPr>
                      <a:r>
                        <a:rPr lang="en-IN" sz="1400" b="1">
                          <a:effectLst/>
                        </a:rPr>
                        <a:t> FC</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l">
                        <a:spcBef>
                          <a:spcPts val="0"/>
                        </a:spcBef>
                        <a:spcAft>
                          <a:spcPts val="0"/>
                        </a:spcAft>
                      </a:pPr>
                      <a:r>
                        <a:rPr lang="en-IN" sz="1400" b="1">
                          <a:effectLst/>
                        </a:rPr>
                        <a:t> OBC</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l">
                        <a:spcBef>
                          <a:spcPts val="0"/>
                        </a:spcBef>
                        <a:spcAft>
                          <a:spcPts val="0"/>
                        </a:spcAft>
                      </a:pPr>
                      <a:r>
                        <a:rPr lang="en-IN" sz="1400" b="1" dirty="0">
                          <a:effectLst/>
                        </a:rPr>
                        <a:t> SC</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l">
                        <a:spcBef>
                          <a:spcPts val="0"/>
                        </a:spcBef>
                        <a:spcAft>
                          <a:spcPts val="0"/>
                        </a:spcAft>
                      </a:pPr>
                      <a:r>
                        <a:rPr lang="en-IN" sz="1400" b="1">
                          <a:effectLst/>
                        </a:rPr>
                        <a:t> ST</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l">
                        <a:spcBef>
                          <a:spcPts val="0"/>
                        </a:spcBef>
                        <a:spcAft>
                          <a:spcPts val="0"/>
                        </a:spcAft>
                      </a:pPr>
                      <a:r>
                        <a:rPr lang="en-IN" sz="1400" b="1">
                          <a:effectLst/>
                        </a:rPr>
                        <a:t> 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276931896"/>
                  </a:ext>
                </a:extLst>
              </a:tr>
              <a:tr h="247528">
                <a:tc>
                  <a:txBody>
                    <a:bodyPr/>
                    <a:lstStyle/>
                    <a:p>
                      <a:pPr marL="0" marR="0" algn="l">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75.00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80.33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75.96</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71.43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78.30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748518053"/>
                  </a:ext>
                </a:extLst>
              </a:tr>
              <a:tr h="247528">
                <a:tc>
                  <a:txBody>
                    <a:bodyPr/>
                    <a:lstStyle/>
                    <a:p>
                      <a:pPr marL="0" marR="0" algn="l">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4.41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9.86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12.50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41.67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10.40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884666567"/>
                  </a:ext>
                </a:extLst>
              </a:tr>
              <a:tr h="247528">
                <a:tc>
                  <a:txBody>
                    <a:bodyPr/>
                    <a:lstStyle/>
                    <a:p>
                      <a:pPr marL="0" marR="0" algn="l">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43.42</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46.35</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46.88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57.69</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46.30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54061680"/>
                  </a:ext>
                </a:extLst>
              </a:tr>
              <a:tr h="247528">
                <a:tc>
                  <a:txBody>
                    <a:bodyPr/>
                    <a:lstStyle/>
                    <a:p>
                      <a:pPr marL="0" marR="0" algn="l">
                        <a:spcBef>
                          <a:spcPts val="0"/>
                        </a:spcBef>
                        <a:spcAft>
                          <a:spcPts val="0"/>
                        </a:spcAft>
                      </a:pPr>
                      <a:r>
                        <a:rPr lang="en-IN" sz="1400" b="1">
                          <a:effectLst/>
                        </a:rPr>
                        <a:t>Bihar</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670734515"/>
                  </a:ext>
                </a:extLst>
              </a:tr>
              <a:tr h="247528">
                <a:tc>
                  <a:txBody>
                    <a:bodyPr/>
                    <a:lstStyle/>
                    <a:p>
                      <a:pPr marL="0" marR="0" algn="l">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71.84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72.53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65.88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78.95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71.30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113559481"/>
                  </a:ext>
                </a:extLst>
              </a:tr>
              <a:tr h="247528">
                <a:tc>
                  <a:txBody>
                    <a:bodyPr/>
                    <a:lstStyle/>
                    <a:p>
                      <a:pPr marL="0" marR="0" algn="l">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1.96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8.61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5.63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9.09</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5.54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143794046"/>
                  </a:ext>
                </a:extLst>
              </a:tr>
              <a:tr h="247528">
                <a:tc>
                  <a:txBody>
                    <a:bodyPr/>
                    <a:lstStyle/>
                    <a:p>
                      <a:pPr marL="0" marR="0" algn="l">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39.14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43.54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38.46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41.46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40.84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941953242"/>
                  </a:ext>
                </a:extLst>
              </a:tr>
              <a:tr h="247528">
                <a:tc>
                  <a:txBody>
                    <a:bodyPr/>
                    <a:lstStyle/>
                    <a:p>
                      <a:pPr marL="0" marR="0" algn="l">
                        <a:spcBef>
                          <a:spcPts val="0"/>
                        </a:spcBef>
                        <a:spcAft>
                          <a:spcPts val="0"/>
                        </a:spcAft>
                      </a:pPr>
                      <a:r>
                        <a:rPr lang="en-IN" sz="1400" b="1">
                          <a:effectLst/>
                        </a:rPr>
                        <a:t>Jharkhand</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43784079"/>
                  </a:ext>
                </a:extLst>
              </a:tr>
              <a:tr h="247528">
                <a:tc>
                  <a:txBody>
                    <a:bodyPr/>
                    <a:lstStyle/>
                    <a:p>
                      <a:pPr marL="0" marR="0" algn="l">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77.78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83.02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76.92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100.00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81.08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376518604"/>
                  </a:ext>
                </a:extLst>
              </a:tr>
              <a:tr h="247528">
                <a:tc>
                  <a:txBody>
                    <a:bodyPr/>
                    <a:lstStyle/>
                    <a:p>
                      <a:pPr marL="0" marR="0" algn="l">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2.78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11.11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8.33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25.00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9.04</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325050619"/>
                  </a:ext>
                </a:extLst>
              </a:tr>
              <a:tr h="247528">
                <a:tc>
                  <a:txBody>
                    <a:bodyPr/>
                    <a:lstStyle/>
                    <a:p>
                      <a:pPr marL="0" marR="0" algn="l">
                        <a:spcBef>
                          <a:spcPts val="0"/>
                        </a:spcBef>
                        <a:spcAft>
                          <a:spcPts val="0"/>
                        </a:spcAft>
                      </a:pPr>
                      <a:r>
                        <a:rPr lang="en-IN" sz="1400" b="1">
                          <a:effectLst/>
                        </a:rPr>
                        <a:t>Total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40.28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50.00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44.00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62.50</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47.01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646862026"/>
                  </a:ext>
                </a:extLst>
              </a:tr>
              <a:tr h="247528">
                <a:tc>
                  <a:txBody>
                    <a:bodyPr/>
                    <a:lstStyle/>
                    <a:p>
                      <a:pPr marL="0" marR="0" algn="l">
                        <a:spcBef>
                          <a:spcPts val="0"/>
                        </a:spcBef>
                        <a:spcAft>
                          <a:spcPts val="0"/>
                        </a:spcAft>
                      </a:pPr>
                      <a:r>
                        <a:rPr lang="en-IN" sz="1400" b="1">
                          <a:effectLst/>
                        </a:rPr>
                        <a:t>All</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 </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798182260"/>
                  </a:ext>
                </a:extLst>
              </a:tr>
              <a:tr h="247528">
                <a:tc>
                  <a:txBody>
                    <a:bodyPr/>
                    <a:lstStyle/>
                    <a:p>
                      <a:pPr marL="0" marR="0" algn="l">
                        <a:spcBef>
                          <a:spcPts val="0"/>
                        </a:spcBef>
                        <a:spcAft>
                          <a:spcPts val="0"/>
                        </a:spcAft>
                      </a:pPr>
                      <a:r>
                        <a:rPr lang="en-IN" sz="1400" b="1">
                          <a:effectLst/>
                        </a:rPr>
                        <a:t>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73.47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78.41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72.37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78.38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75.95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837171435"/>
                  </a:ext>
                </a:extLst>
              </a:tr>
              <a:tr h="247528">
                <a:tc>
                  <a:txBody>
                    <a:bodyPr/>
                    <a:lstStyle/>
                    <a:p>
                      <a:pPr marL="0" marR="0" algn="l">
                        <a:spcBef>
                          <a:spcPts val="0"/>
                        </a:spcBef>
                        <a:spcAft>
                          <a:spcPts val="0"/>
                        </a:spcAft>
                      </a:pPr>
                      <a:r>
                        <a:rPr lang="en-IN" sz="1400" b="1">
                          <a:effectLst/>
                        </a:rPr>
                        <a:t>Female</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2.72</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9.71</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9.23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21.05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8.28</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476363734"/>
                  </a:ext>
                </a:extLst>
              </a:tr>
              <a:tr h="247528">
                <a:tc>
                  <a:txBody>
                    <a:bodyPr/>
                    <a:lstStyle/>
                    <a:p>
                      <a:pPr marL="0" marR="0" algn="l">
                        <a:spcBef>
                          <a:spcPts val="0"/>
                        </a:spcBef>
                        <a:spcAft>
                          <a:spcPts val="0"/>
                        </a:spcAft>
                      </a:pPr>
                      <a:r>
                        <a:rPr lang="en-IN" sz="1400" b="1" dirty="0">
                          <a:effectLst/>
                        </a:rPr>
                        <a:t>Total</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40.47</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46.15</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43.26</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a:effectLst/>
                        </a:rPr>
                        <a:t>49.33</a:t>
                      </a:r>
                      <a:endParaRPr lang="en-IN" sz="14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spcBef>
                          <a:spcPts val="0"/>
                        </a:spcBef>
                        <a:spcAft>
                          <a:spcPts val="0"/>
                        </a:spcAft>
                      </a:pPr>
                      <a:r>
                        <a:rPr lang="en-IN" sz="1400" b="1" dirty="0">
                          <a:effectLst/>
                        </a:rPr>
                        <a:t>44.25</a:t>
                      </a:r>
                      <a:endParaRPr lang="en-IN" sz="14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655897238"/>
                  </a:ext>
                </a:extLst>
              </a:tr>
            </a:tbl>
          </a:graphicData>
        </a:graphic>
      </p:graphicFrame>
      <p:sp>
        <p:nvSpPr>
          <p:cNvPr id="2" name="Title 1"/>
          <p:cNvSpPr>
            <a:spLocks noGrp="1"/>
          </p:cNvSpPr>
          <p:nvPr>
            <p:ph type="title" idx="4294967295"/>
          </p:nvPr>
        </p:nvSpPr>
        <p:spPr>
          <a:xfrm>
            <a:off x="179512" y="171450"/>
            <a:ext cx="8964488" cy="456084"/>
          </a:xfrm>
        </p:spPr>
        <p:txBody>
          <a:bodyPr anchor="ctr">
            <a:noAutofit/>
          </a:bodyPr>
          <a:lstStyle/>
          <a:p>
            <a:r>
              <a:rPr lang="en-IN" sz="2400" b="1" dirty="0"/>
              <a:t>Percentage of worker’s population ratio in survey area (15-59 years) </a:t>
            </a:r>
          </a:p>
        </p:txBody>
      </p:sp>
      <p:sp>
        <p:nvSpPr>
          <p:cNvPr id="3" name="Rectangle 2"/>
          <p:cNvSpPr/>
          <p:nvPr/>
        </p:nvSpPr>
        <p:spPr>
          <a:xfrm>
            <a:off x="-26258" y="1491630"/>
            <a:ext cx="3851920" cy="2534027"/>
          </a:xfrm>
          <a:prstGeom prst="rect">
            <a:avLst/>
          </a:prstGeom>
        </p:spPr>
        <p:txBody>
          <a:bodyPr wrap="square">
            <a:spAutoFit/>
          </a:bodyPr>
          <a:lstStyle/>
          <a:p>
            <a:pPr marL="285750" indent="-285750">
              <a:lnSpc>
                <a:spcPct val="150000"/>
              </a:lnSpc>
              <a:buFont typeface="Arial" panose="020B0604020202020204" pitchFamily="34" charset="0"/>
              <a:buChar char="•"/>
            </a:pPr>
            <a:r>
              <a:rPr lang="en-US" b="1" dirty="0">
                <a:latin typeface="VarshaTw Cen MT (Body)"/>
                <a:ea typeface="Calibri" panose="020F0502020204030204" pitchFamily="34" charset="0"/>
                <a:cs typeface="Mangal" panose="02040503050203030202" pitchFamily="18" charset="0"/>
              </a:rPr>
              <a:t>The table reflects the unequal </a:t>
            </a:r>
            <a:r>
              <a:rPr lang="en-US" b="1" dirty="0" err="1">
                <a:latin typeface="VarshaTw Cen MT (Body)"/>
                <a:ea typeface="Calibri" panose="020F0502020204030204" pitchFamily="34" charset="0"/>
                <a:cs typeface="Mangal" panose="02040503050203030202" pitchFamily="18" charset="0"/>
              </a:rPr>
              <a:t>wpr</a:t>
            </a:r>
            <a:r>
              <a:rPr lang="en-US" b="1" dirty="0">
                <a:latin typeface="VarshaTw Cen MT (Body)"/>
                <a:ea typeface="Calibri" panose="020F0502020204030204" pitchFamily="34" charset="0"/>
                <a:cs typeface="Mangal" panose="02040503050203030202" pitchFamily="18" charset="0"/>
              </a:rPr>
              <a:t> against female and the worst condition again </a:t>
            </a:r>
            <a:r>
              <a:rPr lang="en-US" b="1" dirty="0" err="1">
                <a:latin typeface="VarshaTw Cen MT (Body)"/>
                <a:ea typeface="Calibri" panose="020F0502020204030204" pitchFamily="34" charset="0"/>
                <a:cs typeface="Mangal" panose="02040503050203030202" pitchFamily="18" charset="0"/>
              </a:rPr>
              <a:t>prevels</a:t>
            </a:r>
            <a:r>
              <a:rPr lang="en-US" b="1" dirty="0">
                <a:latin typeface="VarshaTw Cen MT (Body)"/>
                <a:ea typeface="Calibri" panose="020F0502020204030204" pitchFamily="34" charset="0"/>
                <a:cs typeface="Mangal" panose="02040503050203030202" pitchFamily="18" charset="0"/>
              </a:rPr>
              <a:t> in the state of Bihar in north India (5.54 per cent against 71.3 for male).</a:t>
            </a:r>
            <a:endParaRPr lang="en-IN" sz="1600" b="1" dirty="0">
              <a:latin typeface="VarshaTw Cen MT (Body)"/>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280911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54276464"/>
              </p:ext>
            </p:extLst>
          </p:nvPr>
        </p:nvGraphicFramePr>
        <p:xfrm>
          <a:off x="2452688" y="1128713"/>
          <a:ext cx="6690961" cy="3890737"/>
        </p:xfrm>
        <a:graphic>
          <a:graphicData uri="http://schemas.openxmlformats.org/drawingml/2006/table">
            <a:tbl>
              <a:tblPr firstRow="1" firstCol="1" bandRow="1">
                <a:tableStyleId>{5C22544A-7EE6-4342-B048-85BDC9FD1C3A}</a:tableStyleId>
              </a:tblPr>
              <a:tblGrid>
                <a:gridCol w="493649">
                  <a:extLst>
                    <a:ext uri="{9D8B030D-6E8A-4147-A177-3AD203B41FA5}">
                      <a16:colId xmlns:a16="http://schemas.microsoft.com/office/drawing/2014/main" val="2442995403"/>
                    </a:ext>
                  </a:extLst>
                </a:gridCol>
                <a:gridCol w="519504">
                  <a:extLst>
                    <a:ext uri="{9D8B030D-6E8A-4147-A177-3AD203B41FA5}">
                      <a16:colId xmlns:a16="http://schemas.microsoft.com/office/drawing/2014/main" val="600740424"/>
                    </a:ext>
                  </a:extLst>
                </a:gridCol>
                <a:gridCol w="519504">
                  <a:extLst>
                    <a:ext uri="{9D8B030D-6E8A-4147-A177-3AD203B41FA5}">
                      <a16:colId xmlns:a16="http://schemas.microsoft.com/office/drawing/2014/main" val="3431260300"/>
                    </a:ext>
                  </a:extLst>
                </a:gridCol>
                <a:gridCol w="493649">
                  <a:extLst>
                    <a:ext uri="{9D8B030D-6E8A-4147-A177-3AD203B41FA5}">
                      <a16:colId xmlns:a16="http://schemas.microsoft.com/office/drawing/2014/main" val="3263675868"/>
                    </a:ext>
                  </a:extLst>
                </a:gridCol>
                <a:gridCol w="519504">
                  <a:extLst>
                    <a:ext uri="{9D8B030D-6E8A-4147-A177-3AD203B41FA5}">
                      <a16:colId xmlns:a16="http://schemas.microsoft.com/office/drawing/2014/main" val="4235126392"/>
                    </a:ext>
                  </a:extLst>
                </a:gridCol>
                <a:gridCol w="519504">
                  <a:extLst>
                    <a:ext uri="{9D8B030D-6E8A-4147-A177-3AD203B41FA5}">
                      <a16:colId xmlns:a16="http://schemas.microsoft.com/office/drawing/2014/main" val="2621516038"/>
                    </a:ext>
                  </a:extLst>
                </a:gridCol>
                <a:gridCol w="493649">
                  <a:extLst>
                    <a:ext uri="{9D8B030D-6E8A-4147-A177-3AD203B41FA5}">
                      <a16:colId xmlns:a16="http://schemas.microsoft.com/office/drawing/2014/main" val="3056895567"/>
                    </a:ext>
                  </a:extLst>
                </a:gridCol>
                <a:gridCol w="519504">
                  <a:extLst>
                    <a:ext uri="{9D8B030D-6E8A-4147-A177-3AD203B41FA5}">
                      <a16:colId xmlns:a16="http://schemas.microsoft.com/office/drawing/2014/main" val="529738092"/>
                    </a:ext>
                  </a:extLst>
                </a:gridCol>
                <a:gridCol w="519504">
                  <a:extLst>
                    <a:ext uri="{9D8B030D-6E8A-4147-A177-3AD203B41FA5}">
                      <a16:colId xmlns:a16="http://schemas.microsoft.com/office/drawing/2014/main" val="4264997481"/>
                    </a:ext>
                  </a:extLst>
                </a:gridCol>
                <a:gridCol w="427507">
                  <a:extLst>
                    <a:ext uri="{9D8B030D-6E8A-4147-A177-3AD203B41FA5}">
                      <a16:colId xmlns:a16="http://schemas.microsoft.com/office/drawing/2014/main" val="80751483"/>
                    </a:ext>
                  </a:extLst>
                </a:gridCol>
                <a:gridCol w="519504">
                  <a:extLst>
                    <a:ext uri="{9D8B030D-6E8A-4147-A177-3AD203B41FA5}">
                      <a16:colId xmlns:a16="http://schemas.microsoft.com/office/drawing/2014/main" val="3750739932"/>
                    </a:ext>
                  </a:extLst>
                </a:gridCol>
                <a:gridCol w="99484">
                  <a:extLst>
                    <a:ext uri="{9D8B030D-6E8A-4147-A177-3AD203B41FA5}">
                      <a16:colId xmlns:a16="http://schemas.microsoft.com/office/drawing/2014/main" val="2157463372"/>
                    </a:ext>
                  </a:extLst>
                </a:gridCol>
                <a:gridCol w="519504">
                  <a:extLst>
                    <a:ext uri="{9D8B030D-6E8A-4147-A177-3AD203B41FA5}">
                      <a16:colId xmlns:a16="http://schemas.microsoft.com/office/drawing/2014/main" val="580832160"/>
                    </a:ext>
                  </a:extLst>
                </a:gridCol>
                <a:gridCol w="427507">
                  <a:extLst>
                    <a:ext uri="{9D8B030D-6E8A-4147-A177-3AD203B41FA5}">
                      <a16:colId xmlns:a16="http://schemas.microsoft.com/office/drawing/2014/main" val="1845277172"/>
                    </a:ext>
                  </a:extLst>
                </a:gridCol>
                <a:gridCol w="99484">
                  <a:extLst>
                    <a:ext uri="{9D8B030D-6E8A-4147-A177-3AD203B41FA5}">
                      <a16:colId xmlns:a16="http://schemas.microsoft.com/office/drawing/2014/main" val="317545169"/>
                    </a:ext>
                  </a:extLst>
                </a:gridCol>
              </a:tblGrid>
              <a:tr h="187245">
                <a:tc rowSpan="2">
                  <a:txBody>
                    <a:bodyPr/>
                    <a:lstStyle/>
                    <a:p>
                      <a:pPr marL="0" marR="0" algn="l">
                        <a:spcBef>
                          <a:spcPts val="0"/>
                        </a:spcBef>
                        <a:spcAft>
                          <a:spcPts val="0"/>
                        </a:spcAft>
                      </a:pPr>
                      <a:r>
                        <a:rPr lang="en-IN" sz="1000" b="1">
                          <a:effectLst/>
                        </a:rPr>
                        <a:t>Age group</a:t>
                      </a:r>
                    </a:p>
                    <a:p>
                      <a:pPr marL="0" marR="0" algn="l">
                        <a:spcBef>
                          <a:spcPts val="0"/>
                        </a:spcBef>
                        <a:spcAft>
                          <a:spcPts val="0"/>
                        </a:spcAft>
                      </a:pPr>
                      <a:r>
                        <a:rPr lang="en-IN" sz="1000" b="1">
                          <a:effectLst/>
                        </a:rPr>
                        <a:t>(5yrs)</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gridSpan="3">
                  <a:txBody>
                    <a:bodyPr/>
                    <a:lstStyle/>
                    <a:p>
                      <a:pPr marL="0" marR="0" algn="ctr">
                        <a:spcBef>
                          <a:spcPts val="0"/>
                        </a:spcBef>
                        <a:spcAft>
                          <a:spcPts val="0"/>
                        </a:spcAft>
                      </a:pPr>
                      <a:r>
                        <a:rPr lang="en-IN" sz="1000" b="1">
                          <a:effectLst/>
                        </a:rPr>
                        <a:t>UP</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hMerge="1">
                  <a:txBody>
                    <a:bodyPr/>
                    <a:lstStyle/>
                    <a:p>
                      <a:endParaRPr lang="en-IN"/>
                    </a:p>
                  </a:txBody>
                  <a:tcPr/>
                </a:tc>
                <a:tc gridSpan="3">
                  <a:txBody>
                    <a:bodyPr/>
                    <a:lstStyle/>
                    <a:p>
                      <a:pPr marL="0" marR="0" algn="ctr">
                        <a:spcBef>
                          <a:spcPts val="0"/>
                        </a:spcBef>
                        <a:spcAft>
                          <a:spcPts val="0"/>
                        </a:spcAft>
                      </a:pPr>
                      <a:r>
                        <a:rPr lang="en-IN" sz="1000" b="1">
                          <a:effectLst/>
                        </a:rPr>
                        <a:t>Bihar</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hMerge="1">
                  <a:txBody>
                    <a:bodyPr/>
                    <a:lstStyle/>
                    <a:p>
                      <a:endParaRPr lang="en-IN"/>
                    </a:p>
                  </a:txBody>
                  <a:tcPr/>
                </a:tc>
                <a:tc gridSpan="4">
                  <a:txBody>
                    <a:bodyPr/>
                    <a:lstStyle/>
                    <a:p>
                      <a:pPr marL="0" marR="0" algn="ctr">
                        <a:spcBef>
                          <a:spcPts val="0"/>
                        </a:spcBef>
                        <a:spcAft>
                          <a:spcPts val="0"/>
                        </a:spcAft>
                      </a:pPr>
                      <a:r>
                        <a:rPr lang="en-IN" sz="1000" b="1" dirty="0">
                          <a:effectLst/>
                        </a:rPr>
                        <a:t>Jharkhand</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marL="0" marR="0" algn="ctr">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76245499"/>
                  </a:ext>
                </a:extLst>
              </a:tr>
              <a:tr h="590902">
                <a:tc vMerge="1">
                  <a:txBody>
                    <a:bodyPr/>
                    <a:lstStyle/>
                    <a:p>
                      <a:endParaRPr lang="en-IN"/>
                    </a:p>
                  </a:txBody>
                  <a:tcPr/>
                </a:tc>
                <a:tc>
                  <a:txBody>
                    <a:bodyPr/>
                    <a:lstStyle/>
                    <a:p>
                      <a:pPr marL="0" marR="0" algn="r">
                        <a:spcBef>
                          <a:spcPts val="0"/>
                        </a:spcBef>
                        <a:spcAft>
                          <a:spcPts val="0"/>
                        </a:spcAft>
                      </a:pPr>
                      <a:r>
                        <a:rPr lang="en-IN" sz="1000" b="1" dirty="0">
                          <a:effectLst/>
                        </a:rPr>
                        <a:t>Male</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Female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Female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Female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Female</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1334398747"/>
                  </a:ext>
                </a:extLst>
              </a:tr>
              <a:tr h="311259">
                <a:tc>
                  <a:txBody>
                    <a:bodyPr/>
                    <a:lstStyle/>
                    <a:p>
                      <a:pPr marL="0" marR="0" algn="l">
                        <a:spcBef>
                          <a:spcPts val="0"/>
                        </a:spcBef>
                        <a:spcAft>
                          <a:spcPts val="0"/>
                        </a:spcAft>
                      </a:pPr>
                      <a:r>
                        <a:rPr lang="en-IN" sz="1000" b="1">
                          <a:effectLst/>
                        </a:rPr>
                        <a:t>15-19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25.88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3.95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15.53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15.09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2.60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9.84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44.44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2.70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23.29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23.79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3.16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14.39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779720642"/>
                  </a:ext>
                </a:extLst>
              </a:tr>
              <a:tr h="311259">
                <a:tc>
                  <a:txBody>
                    <a:bodyPr/>
                    <a:lstStyle/>
                    <a:p>
                      <a:pPr marL="0" marR="0" algn="l">
                        <a:spcBef>
                          <a:spcPts val="0"/>
                        </a:spcBef>
                        <a:spcAft>
                          <a:spcPts val="0"/>
                        </a:spcAft>
                      </a:pPr>
                      <a:r>
                        <a:rPr lang="en-IN" sz="1000" b="1">
                          <a:effectLst/>
                        </a:rPr>
                        <a:t>20-24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62.20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36.17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62.32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3.45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35.43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71.43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4.35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41.18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63.69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2.14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36.68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3404122193"/>
                  </a:ext>
                </a:extLst>
              </a:tr>
              <a:tr h="311259">
                <a:tc>
                  <a:txBody>
                    <a:bodyPr/>
                    <a:lstStyle/>
                    <a:p>
                      <a:pPr marL="0" marR="0" algn="l">
                        <a:spcBef>
                          <a:spcPts val="0"/>
                        </a:spcBef>
                        <a:spcAft>
                          <a:spcPts val="0"/>
                        </a:spcAft>
                      </a:pPr>
                      <a:r>
                        <a:rPr lang="en-IN" sz="1000" b="1">
                          <a:effectLst/>
                        </a:rPr>
                        <a:t>25-29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91.03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11.24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48.50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90.77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46.46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91.30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7.14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45.10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90.96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6.70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47.25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2216685639"/>
                  </a:ext>
                </a:extLst>
              </a:tr>
              <a:tr h="311259">
                <a:tc>
                  <a:txBody>
                    <a:bodyPr/>
                    <a:lstStyle/>
                    <a:p>
                      <a:pPr marL="0" marR="0" algn="l">
                        <a:spcBef>
                          <a:spcPts val="0"/>
                        </a:spcBef>
                        <a:spcAft>
                          <a:spcPts val="0"/>
                        </a:spcAft>
                      </a:pPr>
                      <a:r>
                        <a:rPr lang="en-IN" sz="1000" b="1">
                          <a:effectLst/>
                        </a:rPr>
                        <a:t>30-34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97.22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3.57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56.25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89.36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6.67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48.91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96.30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5.56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94.52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5.04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54.34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1174971184"/>
                  </a:ext>
                </a:extLst>
              </a:tr>
              <a:tr h="311259">
                <a:tc>
                  <a:txBody>
                    <a:bodyPr/>
                    <a:lstStyle/>
                    <a:p>
                      <a:pPr marL="0" marR="0" algn="l">
                        <a:spcBef>
                          <a:spcPts val="0"/>
                        </a:spcBef>
                        <a:spcAft>
                          <a:spcPts val="0"/>
                        </a:spcAft>
                      </a:pPr>
                      <a:r>
                        <a:rPr lang="en-IN" sz="1000" b="1">
                          <a:effectLst/>
                        </a:rPr>
                        <a:t>35-39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92.31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16.67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56.00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91.30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8.00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47.92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94.12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17.65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55.88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92.17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13.04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52.61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1861991492"/>
                  </a:ext>
                </a:extLst>
              </a:tr>
              <a:tr h="311259">
                <a:tc>
                  <a:txBody>
                    <a:bodyPr/>
                    <a:lstStyle/>
                    <a:p>
                      <a:pPr marL="0" marR="0" algn="l">
                        <a:spcBef>
                          <a:spcPts val="0"/>
                        </a:spcBef>
                        <a:spcAft>
                          <a:spcPts val="0"/>
                        </a:spcAft>
                      </a:pPr>
                      <a:r>
                        <a:rPr lang="en-IN" sz="1000" b="1">
                          <a:effectLst/>
                        </a:rPr>
                        <a:t>40-44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97.50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8.57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56.00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21.05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62.50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12.50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98.94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dirty="0">
                          <a:effectLst/>
                        </a:rPr>
                        <a:t>14.61</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57.92</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4270778201"/>
                  </a:ext>
                </a:extLst>
              </a:tr>
              <a:tr h="311259">
                <a:tc>
                  <a:txBody>
                    <a:bodyPr/>
                    <a:lstStyle/>
                    <a:p>
                      <a:pPr marL="0" marR="0" algn="l">
                        <a:spcBef>
                          <a:spcPts val="0"/>
                        </a:spcBef>
                        <a:spcAft>
                          <a:spcPts val="0"/>
                        </a:spcAft>
                      </a:pPr>
                      <a:r>
                        <a:rPr lang="en-IN" sz="1000" b="1">
                          <a:effectLst/>
                        </a:rPr>
                        <a:t>45-49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96.77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16.67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57.38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97.44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6.67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57.97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88.24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62.96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95.40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12.86</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58.60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2392031702"/>
                  </a:ext>
                </a:extLst>
              </a:tr>
              <a:tr h="311259">
                <a:tc>
                  <a:txBody>
                    <a:bodyPr/>
                    <a:lstStyle/>
                    <a:p>
                      <a:pPr marL="0" marR="0" algn="l">
                        <a:spcBef>
                          <a:spcPts val="0"/>
                        </a:spcBef>
                        <a:spcAft>
                          <a:spcPts val="0"/>
                        </a:spcAft>
                      </a:pPr>
                      <a:r>
                        <a:rPr lang="en-IN" sz="1000" b="1">
                          <a:effectLst/>
                        </a:rPr>
                        <a:t>50-54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96.43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28.57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58.73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52.50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90.91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18.18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54.55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96.61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19.70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56.00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3744904914"/>
                  </a:ext>
                </a:extLst>
              </a:tr>
              <a:tr h="311259">
                <a:tc>
                  <a:txBody>
                    <a:bodyPr/>
                    <a:lstStyle/>
                    <a:p>
                      <a:pPr marL="0" marR="0" algn="l">
                        <a:spcBef>
                          <a:spcPts val="0"/>
                        </a:spcBef>
                        <a:spcAft>
                          <a:spcPts val="0"/>
                        </a:spcAft>
                      </a:pPr>
                      <a:r>
                        <a:rPr lang="en-IN" sz="1000" b="1">
                          <a:effectLst/>
                        </a:rPr>
                        <a:t>55-59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25.00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71.43</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60.47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16.67</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75.00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100.00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14.89</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68.25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a:effectLst/>
                        </a:rPr>
                        <a:t> </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3730900085"/>
                  </a:ext>
                </a:extLst>
              </a:tr>
              <a:tr h="311259">
                <a:tc>
                  <a:txBody>
                    <a:bodyPr/>
                    <a:lstStyle/>
                    <a:p>
                      <a:pPr marL="0" marR="0" algn="l">
                        <a:spcBef>
                          <a:spcPts val="0"/>
                        </a:spcBef>
                        <a:spcAft>
                          <a:spcPts val="0"/>
                        </a:spcAft>
                      </a:pPr>
                      <a:r>
                        <a:rPr lang="en-IN" sz="1000" b="1">
                          <a:effectLst/>
                        </a:rPr>
                        <a:t>Total</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b"/>
                </a:tc>
                <a:tc>
                  <a:txBody>
                    <a:bodyPr/>
                    <a:lstStyle/>
                    <a:p>
                      <a:pPr marL="0" marR="0" algn="r">
                        <a:spcBef>
                          <a:spcPts val="0"/>
                        </a:spcBef>
                        <a:spcAft>
                          <a:spcPts val="0"/>
                        </a:spcAft>
                      </a:pPr>
                      <a:r>
                        <a:rPr lang="en-IN" sz="1000" b="1">
                          <a:effectLst/>
                        </a:rPr>
                        <a:t>78.30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10.40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46.30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71.30</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5.54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40.84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81.08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9.04</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47.01</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gridSpan="2">
                  <a:txBody>
                    <a:bodyPr/>
                    <a:lstStyle/>
                    <a:p>
                      <a:pPr marL="0" marR="0" algn="r">
                        <a:spcBef>
                          <a:spcPts val="0"/>
                        </a:spcBef>
                        <a:spcAft>
                          <a:spcPts val="0"/>
                        </a:spcAft>
                      </a:pPr>
                      <a:r>
                        <a:rPr lang="en-IN" sz="1000" b="1">
                          <a:effectLst/>
                        </a:rPr>
                        <a:t>75.95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hMerge="1">
                  <a:txBody>
                    <a:bodyPr/>
                    <a:lstStyle/>
                    <a:p>
                      <a:endParaRPr lang="en-IN"/>
                    </a:p>
                  </a:txBody>
                  <a:tcPr/>
                </a:tc>
                <a:tc>
                  <a:txBody>
                    <a:bodyPr/>
                    <a:lstStyle/>
                    <a:p>
                      <a:pPr marL="0" marR="0" algn="r">
                        <a:spcBef>
                          <a:spcPts val="0"/>
                        </a:spcBef>
                        <a:spcAft>
                          <a:spcPts val="0"/>
                        </a:spcAft>
                      </a:pPr>
                      <a:r>
                        <a:rPr lang="en-IN" sz="1000" b="1">
                          <a:effectLst/>
                        </a:rPr>
                        <a:t>8.28</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r">
                        <a:spcBef>
                          <a:spcPts val="0"/>
                        </a:spcBef>
                        <a:spcAft>
                          <a:spcPts val="0"/>
                        </a:spcAft>
                      </a:pPr>
                      <a:r>
                        <a:rPr lang="en-IN" sz="1000" b="1">
                          <a:effectLst/>
                        </a:rPr>
                        <a:t>44.25</a:t>
                      </a:r>
                      <a:endParaRPr lang="en-IN" sz="1000" b="1">
                        <a:effectLst/>
                        <a:latin typeface="Calibri" panose="020F0502020204030204" pitchFamily="34" charset="0"/>
                        <a:ea typeface="Calibri" panose="020F0502020204030204" pitchFamily="34" charset="0"/>
                        <a:cs typeface="Mangal" panose="02040503050203030202" pitchFamily="18" charset="0"/>
                      </a:endParaRPr>
                    </a:p>
                  </a:txBody>
                  <a:tcPr marL="59290" marR="59290" marT="0" marB="0" anchor="ctr"/>
                </a:tc>
                <a:tc>
                  <a:txBody>
                    <a:bodyPr/>
                    <a:lstStyle/>
                    <a:p>
                      <a:pPr marL="0" marR="0" algn="just">
                        <a:spcBef>
                          <a:spcPts val="0"/>
                        </a:spcBef>
                        <a:spcAft>
                          <a:spcPts val="0"/>
                        </a:spcAft>
                      </a:pPr>
                      <a:r>
                        <a:rPr lang="en-IN" sz="1000" b="1" dirty="0">
                          <a:effectLst/>
                        </a:rPr>
                        <a:t> </a:t>
                      </a:r>
                      <a:endParaRPr lang="en-IN" sz="1000" b="1" dirty="0">
                        <a:effectLst/>
                        <a:latin typeface="Calibri" panose="020F0502020204030204" pitchFamily="34" charset="0"/>
                        <a:ea typeface="Calibri" panose="020F0502020204030204" pitchFamily="34" charset="0"/>
                        <a:cs typeface="Mangal" panose="02040503050203030202" pitchFamily="18" charset="0"/>
                      </a:endParaRPr>
                    </a:p>
                  </a:txBody>
                  <a:tcPr marL="0" marR="0" marT="0" marB="0" anchor="ctr"/>
                </a:tc>
                <a:extLst>
                  <a:ext uri="{0D108BD9-81ED-4DB2-BD59-A6C34878D82A}">
                    <a16:rowId xmlns:a16="http://schemas.microsoft.com/office/drawing/2014/main" val="3990190879"/>
                  </a:ext>
                </a:extLst>
              </a:tr>
            </a:tbl>
          </a:graphicData>
        </a:graphic>
      </p:graphicFrame>
      <p:sp>
        <p:nvSpPr>
          <p:cNvPr id="2" name="Title 1"/>
          <p:cNvSpPr>
            <a:spLocks noGrp="1"/>
          </p:cNvSpPr>
          <p:nvPr>
            <p:ph type="title" idx="4294967295"/>
          </p:nvPr>
        </p:nvSpPr>
        <p:spPr>
          <a:xfrm>
            <a:off x="107504" y="171450"/>
            <a:ext cx="9036496" cy="742950"/>
          </a:xfrm>
        </p:spPr>
        <p:txBody>
          <a:bodyPr>
            <a:noAutofit/>
          </a:bodyPr>
          <a:lstStyle/>
          <a:p>
            <a:r>
              <a:rPr lang="en-IN" sz="2400" b="1" dirty="0"/>
              <a:t>Percentage of workers population ratio in survey area (15-59 years) by age group</a:t>
            </a:r>
          </a:p>
        </p:txBody>
      </p:sp>
      <p:sp>
        <p:nvSpPr>
          <p:cNvPr id="3" name="Rectangle 2"/>
          <p:cNvSpPr/>
          <p:nvPr/>
        </p:nvSpPr>
        <p:spPr>
          <a:xfrm>
            <a:off x="0" y="1059582"/>
            <a:ext cx="2393504" cy="3993401"/>
          </a:xfrm>
          <a:prstGeom prst="rect">
            <a:avLst/>
          </a:prstGeom>
        </p:spPr>
        <p:txBody>
          <a:bodyPr wrap="square">
            <a:spAutoFit/>
          </a:bodyPr>
          <a:lstStyle/>
          <a:p>
            <a:pPr marL="85725" indent="-85725">
              <a:lnSpc>
                <a:spcPct val="150000"/>
              </a:lnSpc>
              <a:buFont typeface="Arial" panose="020B0604020202020204" pitchFamily="34" charset="0"/>
              <a:buChar char="•"/>
            </a:pPr>
            <a:r>
              <a:rPr lang="en-US" sz="1300" b="1" dirty="0">
                <a:latin typeface="Tw Cen MT (Body)"/>
                <a:ea typeface="Calibri" panose="020F0502020204030204" pitchFamily="34" charset="0"/>
                <a:cs typeface="Mangal" panose="02040503050203030202" pitchFamily="18" charset="0"/>
              </a:rPr>
              <a:t>As per various age group </a:t>
            </a:r>
            <a:r>
              <a:rPr lang="en-US" sz="1300" b="1" dirty="0" err="1">
                <a:latin typeface="Tw Cen MT (Body)"/>
                <a:ea typeface="Calibri" panose="020F0502020204030204" pitchFamily="34" charset="0"/>
                <a:cs typeface="Mangal" panose="02040503050203030202" pitchFamily="18" charset="0"/>
              </a:rPr>
              <a:t>wpr</a:t>
            </a:r>
            <a:r>
              <a:rPr lang="en-US" sz="1300" b="1" dirty="0">
                <a:latin typeface="Tw Cen MT (Body)"/>
                <a:ea typeface="Calibri" panose="020F0502020204030204" pitchFamily="34" charset="0"/>
                <a:cs typeface="Mangal" panose="02040503050203030202" pitchFamily="18" charset="0"/>
              </a:rPr>
              <a:t> we found worst condition in the age group of 20-24 (2.14 per cent) followed by 15-19 (3.16 per cent) and 30-34 (5.04 per cent). </a:t>
            </a:r>
          </a:p>
          <a:p>
            <a:pPr marL="85725" indent="-85725">
              <a:lnSpc>
                <a:spcPct val="150000"/>
              </a:lnSpc>
              <a:buFont typeface="Arial" panose="020B0604020202020204" pitchFamily="34" charset="0"/>
              <a:buChar char="•"/>
            </a:pPr>
            <a:r>
              <a:rPr lang="en-US" sz="1300" b="1" dirty="0">
                <a:latin typeface="Tw Cen MT (Body)"/>
                <a:ea typeface="Calibri" panose="020F0502020204030204" pitchFamily="34" charset="0"/>
                <a:cs typeface="Mangal" panose="02040503050203030202" pitchFamily="18" charset="0"/>
              </a:rPr>
              <a:t>The condition of age group 50-54 (19.7 per cent) is highest followed by 55-59 (14.89 per cent) and of age group 40-44 (14.61 per cent)</a:t>
            </a:r>
            <a:endParaRPr lang="en-IN" sz="1300" b="1" dirty="0">
              <a:latin typeface="Tw Cen MT (Body)"/>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156069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22510"/>
            <a:ext cx="9144000" cy="436562"/>
          </a:xfrm>
        </p:spPr>
        <p:txBody>
          <a:bodyPr anchor="ctr" anchorCtr="0">
            <a:noAutofit/>
          </a:bodyPr>
          <a:lstStyle/>
          <a:p>
            <a:pPr algn="ctr"/>
            <a:r>
              <a:rPr lang="en-IN" sz="3200" b="1" dirty="0">
                <a:solidFill>
                  <a:srgbClr val="002060"/>
                </a:solidFill>
              </a:rPr>
              <a:t>Economic and Non-economic activity</a:t>
            </a:r>
          </a:p>
        </p:txBody>
      </p:sp>
      <p:sp>
        <p:nvSpPr>
          <p:cNvPr id="12" name="Content Placeholder 2"/>
          <p:cNvSpPr txBox="1">
            <a:spLocks/>
          </p:cNvSpPr>
          <p:nvPr/>
        </p:nvSpPr>
        <p:spPr>
          <a:xfrm>
            <a:off x="0" y="2625328"/>
            <a:ext cx="4071938" cy="2014538"/>
          </a:xfrm>
          <a:prstGeom prst="rect">
            <a:avLst/>
          </a:prstGeom>
        </p:spPr>
        <p:txBody>
          <a:bodyPr>
            <a:normAutofit/>
          </a:bodyPr>
          <a:lstStyle/>
          <a:p>
            <a:pPr marL="342900" indent="-342900" fontAlgn="auto">
              <a:spcBef>
                <a:spcPct val="20000"/>
              </a:spcBef>
              <a:spcAft>
                <a:spcPts val="0"/>
              </a:spcAft>
              <a:buFont typeface="Arial" pitchFamily="34" charset="0"/>
              <a:buChar char="•"/>
              <a:defRPr/>
            </a:pPr>
            <a:endParaRPr lang="en-IN" sz="4300" dirty="0">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270399364"/>
              </p:ext>
            </p:extLst>
          </p:nvPr>
        </p:nvGraphicFramePr>
        <p:xfrm>
          <a:off x="3635896" y="806611"/>
          <a:ext cx="5364088" cy="4023360"/>
        </p:xfrm>
        <a:graphic>
          <a:graphicData uri="http://schemas.openxmlformats.org/drawingml/2006/table">
            <a:tbl>
              <a:tblPr firstRow="1" firstCol="1" bandRow="1">
                <a:tableStyleId>{5C22544A-7EE6-4342-B048-85BDC9FD1C3A}</a:tableStyleId>
              </a:tblPr>
              <a:tblGrid>
                <a:gridCol w="3888432">
                  <a:extLst>
                    <a:ext uri="{9D8B030D-6E8A-4147-A177-3AD203B41FA5}">
                      <a16:colId xmlns:a16="http://schemas.microsoft.com/office/drawing/2014/main" val="245986894"/>
                    </a:ext>
                  </a:extLst>
                </a:gridCol>
                <a:gridCol w="720080">
                  <a:extLst>
                    <a:ext uri="{9D8B030D-6E8A-4147-A177-3AD203B41FA5}">
                      <a16:colId xmlns:a16="http://schemas.microsoft.com/office/drawing/2014/main" val="1953669640"/>
                    </a:ext>
                  </a:extLst>
                </a:gridCol>
                <a:gridCol w="755576">
                  <a:extLst>
                    <a:ext uri="{9D8B030D-6E8A-4147-A177-3AD203B41FA5}">
                      <a16:colId xmlns:a16="http://schemas.microsoft.com/office/drawing/2014/main" val="786990463"/>
                    </a:ext>
                  </a:extLst>
                </a:gridCol>
              </a:tblGrid>
              <a:tr h="171240">
                <a:tc>
                  <a:txBody>
                    <a:bodyPr/>
                    <a:lstStyle/>
                    <a:p>
                      <a:pPr marL="0" marR="0" algn="l">
                        <a:spcBef>
                          <a:spcPts val="0"/>
                        </a:spcBef>
                        <a:spcAft>
                          <a:spcPts val="0"/>
                        </a:spcAft>
                      </a:pPr>
                      <a:r>
                        <a:rPr lang="en-IN" sz="1200" dirty="0">
                          <a:effectLst/>
                        </a:rPr>
                        <a:t>Economic activity</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IN" sz="1200">
                          <a:effectLst/>
                        </a:rPr>
                        <a:t>Male</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IN" sz="1200">
                          <a:effectLst/>
                        </a:rPr>
                        <a:t>Female</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1286470766"/>
                  </a:ext>
                </a:extLst>
              </a:tr>
              <a:tr h="175961">
                <a:tc>
                  <a:txBody>
                    <a:bodyPr/>
                    <a:lstStyle/>
                    <a:p>
                      <a:pPr marL="0" marR="0" algn="l">
                        <a:spcBef>
                          <a:spcPts val="0"/>
                        </a:spcBef>
                        <a:spcAft>
                          <a:spcPts val="0"/>
                        </a:spcAft>
                      </a:pPr>
                      <a:r>
                        <a:rPr lang="en-IN" sz="1200">
                          <a:effectLst/>
                        </a:rPr>
                        <a:t>Crop farming and vegetable gardening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1.25</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0.73</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560859326"/>
                  </a:ext>
                </a:extLst>
              </a:tr>
              <a:tr h="175961">
                <a:tc>
                  <a:txBody>
                    <a:bodyPr/>
                    <a:lstStyle/>
                    <a:p>
                      <a:pPr marL="0" marR="0" algn="l">
                        <a:spcBef>
                          <a:spcPts val="0"/>
                        </a:spcBef>
                        <a:spcAft>
                          <a:spcPts val="0"/>
                        </a:spcAft>
                      </a:pPr>
                      <a:r>
                        <a:rPr lang="en-IN" sz="1200">
                          <a:effectLst/>
                        </a:rPr>
                        <a:t>Livestock care</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0.93</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0.67</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806220568"/>
                  </a:ext>
                </a:extLst>
              </a:tr>
              <a:tr h="175961">
                <a:tc>
                  <a:txBody>
                    <a:bodyPr/>
                    <a:lstStyle/>
                    <a:p>
                      <a:pPr marL="0" marR="0" algn="l">
                        <a:spcBef>
                          <a:spcPts val="0"/>
                        </a:spcBef>
                        <a:spcAft>
                          <a:spcPts val="0"/>
                        </a:spcAft>
                      </a:pPr>
                      <a:r>
                        <a:rPr lang="en-IN" sz="1200">
                          <a:effectLst/>
                        </a:rPr>
                        <a:t>Fetching of fruits, hunting, collecting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0.01</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868256747"/>
                  </a:ext>
                </a:extLst>
              </a:tr>
              <a:tr h="175961">
                <a:tc>
                  <a:txBody>
                    <a:bodyPr/>
                    <a:lstStyle/>
                    <a:p>
                      <a:pPr marL="0" marR="0" algn="l">
                        <a:spcBef>
                          <a:spcPts val="0"/>
                        </a:spcBef>
                        <a:spcAft>
                          <a:spcPts val="0"/>
                        </a:spcAft>
                      </a:pPr>
                      <a:r>
                        <a:rPr lang="en-IN" sz="1200">
                          <a:effectLst/>
                        </a:rPr>
                        <a:t>Mining and rock quarrying, rock breaking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0.06</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0.00</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155690304"/>
                  </a:ext>
                </a:extLst>
              </a:tr>
              <a:tr h="175961">
                <a:tc>
                  <a:txBody>
                    <a:bodyPr/>
                    <a:lstStyle/>
                    <a:p>
                      <a:pPr marL="0" marR="0" algn="l">
                        <a:spcBef>
                          <a:spcPts val="0"/>
                        </a:spcBef>
                        <a:spcAft>
                          <a:spcPts val="0"/>
                        </a:spcAft>
                      </a:pPr>
                      <a:r>
                        <a:rPr lang="en-IN" sz="1200">
                          <a:effectLst/>
                        </a:rPr>
                        <a:t>Construction Activities</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0.88</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0.01</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283496899"/>
                  </a:ext>
                </a:extLst>
              </a:tr>
              <a:tr h="175961">
                <a:tc>
                  <a:txBody>
                    <a:bodyPr/>
                    <a:lstStyle/>
                    <a:p>
                      <a:pPr marL="0" marR="0" algn="l">
                        <a:spcBef>
                          <a:spcPts val="0"/>
                        </a:spcBef>
                        <a:spcAft>
                          <a:spcPts val="0"/>
                        </a:spcAft>
                      </a:pPr>
                      <a:r>
                        <a:rPr lang="en-IN" sz="1200" dirty="0">
                          <a:effectLst/>
                        </a:rPr>
                        <a:t>Manufacturing Activities (</a:t>
                      </a:r>
                      <a:r>
                        <a:rPr lang="en-IN" sz="1200" dirty="0" err="1">
                          <a:effectLst/>
                        </a:rPr>
                        <a:t>beedi</a:t>
                      </a:r>
                      <a:r>
                        <a:rPr lang="en-IN" sz="1200" dirty="0">
                          <a:effectLst/>
                        </a:rPr>
                        <a:t>, garment</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0.09</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0.02</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507558834"/>
                  </a:ext>
                </a:extLst>
              </a:tr>
              <a:tr h="175961">
                <a:tc>
                  <a:txBody>
                    <a:bodyPr/>
                    <a:lstStyle/>
                    <a:p>
                      <a:pPr marL="0" marR="0" algn="l">
                        <a:spcBef>
                          <a:spcPts val="0"/>
                        </a:spcBef>
                        <a:spcAft>
                          <a:spcPts val="0"/>
                        </a:spcAft>
                      </a:pPr>
                      <a:r>
                        <a:rPr lang="en-IN" sz="1200">
                          <a:effectLst/>
                        </a:rPr>
                        <a:t>Trade and Business</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0.31</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0.08</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519625456"/>
                  </a:ext>
                </a:extLst>
              </a:tr>
              <a:tr h="175961">
                <a:tc>
                  <a:txBody>
                    <a:bodyPr/>
                    <a:lstStyle/>
                    <a:p>
                      <a:pPr marL="0" marR="0" algn="l">
                        <a:spcBef>
                          <a:spcPts val="0"/>
                        </a:spcBef>
                        <a:spcAft>
                          <a:spcPts val="0"/>
                        </a:spcAft>
                      </a:pPr>
                      <a:r>
                        <a:rPr lang="en-IN" sz="1200">
                          <a:effectLst/>
                        </a:rPr>
                        <a:t>Services</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0.74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0.05</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635820409"/>
                  </a:ext>
                </a:extLst>
              </a:tr>
              <a:tr h="175961">
                <a:tc>
                  <a:txBody>
                    <a:bodyPr/>
                    <a:lstStyle/>
                    <a:p>
                      <a:pPr marL="0" marR="0" algn="l">
                        <a:spcBef>
                          <a:spcPts val="0"/>
                        </a:spcBef>
                        <a:spcAft>
                          <a:spcPts val="0"/>
                        </a:spcAft>
                      </a:pPr>
                      <a:r>
                        <a:rPr lang="en-IN" sz="1200">
                          <a:effectLst/>
                        </a:rPr>
                        <a:t>Grinding, flour, husking, or making spic</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0.10</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0.25</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21748153"/>
                  </a:ext>
                </a:extLst>
              </a:tr>
              <a:tr h="175961">
                <a:tc>
                  <a:txBody>
                    <a:bodyPr/>
                    <a:lstStyle/>
                    <a:p>
                      <a:pPr marL="0" marR="0" algn="l">
                        <a:spcBef>
                          <a:spcPts val="0"/>
                        </a:spcBef>
                        <a:spcAft>
                          <a:spcPts val="0"/>
                        </a:spcAft>
                      </a:pPr>
                      <a:r>
                        <a:rPr lang="en-IN" sz="1200">
                          <a:effectLst/>
                        </a:rPr>
                        <a:t>Cleaning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0.13</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0.72</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813858430"/>
                  </a:ext>
                </a:extLst>
              </a:tr>
              <a:tr h="175961">
                <a:tc>
                  <a:txBody>
                    <a:bodyPr/>
                    <a:lstStyle/>
                    <a:p>
                      <a:pPr marL="0" marR="0" algn="l">
                        <a:spcBef>
                          <a:spcPts val="0"/>
                        </a:spcBef>
                        <a:spcAft>
                          <a:spcPts val="0"/>
                        </a:spcAft>
                      </a:pPr>
                      <a:r>
                        <a:rPr lang="en-IN" sz="1200">
                          <a:effectLst/>
                        </a:rPr>
                        <a:t>Washing and ironing cloths and utensils</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1.37</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280555180"/>
                  </a:ext>
                </a:extLst>
              </a:tr>
              <a:tr h="175961">
                <a:tc>
                  <a:txBody>
                    <a:bodyPr/>
                    <a:lstStyle/>
                    <a:p>
                      <a:pPr marL="0" marR="0" algn="l">
                        <a:spcBef>
                          <a:spcPts val="0"/>
                        </a:spcBef>
                        <a:spcAft>
                          <a:spcPts val="0"/>
                        </a:spcAft>
                      </a:pPr>
                      <a:r>
                        <a:rPr lang="en-IN" sz="1200">
                          <a:effectLst/>
                        </a:rPr>
                        <a:t>Repairing the house or repair household</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0.06</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0.01</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622863279"/>
                  </a:ext>
                </a:extLst>
              </a:tr>
              <a:tr h="175961">
                <a:tc>
                  <a:txBody>
                    <a:bodyPr/>
                    <a:lstStyle/>
                    <a:p>
                      <a:pPr marL="0" marR="0" algn="l">
                        <a:spcBef>
                          <a:spcPts val="0"/>
                        </a:spcBef>
                        <a:spcAft>
                          <a:spcPts val="0"/>
                        </a:spcAft>
                      </a:pPr>
                      <a:r>
                        <a:rPr lang="en-IN" sz="1200">
                          <a:effectLst/>
                        </a:rPr>
                        <a:t>Cooking and serving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0.11</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3.42</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4050479422"/>
                  </a:ext>
                </a:extLst>
              </a:tr>
              <a:tr h="175961">
                <a:tc>
                  <a:txBody>
                    <a:bodyPr/>
                    <a:lstStyle/>
                    <a:p>
                      <a:pPr marL="0" marR="0" algn="l">
                        <a:spcBef>
                          <a:spcPts val="0"/>
                        </a:spcBef>
                        <a:spcAft>
                          <a:spcPts val="0"/>
                        </a:spcAft>
                      </a:pPr>
                      <a:r>
                        <a:rPr lang="en-IN" sz="1200">
                          <a:effectLst/>
                        </a:rPr>
                        <a:t>Getting firewood</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0.14</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947338167"/>
                  </a:ext>
                </a:extLst>
              </a:tr>
              <a:tr h="175961">
                <a:tc>
                  <a:txBody>
                    <a:bodyPr/>
                    <a:lstStyle/>
                    <a:p>
                      <a:pPr marL="0" marR="0" algn="l">
                        <a:spcBef>
                          <a:spcPts val="0"/>
                        </a:spcBef>
                        <a:spcAft>
                          <a:spcPts val="0"/>
                        </a:spcAft>
                      </a:pPr>
                      <a:r>
                        <a:rPr lang="en-IN" sz="1200">
                          <a:effectLst/>
                        </a:rPr>
                        <a:t>Carrying water, fetching water</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0.19</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726863399"/>
                  </a:ext>
                </a:extLst>
              </a:tr>
              <a:tr h="175961">
                <a:tc>
                  <a:txBody>
                    <a:bodyPr/>
                    <a:lstStyle/>
                    <a:p>
                      <a:pPr marL="0" marR="0" algn="l">
                        <a:spcBef>
                          <a:spcPts val="0"/>
                        </a:spcBef>
                        <a:spcAft>
                          <a:spcPts val="0"/>
                        </a:spcAft>
                      </a:pPr>
                      <a:r>
                        <a:rPr lang="en-IN" sz="1200" dirty="0">
                          <a:effectLst/>
                        </a:rPr>
                        <a:t>Childcare</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0.10</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0.66</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518169456"/>
                  </a:ext>
                </a:extLst>
              </a:tr>
              <a:tr h="175961">
                <a:tc>
                  <a:txBody>
                    <a:bodyPr/>
                    <a:lstStyle/>
                    <a:p>
                      <a:pPr marL="0" marR="0" algn="l">
                        <a:spcBef>
                          <a:spcPts val="0"/>
                        </a:spcBef>
                        <a:spcAft>
                          <a:spcPts val="0"/>
                        </a:spcAft>
                      </a:pPr>
                      <a:r>
                        <a:rPr lang="en-IN" sz="1200">
                          <a:effectLst/>
                        </a:rPr>
                        <a:t>Teaching one痴 own children or giving tu</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0.18</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0.08</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1941395793"/>
                  </a:ext>
                </a:extLst>
              </a:tr>
              <a:tr h="175961">
                <a:tc>
                  <a:txBody>
                    <a:bodyPr/>
                    <a:lstStyle/>
                    <a:p>
                      <a:pPr marL="0" marR="0" algn="l">
                        <a:spcBef>
                          <a:spcPts val="0"/>
                        </a:spcBef>
                        <a:spcAft>
                          <a:spcPts val="0"/>
                        </a:spcAft>
                      </a:pPr>
                      <a:r>
                        <a:rPr lang="en-IN" sz="1200">
                          <a:effectLst/>
                        </a:rPr>
                        <a:t>Caring for the sick people</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0.06</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14369541"/>
                  </a:ext>
                </a:extLst>
              </a:tr>
              <a:tr h="175961">
                <a:tc>
                  <a:txBody>
                    <a:bodyPr/>
                    <a:lstStyle/>
                    <a:p>
                      <a:pPr marL="0" marR="0" algn="l">
                        <a:spcBef>
                          <a:spcPts val="0"/>
                        </a:spcBef>
                        <a:spcAft>
                          <a:spcPts val="0"/>
                        </a:spcAft>
                      </a:pPr>
                      <a:r>
                        <a:rPr lang="en-IN" sz="1200">
                          <a:effectLst/>
                        </a:rPr>
                        <a:t>Training, private or government (DWCRA e</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0.02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0.01</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480378951"/>
                  </a:ext>
                </a:extLst>
              </a:tr>
              <a:tr h="175961">
                <a:tc>
                  <a:txBody>
                    <a:bodyPr/>
                    <a:lstStyle/>
                    <a:p>
                      <a:pPr marL="0" marR="0" algn="l">
                        <a:spcBef>
                          <a:spcPts val="0"/>
                        </a:spcBef>
                        <a:spcAft>
                          <a:spcPts val="0"/>
                        </a:spcAft>
                      </a:pPr>
                      <a:r>
                        <a:rPr lang="en-IN" sz="1200">
                          <a:effectLst/>
                        </a:rPr>
                        <a:t>Other activities</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a:effectLst/>
                        </a:rPr>
                        <a:t>0.85</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US" sz="1200" b="1" dirty="0">
                          <a:effectLst/>
                        </a:rPr>
                        <a:t>0.78</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2314527761"/>
                  </a:ext>
                </a:extLst>
              </a:tr>
              <a:tr h="175961">
                <a:tc>
                  <a:txBody>
                    <a:bodyPr/>
                    <a:lstStyle/>
                    <a:p>
                      <a:pPr marL="0" marR="0" algn="l">
                        <a:spcBef>
                          <a:spcPts val="0"/>
                        </a:spcBef>
                        <a:spcAft>
                          <a:spcPts val="0"/>
                        </a:spcAft>
                      </a:pPr>
                      <a:r>
                        <a:rPr lang="en-IN" sz="1200" dirty="0">
                          <a:effectLst/>
                        </a:rPr>
                        <a:t>Total</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IN" sz="1200" b="1">
                          <a:effectLst/>
                        </a:rPr>
                        <a:t>5.90</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tc>
                  <a:txBody>
                    <a:bodyPr/>
                    <a:lstStyle/>
                    <a:p>
                      <a:pPr marL="0" marR="0" algn="r">
                        <a:spcBef>
                          <a:spcPts val="0"/>
                        </a:spcBef>
                        <a:spcAft>
                          <a:spcPts val="0"/>
                        </a:spcAft>
                      </a:pPr>
                      <a:r>
                        <a:rPr lang="en-IN" sz="1200" b="1" dirty="0">
                          <a:effectLst/>
                        </a:rPr>
                        <a:t>9.30</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57658" marR="57658" marT="0" marB="0" anchor="b"/>
                </a:tc>
                <a:extLst>
                  <a:ext uri="{0D108BD9-81ED-4DB2-BD59-A6C34878D82A}">
                    <a16:rowId xmlns:a16="http://schemas.microsoft.com/office/drawing/2014/main" val="3702826489"/>
                  </a:ext>
                </a:extLst>
              </a:tr>
            </a:tbl>
          </a:graphicData>
        </a:graphic>
      </p:graphicFrame>
      <p:sp>
        <p:nvSpPr>
          <p:cNvPr id="4" name="Rectangle 3"/>
          <p:cNvSpPr/>
          <p:nvPr/>
        </p:nvSpPr>
        <p:spPr>
          <a:xfrm>
            <a:off x="107504" y="806611"/>
            <a:ext cx="3384376" cy="3693319"/>
          </a:xfrm>
          <a:prstGeom prst="rect">
            <a:avLst/>
          </a:prstGeom>
        </p:spPr>
        <p:txBody>
          <a:bodyPr wrap="square">
            <a:spAutoFit/>
          </a:bodyPr>
          <a:lstStyle/>
          <a:p>
            <a:pPr marL="342900" indent="-342900">
              <a:buFont typeface="Arial" panose="020B0604020202020204" pitchFamily="34" charset="0"/>
              <a:buChar char="•"/>
            </a:pPr>
            <a:r>
              <a:rPr lang="en-US" dirty="0">
                <a:latin typeface="Times New RomaThe study conducted in the 15 villages of the north rural India in the year 2015 confirms the unequal unpaid work status between men and women. We observed that women are for more involved in economic activities (domestic &amp; wage activities)n"/>
                <a:ea typeface="Calibri" panose="020F0502020204030204" pitchFamily="34" charset="0"/>
              </a:rPr>
              <a:t>We observed that women are for more involved in economic activities (domestic &amp; wage activities) than men. </a:t>
            </a:r>
          </a:p>
          <a:p>
            <a:pPr marL="342900" indent="-342900">
              <a:buFont typeface="Arial" panose="020B0604020202020204" pitchFamily="34" charset="0"/>
              <a:buChar char="•"/>
            </a:pPr>
            <a:endParaRPr lang="en-US" dirty="0">
              <a:latin typeface="Times New RomaThe study conducted in the 15 villages of the north rural India in the year 2015 confirms the unequal unpaid work status between men and women. We observed that women are for more involved in economic activities (domestic &amp; wage activities)n"/>
              <a:ea typeface="Calibri" panose="020F0502020204030204" pitchFamily="34" charset="0"/>
            </a:endParaRPr>
          </a:p>
          <a:p>
            <a:pPr marL="342900" indent="-342900">
              <a:buFont typeface="Arial" panose="020B0604020202020204" pitchFamily="34" charset="0"/>
              <a:buChar char="•"/>
            </a:pPr>
            <a:r>
              <a:rPr lang="en-US" dirty="0">
                <a:latin typeface="Times New RomaThe study conducted in the 15 villages of the north rural India in the year 2015 confirms the unequal unpaid work status between men and women. We observed that women are for more involved in economic activities (domestic &amp; wage activities)n"/>
                <a:ea typeface="Calibri" panose="020F0502020204030204" pitchFamily="34" charset="0"/>
              </a:rPr>
              <a:t>On an average, women spent 9-10 hour (9.30 hours) daily on categorized all economic activity and on other side men spent only 5-6 hours (5.90 hours) for the same.</a:t>
            </a:r>
            <a:endParaRPr lang="en-IN" dirty="0">
              <a:latin typeface="Times New RomaThe study conducted in the 15 villages of the north rural India in the year 2015 confirms the unequal unpaid work status between men and women. We observed that women are for more involved in economic activities (domestic &amp; wage activities)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0" y="349250"/>
            <a:ext cx="9144000" cy="436563"/>
          </a:xfrm>
        </p:spPr>
        <p:txBody>
          <a:bodyPr anchor="ctr" anchorCtr="0">
            <a:noAutofit/>
          </a:bodyPr>
          <a:lstStyle/>
          <a:p>
            <a:pPr algn="ctr"/>
            <a:r>
              <a:rPr lang="en-IN" sz="3200" dirty="0">
                <a:solidFill>
                  <a:srgbClr val="002060"/>
                </a:solidFill>
              </a:rPr>
              <a:t>Economic and Non-economic activity</a:t>
            </a:r>
          </a:p>
        </p:txBody>
      </p:sp>
      <p:graphicFrame>
        <p:nvGraphicFramePr>
          <p:cNvPr id="2" name="Table 1"/>
          <p:cNvGraphicFramePr>
            <a:graphicFrameLocks noGrp="1"/>
          </p:cNvGraphicFramePr>
          <p:nvPr>
            <p:extLst>
              <p:ext uri="{D42A27DB-BD31-4B8C-83A1-F6EECF244321}">
                <p14:modId xmlns:p14="http://schemas.microsoft.com/office/powerpoint/2010/main" val="3296492681"/>
              </p:ext>
            </p:extLst>
          </p:nvPr>
        </p:nvGraphicFramePr>
        <p:xfrm>
          <a:off x="3995936" y="1131591"/>
          <a:ext cx="5130904" cy="3960437"/>
        </p:xfrm>
        <a:graphic>
          <a:graphicData uri="http://schemas.openxmlformats.org/drawingml/2006/table">
            <a:tbl>
              <a:tblPr firstRow="1" firstCol="1" bandRow="1">
                <a:tableStyleId>{5C22544A-7EE6-4342-B048-85BDC9FD1C3A}</a:tableStyleId>
              </a:tblPr>
              <a:tblGrid>
                <a:gridCol w="3816424">
                  <a:extLst>
                    <a:ext uri="{9D8B030D-6E8A-4147-A177-3AD203B41FA5}">
                      <a16:colId xmlns:a16="http://schemas.microsoft.com/office/drawing/2014/main" val="1800339940"/>
                    </a:ext>
                  </a:extLst>
                </a:gridCol>
                <a:gridCol w="648072">
                  <a:extLst>
                    <a:ext uri="{9D8B030D-6E8A-4147-A177-3AD203B41FA5}">
                      <a16:colId xmlns:a16="http://schemas.microsoft.com/office/drawing/2014/main" val="997522139"/>
                    </a:ext>
                  </a:extLst>
                </a:gridCol>
                <a:gridCol w="666408">
                  <a:extLst>
                    <a:ext uri="{9D8B030D-6E8A-4147-A177-3AD203B41FA5}">
                      <a16:colId xmlns:a16="http://schemas.microsoft.com/office/drawing/2014/main" val="939230338"/>
                    </a:ext>
                  </a:extLst>
                </a:gridCol>
              </a:tblGrid>
              <a:tr h="225409">
                <a:tc>
                  <a:txBody>
                    <a:bodyPr/>
                    <a:lstStyle/>
                    <a:p>
                      <a:pPr marL="0" marR="0" algn="l">
                        <a:spcBef>
                          <a:spcPts val="0"/>
                        </a:spcBef>
                        <a:spcAft>
                          <a:spcPts val="0"/>
                        </a:spcAft>
                      </a:pPr>
                      <a:r>
                        <a:rPr lang="en-IN" sz="1200" dirty="0">
                          <a:effectLst/>
                        </a:rPr>
                        <a:t>Non-economic activity</a:t>
                      </a:r>
                      <a:endParaRPr lang="en-IN" sz="12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200">
                          <a:effectLst/>
                        </a:rPr>
                        <a:t> </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200">
                          <a:effectLst/>
                        </a:rPr>
                        <a:t> </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279465936"/>
                  </a:ext>
                </a:extLst>
              </a:tr>
              <a:tr h="353894">
                <a:tc>
                  <a:txBody>
                    <a:bodyPr/>
                    <a:lstStyle/>
                    <a:p>
                      <a:pPr marL="0" marR="0" algn="l">
                        <a:spcBef>
                          <a:spcPts val="0"/>
                        </a:spcBef>
                        <a:spcAft>
                          <a:spcPts val="0"/>
                        </a:spcAft>
                      </a:pPr>
                      <a:r>
                        <a:rPr lang="en-IN" sz="1200">
                          <a:effectLst/>
                        </a:rPr>
                        <a:t>Work done</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200" b="1" dirty="0">
                          <a:effectLst/>
                        </a:rPr>
                        <a:t>Male</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IN" sz="1200" b="1">
                          <a:effectLst/>
                        </a:rPr>
                        <a:t>Female</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719474420"/>
                  </a:ext>
                </a:extLst>
              </a:tr>
              <a:tr h="225409">
                <a:tc>
                  <a:txBody>
                    <a:bodyPr/>
                    <a:lstStyle/>
                    <a:p>
                      <a:pPr marL="0" marR="0" algn="l">
                        <a:spcBef>
                          <a:spcPts val="0"/>
                        </a:spcBef>
                        <a:spcAft>
                          <a:spcPts val="0"/>
                        </a:spcAft>
                      </a:pPr>
                      <a:r>
                        <a:rPr lang="en-IN" sz="1200">
                          <a:effectLst/>
                        </a:rPr>
                        <a:t>Sleep and rest</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9.85</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9.4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043937211"/>
                  </a:ext>
                </a:extLst>
              </a:tr>
              <a:tr h="225409">
                <a:tc>
                  <a:txBody>
                    <a:bodyPr/>
                    <a:lstStyle/>
                    <a:p>
                      <a:pPr marL="0" marR="0" algn="l">
                        <a:spcBef>
                          <a:spcPts val="0"/>
                        </a:spcBef>
                        <a:spcAft>
                          <a:spcPts val="0"/>
                        </a:spcAft>
                      </a:pPr>
                      <a:r>
                        <a:rPr lang="en-IN" sz="1200">
                          <a:effectLst/>
                        </a:rPr>
                        <a:t>Eating and drinking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1.63</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1.02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774687716"/>
                  </a:ext>
                </a:extLst>
              </a:tr>
              <a:tr h="225409">
                <a:tc>
                  <a:txBody>
                    <a:bodyPr/>
                    <a:lstStyle/>
                    <a:p>
                      <a:pPr marL="0" marR="0" algn="l">
                        <a:spcBef>
                          <a:spcPts val="0"/>
                        </a:spcBef>
                        <a:spcAft>
                          <a:spcPts val="0"/>
                        </a:spcAft>
                      </a:pPr>
                      <a:r>
                        <a:rPr lang="en-IN" sz="1200">
                          <a:effectLst/>
                        </a:rPr>
                        <a:t>Personal washing, toilet, etc</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1.49</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1.51</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899363935"/>
                  </a:ext>
                </a:extLst>
              </a:tr>
              <a:tr h="225409">
                <a:tc>
                  <a:txBody>
                    <a:bodyPr/>
                    <a:lstStyle/>
                    <a:p>
                      <a:pPr marL="0" marR="0" algn="l">
                        <a:spcBef>
                          <a:spcPts val="0"/>
                        </a:spcBef>
                        <a:spcAft>
                          <a:spcPts val="0"/>
                        </a:spcAft>
                      </a:pPr>
                      <a:r>
                        <a:rPr lang="en-IN" sz="1200">
                          <a:effectLst/>
                        </a:rPr>
                        <a:t>Shopping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0.28</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0.02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100875187"/>
                  </a:ext>
                </a:extLst>
              </a:tr>
              <a:tr h="225409">
                <a:tc>
                  <a:txBody>
                    <a:bodyPr/>
                    <a:lstStyle/>
                    <a:p>
                      <a:pPr marL="0" marR="0" algn="l">
                        <a:spcBef>
                          <a:spcPts val="0"/>
                        </a:spcBef>
                        <a:spcAft>
                          <a:spcPts val="0"/>
                        </a:spcAft>
                      </a:pPr>
                      <a:r>
                        <a:rPr lang="en-IN" sz="1200">
                          <a:effectLst/>
                        </a:rPr>
                        <a:t>Travel</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1.66</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0.44</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844228875"/>
                  </a:ext>
                </a:extLst>
              </a:tr>
              <a:tr h="225409">
                <a:tc>
                  <a:txBody>
                    <a:bodyPr/>
                    <a:lstStyle/>
                    <a:p>
                      <a:pPr marL="0" marR="0" algn="l">
                        <a:spcBef>
                          <a:spcPts val="0"/>
                        </a:spcBef>
                        <a:spcAft>
                          <a:spcPts val="0"/>
                        </a:spcAft>
                      </a:pPr>
                      <a:r>
                        <a:rPr lang="en-IN" sz="1200">
                          <a:effectLst/>
                        </a:rPr>
                        <a:t>Participation in meetings of groups, soc</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       </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773090983"/>
                  </a:ext>
                </a:extLst>
              </a:tr>
              <a:tr h="225409">
                <a:tc>
                  <a:txBody>
                    <a:bodyPr/>
                    <a:lstStyle/>
                    <a:p>
                      <a:pPr marL="0" marR="0" algn="l">
                        <a:spcBef>
                          <a:spcPts val="0"/>
                        </a:spcBef>
                        <a:spcAft>
                          <a:spcPts val="0"/>
                        </a:spcAft>
                      </a:pPr>
                      <a:r>
                        <a:rPr lang="en-IN" sz="1200">
                          <a:effectLst/>
                        </a:rPr>
                        <a:t>Studying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0.04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0.02</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185752560"/>
                  </a:ext>
                </a:extLst>
              </a:tr>
              <a:tr h="225409">
                <a:tc>
                  <a:txBody>
                    <a:bodyPr/>
                    <a:lstStyle/>
                    <a:p>
                      <a:pPr marL="0" marR="0" algn="l">
                        <a:spcBef>
                          <a:spcPts val="0"/>
                        </a:spcBef>
                        <a:spcAft>
                          <a:spcPts val="0"/>
                        </a:spcAft>
                      </a:pPr>
                      <a:r>
                        <a:rPr lang="en-IN" sz="1200">
                          <a:effectLst/>
                        </a:rPr>
                        <a:t>Participating in social events: wedding,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0.12</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0.05</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85108221"/>
                  </a:ext>
                </a:extLst>
              </a:tr>
              <a:tr h="225409">
                <a:tc>
                  <a:txBody>
                    <a:bodyPr/>
                    <a:lstStyle/>
                    <a:p>
                      <a:pPr marL="0" marR="0" algn="l">
                        <a:spcBef>
                          <a:spcPts val="0"/>
                        </a:spcBef>
                        <a:spcAft>
                          <a:spcPts val="0"/>
                        </a:spcAft>
                      </a:pPr>
                      <a:r>
                        <a:rPr lang="en-IN" sz="1200">
                          <a:effectLst/>
                        </a:rPr>
                        <a:t>Socialising, chatting, visiting neighbou</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2.18</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1.65</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461908882"/>
                  </a:ext>
                </a:extLst>
              </a:tr>
              <a:tr h="225409">
                <a:tc>
                  <a:txBody>
                    <a:bodyPr/>
                    <a:lstStyle/>
                    <a:p>
                      <a:pPr marL="0" marR="0" algn="l">
                        <a:spcBef>
                          <a:spcPts val="0"/>
                        </a:spcBef>
                        <a:spcAft>
                          <a:spcPts val="0"/>
                        </a:spcAft>
                      </a:pPr>
                      <a:r>
                        <a:rPr lang="en-IN" sz="1200">
                          <a:effectLst/>
                        </a:rPr>
                        <a:t>Games and hobbies</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0.44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0.11</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772777474"/>
                  </a:ext>
                </a:extLst>
              </a:tr>
              <a:tr h="225409">
                <a:tc>
                  <a:txBody>
                    <a:bodyPr/>
                    <a:lstStyle/>
                    <a:p>
                      <a:pPr marL="0" marR="0" algn="l">
                        <a:spcBef>
                          <a:spcPts val="0"/>
                        </a:spcBef>
                        <a:spcAft>
                          <a:spcPts val="0"/>
                        </a:spcAft>
                      </a:pPr>
                      <a:r>
                        <a:rPr lang="en-IN" sz="1200">
                          <a:effectLst/>
                        </a:rPr>
                        <a:t>Reading</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0.06</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994625084"/>
                  </a:ext>
                </a:extLst>
              </a:tr>
              <a:tr h="225409">
                <a:tc>
                  <a:txBody>
                    <a:bodyPr/>
                    <a:lstStyle/>
                    <a:p>
                      <a:pPr marL="0" marR="0" algn="l">
                        <a:spcBef>
                          <a:spcPts val="0"/>
                        </a:spcBef>
                        <a:spcAft>
                          <a:spcPts val="0"/>
                        </a:spcAft>
                      </a:pPr>
                      <a:r>
                        <a:rPr lang="en-IN" sz="1200">
                          <a:effectLst/>
                        </a:rPr>
                        <a:t>Watching television, video, internet, vi</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0.17</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0.28</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433926658"/>
                  </a:ext>
                </a:extLst>
              </a:tr>
              <a:tr h="225409">
                <a:tc>
                  <a:txBody>
                    <a:bodyPr/>
                    <a:lstStyle/>
                    <a:p>
                      <a:pPr marL="0" marR="0" algn="l">
                        <a:spcBef>
                          <a:spcPts val="0"/>
                        </a:spcBef>
                        <a:spcAft>
                          <a:spcPts val="0"/>
                        </a:spcAft>
                      </a:pPr>
                      <a:r>
                        <a:rPr lang="en-IN" sz="1200">
                          <a:effectLst/>
                        </a:rPr>
                        <a:t>Prayer</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0.14</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0.2</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088587083"/>
                  </a:ext>
                </a:extLst>
              </a:tr>
              <a:tr h="450817">
                <a:tc>
                  <a:txBody>
                    <a:bodyPr/>
                    <a:lstStyle/>
                    <a:p>
                      <a:pPr marL="0" marR="0" algn="l">
                        <a:spcBef>
                          <a:spcPts val="0"/>
                        </a:spcBef>
                        <a:spcAft>
                          <a:spcPts val="0"/>
                        </a:spcAft>
                      </a:pPr>
                      <a:r>
                        <a:rPr lang="en-IN" sz="1200">
                          <a:effectLst/>
                        </a:rPr>
                        <a:t>Total</a:t>
                      </a:r>
                      <a:endParaRPr lang="en-IN" sz="12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a:effectLst/>
                        </a:rPr>
                        <a:t>18.05</a:t>
                      </a:r>
                      <a:endParaRPr lang="en-IN" sz="12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r">
                        <a:spcBef>
                          <a:spcPts val="0"/>
                        </a:spcBef>
                        <a:spcAft>
                          <a:spcPts val="0"/>
                        </a:spcAft>
                      </a:pPr>
                      <a:r>
                        <a:rPr lang="en-US" sz="1200" b="1" dirty="0">
                          <a:effectLst/>
                        </a:rPr>
                        <a:t>14.7</a:t>
                      </a:r>
                      <a:endParaRPr lang="en-IN" sz="12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60305184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519633198"/>
              </p:ext>
            </p:extLst>
          </p:nvPr>
        </p:nvGraphicFramePr>
        <p:xfrm>
          <a:off x="3708400" y="1131888"/>
          <a:ext cx="5328096" cy="3859683"/>
        </p:xfrm>
        <a:graphic>
          <a:graphicData uri="http://schemas.openxmlformats.org/drawingml/2006/table">
            <a:tbl>
              <a:tblPr firstRow="1" firstCol="1" bandRow="1">
                <a:tableStyleId>{5C22544A-7EE6-4342-B048-85BDC9FD1C3A}</a:tableStyleId>
              </a:tblPr>
              <a:tblGrid>
                <a:gridCol w="3599448">
                  <a:extLst>
                    <a:ext uri="{9D8B030D-6E8A-4147-A177-3AD203B41FA5}">
                      <a16:colId xmlns:a16="http://schemas.microsoft.com/office/drawing/2014/main" val="3104504377"/>
                    </a:ext>
                  </a:extLst>
                </a:gridCol>
                <a:gridCol w="776351">
                  <a:extLst>
                    <a:ext uri="{9D8B030D-6E8A-4147-A177-3AD203B41FA5}">
                      <a16:colId xmlns:a16="http://schemas.microsoft.com/office/drawing/2014/main" val="3369583080"/>
                    </a:ext>
                  </a:extLst>
                </a:gridCol>
                <a:gridCol w="952297">
                  <a:extLst>
                    <a:ext uri="{9D8B030D-6E8A-4147-A177-3AD203B41FA5}">
                      <a16:colId xmlns:a16="http://schemas.microsoft.com/office/drawing/2014/main" val="1873765150"/>
                    </a:ext>
                  </a:extLst>
                </a:gridCol>
              </a:tblGrid>
              <a:tr h="165660">
                <a:tc rowSpan="2">
                  <a:txBody>
                    <a:bodyPr/>
                    <a:lstStyle/>
                    <a:p>
                      <a:pPr marL="0" marR="0" algn="l">
                        <a:spcBef>
                          <a:spcPts val="0"/>
                        </a:spcBef>
                        <a:spcAft>
                          <a:spcPts val="0"/>
                        </a:spcAft>
                      </a:pPr>
                      <a:r>
                        <a:rPr lang="en-IN" sz="1100">
                          <a:effectLst/>
                        </a:rPr>
                        <a:t> </a:t>
                      </a:r>
                    </a:p>
                    <a:p>
                      <a:pPr marL="0" marR="0" algn="l">
                        <a:spcBef>
                          <a:spcPts val="0"/>
                        </a:spcBef>
                        <a:spcAft>
                          <a:spcPts val="0"/>
                        </a:spcAft>
                      </a:pPr>
                      <a:r>
                        <a:rPr lang="en-IN" sz="1100">
                          <a:effectLst/>
                        </a:rPr>
                        <a:t>Economic Activity</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gridSpan="2">
                  <a:txBody>
                    <a:bodyPr/>
                    <a:lstStyle/>
                    <a:p>
                      <a:pPr marL="0" marR="0" algn="ctr">
                        <a:spcBef>
                          <a:spcPts val="0"/>
                        </a:spcBef>
                        <a:spcAft>
                          <a:spcPts val="0"/>
                        </a:spcAft>
                      </a:pPr>
                      <a:r>
                        <a:rPr lang="en-IN" sz="1100" b="1" dirty="0">
                          <a:effectLst/>
                        </a:rPr>
                        <a:t>Sex</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hMerge="1">
                  <a:txBody>
                    <a:bodyPr/>
                    <a:lstStyle/>
                    <a:p>
                      <a:endParaRPr lang="en-IN"/>
                    </a:p>
                  </a:txBody>
                  <a:tcPr/>
                </a:tc>
                <a:extLst>
                  <a:ext uri="{0D108BD9-81ED-4DB2-BD59-A6C34878D82A}">
                    <a16:rowId xmlns:a16="http://schemas.microsoft.com/office/drawing/2014/main" val="810050110"/>
                  </a:ext>
                </a:extLst>
              </a:tr>
              <a:tr h="171603">
                <a:tc vMerge="1">
                  <a:txBody>
                    <a:bodyPr/>
                    <a:lstStyle/>
                    <a:p>
                      <a:endParaRPr lang="en-IN"/>
                    </a:p>
                  </a:txBody>
                  <a:tcPr/>
                </a:tc>
                <a:tc>
                  <a:txBody>
                    <a:bodyPr/>
                    <a:lstStyle/>
                    <a:p>
                      <a:pPr marL="0" marR="0" algn="r">
                        <a:spcBef>
                          <a:spcPts val="0"/>
                        </a:spcBef>
                        <a:spcAft>
                          <a:spcPts val="0"/>
                        </a:spcAft>
                      </a:pPr>
                      <a:r>
                        <a:rPr lang="en-IN" sz="1100" b="1">
                          <a:effectLst/>
                        </a:rPr>
                        <a:t>Male</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IN" sz="1100" b="1">
                          <a:effectLst/>
                        </a:rPr>
                        <a:t>Female</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2960844476"/>
                  </a:ext>
                </a:extLst>
              </a:tr>
              <a:tr h="165660">
                <a:tc>
                  <a:txBody>
                    <a:bodyPr/>
                    <a:lstStyle/>
                    <a:p>
                      <a:pPr marL="0" marR="0" algn="l">
                        <a:spcBef>
                          <a:spcPts val="0"/>
                        </a:spcBef>
                        <a:spcAft>
                          <a:spcPts val="0"/>
                        </a:spcAft>
                      </a:pPr>
                      <a:r>
                        <a:rPr lang="en-IN" sz="1100">
                          <a:effectLst/>
                        </a:rPr>
                        <a:t>Crop farming and vegetable gardening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0.78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0.43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858818939"/>
                  </a:ext>
                </a:extLst>
              </a:tr>
              <a:tr h="165660">
                <a:tc>
                  <a:txBody>
                    <a:bodyPr/>
                    <a:lstStyle/>
                    <a:p>
                      <a:pPr marL="0" marR="0" algn="l">
                        <a:spcBef>
                          <a:spcPts val="0"/>
                        </a:spcBef>
                        <a:spcAft>
                          <a:spcPts val="0"/>
                        </a:spcAft>
                      </a:pPr>
                      <a:r>
                        <a:rPr lang="en-IN" sz="1100">
                          <a:effectLst/>
                        </a:rPr>
                        <a:t>Livestock care</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0.91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0.67</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275170021"/>
                  </a:ext>
                </a:extLst>
              </a:tr>
              <a:tr h="165660">
                <a:tc>
                  <a:txBody>
                    <a:bodyPr/>
                    <a:lstStyle/>
                    <a:p>
                      <a:pPr marL="0" marR="0" algn="l">
                        <a:spcBef>
                          <a:spcPts val="0"/>
                        </a:spcBef>
                        <a:spcAft>
                          <a:spcPts val="0"/>
                        </a:spcAft>
                      </a:pPr>
                      <a:r>
                        <a:rPr lang="en-IN" sz="1100">
                          <a:effectLst/>
                        </a:rPr>
                        <a:t>Fetching of fruits, hunting, collecting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0.04</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906114262"/>
                  </a:ext>
                </a:extLst>
              </a:tr>
              <a:tr h="165660">
                <a:tc>
                  <a:txBody>
                    <a:bodyPr/>
                    <a:lstStyle/>
                    <a:p>
                      <a:pPr marL="0" marR="0" algn="l">
                        <a:spcBef>
                          <a:spcPts val="0"/>
                        </a:spcBef>
                        <a:spcAft>
                          <a:spcPts val="0"/>
                        </a:spcAft>
                      </a:pPr>
                      <a:r>
                        <a:rPr lang="en-IN" sz="1100" dirty="0">
                          <a:effectLst/>
                        </a:rPr>
                        <a:t>Mining and rock quarrying, rock breaking</a:t>
                      </a:r>
                      <a:endParaRPr lang="en-IN" sz="1100"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algn="just"/>
                      <a:r>
                        <a:rPr lang="en-IN" sz="1100" b="1" dirty="0">
                          <a:effectLst/>
                          <a:latin typeface="Calibri" panose="020F0502020204030204" pitchFamily="34" charset="0"/>
                          <a:cs typeface="Mangal" panose="02040503050203030202" pitchFamily="18" charset="0"/>
                        </a:rPr>
                        <a:t>-</a:t>
                      </a:r>
                    </a:p>
                  </a:txBody>
                  <a:tcPr marL="57475" marR="57475" marT="0" marB="0" anchor="b"/>
                </a:tc>
                <a:tc>
                  <a:txBody>
                    <a:bodyPr/>
                    <a:lstStyle/>
                    <a:p>
                      <a:pPr marL="0" marR="0" algn="r">
                        <a:spcBef>
                          <a:spcPts val="0"/>
                        </a:spcBef>
                        <a:spcAft>
                          <a:spcPts val="0"/>
                        </a:spcAft>
                      </a:pPr>
                      <a:r>
                        <a:rPr lang="en-US" sz="1100" b="1" dirty="0">
                          <a:effectLst/>
                        </a:rPr>
                        <a:t>0</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686618943"/>
                  </a:ext>
                </a:extLst>
              </a:tr>
              <a:tr h="165660">
                <a:tc>
                  <a:txBody>
                    <a:bodyPr/>
                    <a:lstStyle/>
                    <a:p>
                      <a:pPr marL="0" marR="0" algn="l">
                        <a:spcBef>
                          <a:spcPts val="0"/>
                        </a:spcBef>
                        <a:spcAft>
                          <a:spcPts val="0"/>
                        </a:spcAft>
                      </a:pPr>
                      <a:r>
                        <a:rPr lang="en-IN" sz="1100">
                          <a:effectLst/>
                        </a:rPr>
                        <a:t>Construction Activities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       </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34079119"/>
                  </a:ext>
                </a:extLst>
              </a:tr>
              <a:tr h="165660">
                <a:tc>
                  <a:txBody>
                    <a:bodyPr/>
                    <a:lstStyle/>
                    <a:p>
                      <a:pPr marL="0" marR="0" algn="l">
                        <a:spcBef>
                          <a:spcPts val="0"/>
                        </a:spcBef>
                        <a:spcAft>
                          <a:spcPts val="0"/>
                        </a:spcAft>
                      </a:pPr>
                      <a:r>
                        <a:rPr lang="en-IN" sz="1100">
                          <a:effectLst/>
                        </a:rPr>
                        <a:t>Manufacturing Activities (beedi, garment</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765178762"/>
                  </a:ext>
                </a:extLst>
              </a:tr>
              <a:tr h="165660">
                <a:tc>
                  <a:txBody>
                    <a:bodyPr/>
                    <a:lstStyle/>
                    <a:p>
                      <a:pPr marL="0" marR="0" algn="l">
                        <a:spcBef>
                          <a:spcPts val="0"/>
                        </a:spcBef>
                        <a:spcAft>
                          <a:spcPts val="0"/>
                        </a:spcAft>
                      </a:pPr>
                      <a:r>
                        <a:rPr lang="en-IN" sz="1100">
                          <a:effectLst/>
                        </a:rPr>
                        <a:t>Trade and Business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0.02</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185375716"/>
                  </a:ext>
                </a:extLst>
              </a:tr>
              <a:tr h="165660">
                <a:tc>
                  <a:txBody>
                    <a:bodyPr/>
                    <a:lstStyle/>
                    <a:p>
                      <a:pPr marL="0" marR="0" algn="l">
                        <a:spcBef>
                          <a:spcPts val="0"/>
                        </a:spcBef>
                        <a:spcAft>
                          <a:spcPts val="0"/>
                        </a:spcAft>
                      </a:pPr>
                      <a:r>
                        <a:rPr lang="en-IN" sz="1100">
                          <a:effectLst/>
                        </a:rPr>
                        <a:t>Services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82502968"/>
                  </a:ext>
                </a:extLst>
              </a:tr>
              <a:tr h="165660">
                <a:tc>
                  <a:txBody>
                    <a:bodyPr/>
                    <a:lstStyle/>
                    <a:p>
                      <a:pPr marL="0" marR="0" algn="l">
                        <a:spcBef>
                          <a:spcPts val="0"/>
                        </a:spcBef>
                        <a:spcAft>
                          <a:spcPts val="0"/>
                        </a:spcAft>
                      </a:pPr>
                      <a:r>
                        <a:rPr lang="en-IN" sz="1100" dirty="0">
                          <a:effectLst/>
                        </a:rPr>
                        <a:t>Grinding, flour, husking, or making spic</a:t>
                      </a:r>
                      <a:endParaRPr lang="en-IN" sz="1100"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0.24</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857126052"/>
                  </a:ext>
                </a:extLst>
              </a:tr>
              <a:tr h="165660">
                <a:tc>
                  <a:txBody>
                    <a:bodyPr/>
                    <a:lstStyle/>
                    <a:p>
                      <a:pPr marL="0" marR="0" algn="l">
                        <a:spcBef>
                          <a:spcPts val="0"/>
                        </a:spcBef>
                        <a:spcAft>
                          <a:spcPts val="0"/>
                        </a:spcAft>
                      </a:pPr>
                      <a:r>
                        <a:rPr lang="en-IN" sz="1100">
                          <a:effectLst/>
                        </a:rPr>
                        <a:t>Cleaning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0.13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0.71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2955947711"/>
                  </a:ext>
                </a:extLst>
              </a:tr>
              <a:tr h="165660">
                <a:tc>
                  <a:txBody>
                    <a:bodyPr/>
                    <a:lstStyle/>
                    <a:p>
                      <a:pPr marL="0" marR="0" algn="l">
                        <a:spcBef>
                          <a:spcPts val="0"/>
                        </a:spcBef>
                        <a:spcAft>
                          <a:spcPts val="0"/>
                        </a:spcAft>
                      </a:pPr>
                      <a:r>
                        <a:rPr lang="en-IN" sz="1100">
                          <a:effectLst/>
                        </a:rPr>
                        <a:t>Washing and ironing cloths and utensils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1.36</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459540802"/>
                  </a:ext>
                </a:extLst>
              </a:tr>
              <a:tr h="165660">
                <a:tc>
                  <a:txBody>
                    <a:bodyPr/>
                    <a:lstStyle/>
                    <a:p>
                      <a:pPr marL="0" marR="0" algn="l">
                        <a:spcBef>
                          <a:spcPts val="0"/>
                        </a:spcBef>
                        <a:spcAft>
                          <a:spcPts val="0"/>
                        </a:spcAft>
                      </a:pPr>
                      <a:r>
                        <a:rPr lang="en-IN" sz="1100">
                          <a:effectLst/>
                        </a:rPr>
                        <a:t>Repairing the house or repair household</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866442347"/>
                  </a:ext>
                </a:extLst>
              </a:tr>
              <a:tr h="165660">
                <a:tc>
                  <a:txBody>
                    <a:bodyPr/>
                    <a:lstStyle/>
                    <a:p>
                      <a:pPr marL="0" marR="0" algn="l">
                        <a:spcBef>
                          <a:spcPts val="0"/>
                        </a:spcBef>
                        <a:spcAft>
                          <a:spcPts val="0"/>
                        </a:spcAft>
                      </a:pPr>
                      <a:r>
                        <a:rPr lang="en-IN" sz="1100">
                          <a:effectLst/>
                        </a:rPr>
                        <a:t>Cooking and serving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0.09</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3.4</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3437384160"/>
                  </a:ext>
                </a:extLst>
              </a:tr>
              <a:tr h="165660">
                <a:tc>
                  <a:txBody>
                    <a:bodyPr/>
                    <a:lstStyle/>
                    <a:p>
                      <a:pPr marL="0" marR="0" algn="l">
                        <a:spcBef>
                          <a:spcPts val="0"/>
                        </a:spcBef>
                        <a:spcAft>
                          <a:spcPts val="0"/>
                        </a:spcAft>
                      </a:pPr>
                      <a:r>
                        <a:rPr lang="en-IN" sz="1100">
                          <a:effectLst/>
                        </a:rPr>
                        <a:t>Getting firewood</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0.14</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421617533"/>
                  </a:ext>
                </a:extLst>
              </a:tr>
              <a:tr h="165660">
                <a:tc>
                  <a:txBody>
                    <a:bodyPr/>
                    <a:lstStyle/>
                    <a:p>
                      <a:pPr marL="0" marR="0" algn="l">
                        <a:spcBef>
                          <a:spcPts val="0"/>
                        </a:spcBef>
                        <a:spcAft>
                          <a:spcPts val="0"/>
                        </a:spcAft>
                      </a:pPr>
                      <a:r>
                        <a:rPr lang="en-IN" sz="1100">
                          <a:effectLst/>
                        </a:rPr>
                        <a:t>Carrying water, fetching water</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0.19</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113292479"/>
                  </a:ext>
                </a:extLst>
              </a:tr>
              <a:tr h="165660">
                <a:tc>
                  <a:txBody>
                    <a:bodyPr/>
                    <a:lstStyle/>
                    <a:p>
                      <a:pPr marL="0" marR="0" algn="l">
                        <a:spcBef>
                          <a:spcPts val="0"/>
                        </a:spcBef>
                        <a:spcAft>
                          <a:spcPts val="0"/>
                        </a:spcAft>
                      </a:pPr>
                      <a:r>
                        <a:rPr lang="en-IN" sz="1100" dirty="0">
                          <a:effectLst/>
                        </a:rPr>
                        <a:t>Childcare</a:t>
                      </a:r>
                      <a:endParaRPr lang="en-IN" sz="1100"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0.66</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64828413"/>
                  </a:ext>
                </a:extLst>
              </a:tr>
              <a:tr h="165660">
                <a:tc>
                  <a:txBody>
                    <a:bodyPr/>
                    <a:lstStyle/>
                    <a:p>
                      <a:pPr marL="0" marR="0" algn="l">
                        <a:spcBef>
                          <a:spcPts val="0"/>
                        </a:spcBef>
                        <a:spcAft>
                          <a:spcPts val="0"/>
                        </a:spcAft>
                      </a:pPr>
                      <a:r>
                        <a:rPr lang="en-IN" sz="1100">
                          <a:effectLst/>
                        </a:rPr>
                        <a:t>Teaching one痴 own children or giving tu</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0.11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0.07</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374264307"/>
                  </a:ext>
                </a:extLst>
              </a:tr>
              <a:tr h="165660">
                <a:tc>
                  <a:txBody>
                    <a:bodyPr/>
                    <a:lstStyle/>
                    <a:p>
                      <a:pPr marL="0" marR="0" algn="l">
                        <a:spcBef>
                          <a:spcPts val="0"/>
                        </a:spcBef>
                        <a:spcAft>
                          <a:spcPts val="0"/>
                        </a:spcAft>
                      </a:pPr>
                      <a:r>
                        <a:rPr lang="en-IN" sz="1100">
                          <a:effectLst/>
                        </a:rPr>
                        <a:t>Caring for the sick people</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0.06</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2976008045"/>
                  </a:ext>
                </a:extLst>
              </a:tr>
              <a:tr h="165660">
                <a:tc>
                  <a:txBody>
                    <a:bodyPr/>
                    <a:lstStyle/>
                    <a:p>
                      <a:pPr marL="0" marR="0" algn="l">
                        <a:spcBef>
                          <a:spcPts val="0"/>
                        </a:spcBef>
                        <a:spcAft>
                          <a:spcPts val="0"/>
                        </a:spcAft>
                      </a:pPr>
                      <a:r>
                        <a:rPr lang="en-IN" sz="1100">
                          <a:effectLst/>
                        </a:rPr>
                        <a:t>Training, private or government (DWCRA e</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       </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1501010235"/>
                  </a:ext>
                </a:extLst>
              </a:tr>
              <a:tr h="165660">
                <a:tc>
                  <a:txBody>
                    <a:bodyPr/>
                    <a:lstStyle/>
                    <a:p>
                      <a:pPr marL="0" marR="0" algn="l">
                        <a:spcBef>
                          <a:spcPts val="0"/>
                        </a:spcBef>
                        <a:spcAft>
                          <a:spcPts val="0"/>
                        </a:spcAft>
                      </a:pPr>
                      <a:r>
                        <a:rPr lang="en-IN" sz="1100">
                          <a:effectLst/>
                        </a:rPr>
                        <a:t>Other activities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0.48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0.7</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976287450"/>
                  </a:ext>
                </a:extLst>
              </a:tr>
              <a:tr h="165660">
                <a:tc>
                  <a:txBody>
                    <a:bodyPr/>
                    <a:lstStyle/>
                    <a:p>
                      <a:pPr marL="0" marR="0" algn="l">
                        <a:spcBef>
                          <a:spcPts val="0"/>
                        </a:spcBef>
                        <a:spcAft>
                          <a:spcPts val="0"/>
                        </a:spcAft>
                      </a:pPr>
                      <a:r>
                        <a:rPr lang="en-IN" sz="1100">
                          <a:effectLst/>
                        </a:rPr>
                        <a:t>Total</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a:effectLst/>
                        </a:rPr>
                        <a:t>2.88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tc>
                  <a:txBody>
                    <a:bodyPr/>
                    <a:lstStyle/>
                    <a:p>
                      <a:pPr marL="0" marR="0" algn="r">
                        <a:spcBef>
                          <a:spcPts val="0"/>
                        </a:spcBef>
                        <a:spcAft>
                          <a:spcPts val="0"/>
                        </a:spcAft>
                      </a:pPr>
                      <a:r>
                        <a:rPr lang="en-US" sz="1100" b="1" dirty="0">
                          <a:effectLst/>
                        </a:rPr>
                        <a:t>8.73</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57475" marR="57475" marT="0" marB="0" anchor="b"/>
                </a:tc>
                <a:extLst>
                  <a:ext uri="{0D108BD9-81ED-4DB2-BD59-A6C34878D82A}">
                    <a16:rowId xmlns:a16="http://schemas.microsoft.com/office/drawing/2014/main" val="3778435833"/>
                  </a:ext>
                </a:extLst>
              </a:tr>
            </a:tbl>
          </a:graphicData>
        </a:graphic>
      </p:graphicFrame>
      <p:sp>
        <p:nvSpPr>
          <p:cNvPr id="2" name="Title 1"/>
          <p:cNvSpPr>
            <a:spLocks noGrp="1"/>
          </p:cNvSpPr>
          <p:nvPr>
            <p:ph type="title" idx="4294967295"/>
          </p:nvPr>
        </p:nvSpPr>
        <p:spPr>
          <a:xfrm>
            <a:off x="251520" y="171450"/>
            <a:ext cx="8892480" cy="742950"/>
          </a:xfrm>
        </p:spPr>
        <p:txBody>
          <a:bodyPr>
            <a:noAutofit/>
          </a:bodyPr>
          <a:lstStyle/>
          <a:p>
            <a:r>
              <a:rPr lang="en-IN" sz="2400" b="1" dirty="0"/>
              <a:t>Time use per day in hour of male and female in study area of unpaid economic activity </a:t>
            </a:r>
          </a:p>
        </p:txBody>
      </p:sp>
      <p:sp>
        <p:nvSpPr>
          <p:cNvPr id="5" name="Rectangle 4"/>
          <p:cNvSpPr/>
          <p:nvPr/>
        </p:nvSpPr>
        <p:spPr>
          <a:xfrm>
            <a:off x="137592" y="1090354"/>
            <a:ext cx="3426296" cy="3416320"/>
          </a:xfrm>
          <a:prstGeom prst="rect">
            <a:avLst/>
          </a:prstGeom>
        </p:spPr>
        <p:txBody>
          <a:bodyPr wrap="square">
            <a:spAutoFit/>
          </a:bodyPr>
          <a:lstStyle/>
          <a:p>
            <a:pPr>
              <a:lnSpc>
                <a:spcPct val="150000"/>
              </a:lnSpc>
            </a:pPr>
            <a:r>
              <a:rPr lang="en-US" dirty="0">
                <a:latin typeface="Tw Cen MT (Body)"/>
                <a:ea typeface="Calibri" panose="020F0502020204030204" pitchFamily="34" charset="0"/>
                <a:cs typeface="Mangal" panose="02040503050203030202" pitchFamily="18" charset="0"/>
              </a:rPr>
              <a:t>Women are for more involved in unpaid economic activities (domestic activities) than men. </a:t>
            </a:r>
          </a:p>
          <a:p>
            <a:pPr>
              <a:lnSpc>
                <a:spcPct val="150000"/>
              </a:lnSpc>
            </a:pPr>
            <a:r>
              <a:rPr lang="en-US" dirty="0">
                <a:latin typeface="Tw Cen MT (Body)"/>
                <a:ea typeface="Calibri" panose="020F0502020204030204" pitchFamily="34" charset="0"/>
                <a:cs typeface="Mangal" panose="02040503050203030202" pitchFamily="18" charset="0"/>
              </a:rPr>
              <a:t>Women spent 8-9 hour (8.73 hours as per table) daily on twenty categorized unpaid economic activity and on other side men spent only 2-3 hours.</a:t>
            </a:r>
            <a:endParaRPr lang="en-IN" sz="1600" dirty="0">
              <a:latin typeface="Tw Cen MT (Body)"/>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712512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171450"/>
            <a:ext cx="8892480" cy="742950"/>
          </a:xfrm>
        </p:spPr>
        <p:txBody>
          <a:bodyPr>
            <a:noAutofit/>
          </a:bodyPr>
          <a:lstStyle/>
          <a:p>
            <a:r>
              <a:rPr lang="en-IN" sz="2400" b="1" dirty="0"/>
              <a:t>Time use per day in hour of male and female in study area of unpaid economic activity….  </a:t>
            </a:r>
          </a:p>
        </p:txBody>
      </p:sp>
      <p:sp>
        <p:nvSpPr>
          <p:cNvPr id="5" name="Rectangle 4"/>
          <p:cNvSpPr/>
          <p:nvPr/>
        </p:nvSpPr>
        <p:spPr>
          <a:xfrm>
            <a:off x="137592" y="914400"/>
            <a:ext cx="8826896" cy="4238148"/>
          </a:xfrm>
          <a:prstGeom prst="rect">
            <a:avLst/>
          </a:prstGeom>
        </p:spPr>
        <p:txBody>
          <a:bodyPr wrap="square">
            <a:spAutoFit/>
          </a:bodyPr>
          <a:lstStyle/>
          <a:p>
            <a:pPr marL="285750" indent="-285750">
              <a:lnSpc>
                <a:spcPct val="150000"/>
              </a:lnSpc>
              <a:spcBef>
                <a:spcPts val="600"/>
              </a:spcBef>
              <a:spcAft>
                <a:spcPts val="600"/>
              </a:spcAft>
              <a:buFont typeface="Arial" panose="020B0604020202020204" pitchFamily="34" charset="0"/>
              <a:buChar char="•"/>
            </a:pPr>
            <a:r>
              <a:rPr lang="en-US" sz="1400" b="1" dirty="0">
                <a:latin typeface="Tw Cen MT (Headings)"/>
                <a:ea typeface="Calibri" panose="020F0502020204030204" pitchFamily="34" charset="0"/>
                <a:cs typeface="Mangal" panose="02040503050203030202" pitchFamily="18" charset="0"/>
              </a:rPr>
              <a:t>Women spent maximum time in the household for cooking, serving the food, cleaning, washing and related works and caring the children in the house i.e. 5-6 hours on average duty (5.47 hours ) and also they spent 2-3 hours outside household’s for the unpaid economic activity like agricultural activity, animal husbandry, collecting and fetching of household uses and manufacturing works etc. (2.46 hours). </a:t>
            </a:r>
            <a:endParaRPr lang="en-IN" sz="1400" b="1" dirty="0">
              <a:latin typeface="Tw Cen MT (Headings)"/>
              <a:ea typeface="Calibri" panose="020F0502020204030204" pitchFamily="34" charset="0"/>
              <a:cs typeface="Mangal" panose="02040503050203030202" pitchFamily="18" charset="0"/>
            </a:endParaRPr>
          </a:p>
          <a:p>
            <a:pPr marL="285750" indent="-285750">
              <a:lnSpc>
                <a:spcPct val="150000"/>
              </a:lnSpc>
              <a:spcBef>
                <a:spcPts val="600"/>
              </a:spcBef>
              <a:spcAft>
                <a:spcPts val="600"/>
              </a:spcAft>
              <a:buFont typeface="Arial" panose="020B0604020202020204" pitchFamily="34" charset="0"/>
              <a:buChar char="•"/>
            </a:pPr>
            <a:r>
              <a:rPr lang="en-US" sz="1400" b="1" dirty="0">
                <a:latin typeface="Tw Cen MT (Headings)"/>
                <a:ea typeface="Calibri" panose="020F0502020204030204" pitchFamily="34" charset="0"/>
                <a:cs typeface="Mangal" panose="02040503050203030202" pitchFamily="18" charset="0"/>
              </a:rPr>
              <a:t> Females got up early than men. Women’s day starts at about 5a.m. and ends after 10 p.m. Rural women are for more involved in a range of domestic activities than men and regularly carrying and approximately 33 tasks in which 20 tasks can be treated as unpaid economic activities. In contrast men carry less household’s task and enjoy more leisure than women. </a:t>
            </a:r>
          </a:p>
          <a:p>
            <a:pPr marL="285750" indent="-285750">
              <a:lnSpc>
                <a:spcPct val="150000"/>
              </a:lnSpc>
              <a:spcBef>
                <a:spcPts val="600"/>
              </a:spcBef>
              <a:spcAft>
                <a:spcPts val="600"/>
              </a:spcAft>
              <a:buFont typeface="Arial" panose="020B0604020202020204" pitchFamily="34" charset="0"/>
              <a:buChar char="•"/>
            </a:pPr>
            <a:r>
              <a:rPr lang="en-US" sz="1400" b="1" dirty="0">
                <a:latin typeface="Tw Cen MT (Headings)"/>
                <a:ea typeface="Calibri" panose="020F0502020204030204" pitchFamily="34" charset="0"/>
                <a:cs typeface="Mangal" panose="02040503050203030202" pitchFamily="18" charset="0"/>
              </a:rPr>
              <a:t>Males spent their maximum time (21.12 hours a day) in non-economic activities which includes less use and female spent 15.27 hours as non-economic activities in which very little time is spent on their leisure</a:t>
            </a:r>
            <a:r>
              <a:rPr lang="en-US" sz="1400" b="1" dirty="0">
                <a:solidFill>
                  <a:srgbClr val="FF0000"/>
                </a:solidFill>
                <a:latin typeface="Tw Cen MT (Headings)"/>
                <a:ea typeface="Calibri" panose="020F0502020204030204" pitchFamily="34" charset="0"/>
                <a:cs typeface="Mangal" panose="02040503050203030202" pitchFamily="18" charset="0"/>
              </a:rPr>
              <a:t>.</a:t>
            </a:r>
            <a:endParaRPr lang="en-IN" sz="1400" b="1" dirty="0">
              <a:latin typeface="Tw Cen MT (Headings)"/>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73080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979889063"/>
              </p:ext>
            </p:extLst>
          </p:nvPr>
        </p:nvGraphicFramePr>
        <p:xfrm>
          <a:off x="3290888" y="1131888"/>
          <a:ext cx="5852119" cy="3888440"/>
        </p:xfrm>
        <a:graphic>
          <a:graphicData uri="http://schemas.openxmlformats.org/drawingml/2006/table">
            <a:tbl>
              <a:tblPr firstRow="1" firstCol="1" bandRow="1">
                <a:tableStyleId>{5C22544A-7EE6-4342-B048-85BDC9FD1C3A}</a:tableStyleId>
              </a:tblPr>
              <a:tblGrid>
                <a:gridCol w="4018962">
                  <a:extLst>
                    <a:ext uri="{9D8B030D-6E8A-4147-A177-3AD203B41FA5}">
                      <a16:colId xmlns:a16="http://schemas.microsoft.com/office/drawing/2014/main" val="2521142452"/>
                    </a:ext>
                  </a:extLst>
                </a:gridCol>
                <a:gridCol w="446878">
                  <a:extLst>
                    <a:ext uri="{9D8B030D-6E8A-4147-A177-3AD203B41FA5}">
                      <a16:colId xmlns:a16="http://schemas.microsoft.com/office/drawing/2014/main" val="3721848143"/>
                    </a:ext>
                  </a:extLst>
                </a:gridCol>
                <a:gridCol w="492523">
                  <a:extLst>
                    <a:ext uri="{9D8B030D-6E8A-4147-A177-3AD203B41FA5}">
                      <a16:colId xmlns:a16="http://schemas.microsoft.com/office/drawing/2014/main" val="2313773965"/>
                    </a:ext>
                  </a:extLst>
                </a:gridCol>
                <a:gridCol w="446878">
                  <a:extLst>
                    <a:ext uri="{9D8B030D-6E8A-4147-A177-3AD203B41FA5}">
                      <a16:colId xmlns:a16="http://schemas.microsoft.com/office/drawing/2014/main" val="2464831348"/>
                    </a:ext>
                  </a:extLst>
                </a:gridCol>
                <a:gridCol w="446878">
                  <a:extLst>
                    <a:ext uri="{9D8B030D-6E8A-4147-A177-3AD203B41FA5}">
                      <a16:colId xmlns:a16="http://schemas.microsoft.com/office/drawing/2014/main" val="2484233745"/>
                    </a:ext>
                  </a:extLst>
                </a:gridCol>
              </a:tblGrid>
              <a:tr h="194422">
                <a:tc>
                  <a:txBody>
                    <a:bodyPr/>
                    <a:lstStyle/>
                    <a:p>
                      <a:pPr marL="0" marR="0" algn="l">
                        <a:spcBef>
                          <a:spcPts val="0"/>
                        </a:spcBef>
                        <a:spcAft>
                          <a:spcPts val="0"/>
                        </a:spcAft>
                      </a:pPr>
                      <a:r>
                        <a:rPr lang="en-IN" sz="1100">
                          <a:effectLst/>
                        </a:rPr>
                        <a:t>Activity</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l">
                        <a:spcBef>
                          <a:spcPts val="0"/>
                        </a:spcBef>
                        <a:spcAft>
                          <a:spcPts val="0"/>
                        </a:spcAft>
                      </a:pPr>
                      <a:r>
                        <a:rPr lang="en-IN" sz="1100" b="1" dirty="0">
                          <a:effectLst/>
                        </a:rPr>
                        <a:t>FC</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l">
                        <a:spcBef>
                          <a:spcPts val="0"/>
                        </a:spcBef>
                        <a:spcAft>
                          <a:spcPts val="0"/>
                        </a:spcAft>
                      </a:pPr>
                      <a:r>
                        <a:rPr lang="en-IN" sz="1100" b="1" dirty="0">
                          <a:effectLst/>
                        </a:rPr>
                        <a:t>OBC</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l">
                        <a:spcBef>
                          <a:spcPts val="0"/>
                        </a:spcBef>
                        <a:spcAft>
                          <a:spcPts val="0"/>
                        </a:spcAft>
                      </a:pPr>
                      <a:r>
                        <a:rPr lang="en-IN" sz="1100" b="1">
                          <a:effectLst/>
                        </a:rPr>
                        <a:t>SC</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l">
                        <a:spcBef>
                          <a:spcPts val="0"/>
                        </a:spcBef>
                        <a:spcAft>
                          <a:spcPts val="0"/>
                        </a:spcAft>
                      </a:pPr>
                      <a:r>
                        <a:rPr lang="en-IN" sz="1100" b="1">
                          <a:effectLst/>
                        </a:rPr>
                        <a:t>ST</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2758632159"/>
                  </a:ext>
                </a:extLst>
              </a:tr>
              <a:tr h="194422">
                <a:tc>
                  <a:txBody>
                    <a:bodyPr/>
                    <a:lstStyle/>
                    <a:p>
                      <a:pPr marL="0" marR="0" algn="l">
                        <a:spcBef>
                          <a:spcPts val="0"/>
                        </a:spcBef>
                        <a:spcAft>
                          <a:spcPts val="0"/>
                        </a:spcAft>
                      </a:pPr>
                      <a:r>
                        <a:rPr lang="en-IN" sz="1100">
                          <a:effectLst/>
                        </a:rPr>
                        <a:t>Crop farming and vegetable gardening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0.64</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0.41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0.17</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80088200"/>
                  </a:ext>
                </a:extLst>
              </a:tr>
              <a:tr h="194422">
                <a:tc>
                  <a:txBody>
                    <a:bodyPr/>
                    <a:lstStyle/>
                    <a:p>
                      <a:pPr marL="0" marR="0" algn="l">
                        <a:spcBef>
                          <a:spcPts val="0"/>
                        </a:spcBef>
                        <a:spcAft>
                          <a:spcPts val="0"/>
                        </a:spcAft>
                      </a:pPr>
                      <a:r>
                        <a:rPr lang="en-IN" sz="1100">
                          <a:effectLst/>
                        </a:rPr>
                        <a:t>Livestock care</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0.16</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0.81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0.81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0.9</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4075109707"/>
                  </a:ext>
                </a:extLst>
              </a:tr>
              <a:tr h="194422">
                <a:tc>
                  <a:txBody>
                    <a:bodyPr/>
                    <a:lstStyle/>
                    <a:p>
                      <a:pPr marL="0" marR="0" algn="l">
                        <a:spcBef>
                          <a:spcPts val="0"/>
                        </a:spcBef>
                        <a:spcAft>
                          <a:spcPts val="0"/>
                        </a:spcAft>
                      </a:pPr>
                      <a:r>
                        <a:rPr lang="en-IN" sz="1100">
                          <a:effectLst/>
                        </a:rPr>
                        <a:t>Fetching of fruits, hunting, collecting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0.03</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2970319566"/>
                  </a:ext>
                </a:extLst>
              </a:tr>
              <a:tr h="194422">
                <a:tc>
                  <a:txBody>
                    <a:bodyPr/>
                    <a:lstStyle/>
                    <a:p>
                      <a:pPr marL="0" marR="0" algn="l">
                        <a:spcBef>
                          <a:spcPts val="0"/>
                        </a:spcBef>
                        <a:spcAft>
                          <a:spcPts val="0"/>
                        </a:spcAft>
                      </a:pPr>
                      <a:r>
                        <a:rPr lang="en-IN" sz="1100" dirty="0">
                          <a:effectLst/>
                        </a:rPr>
                        <a:t>Mining and rock quarrying, rock breaking</a:t>
                      </a:r>
                      <a:endParaRPr lang="en-IN" sz="1100"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3246156101"/>
                  </a:ext>
                </a:extLst>
              </a:tr>
              <a:tr h="194422">
                <a:tc>
                  <a:txBody>
                    <a:bodyPr/>
                    <a:lstStyle/>
                    <a:p>
                      <a:pPr marL="0" marR="0" algn="l">
                        <a:spcBef>
                          <a:spcPts val="0"/>
                        </a:spcBef>
                        <a:spcAft>
                          <a:spcPts val="0"/>
                        </a:spcAft>
                      </a:pPr>
                      <a:r>
                        <a:rPr lang="en-IN" sz="1100" dirty="0">
                          <a:effectLst/>
                        </a:rPr>
                        <a:t>Manufacturing Activities (</a:t>
                      </a:r>
                      <a:r>
                        <a:rPr lang="en-IN" sz="1100" dirty="0" err="1">
                          <a:effectLst/>
                        </a:rPr>
                        <a:t>beedi</a:t>
                      </a:r>
                      <a:r>
                        <a:rPr lang="en-IN" sz="1100" dirty="0">
                          <a:effectLst/>
                        </a:rPr>
                        <a:t>, garment</a:t>
                      </a:r>
                      <a:endParaRPr lang="en-IN" sz="1100"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dirty="0">
                        <a:effectLst/>
                        <a:latin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665034957"/>
                  </a:ext>
                </a:extLst>
              </a:tr>
              <a:tr h="194422">
                <a:tc>
                  <a:txBody>
                    <a:bodyPr/>
                    <a:lstStyle/>
                    <a:p>
                      <a:pPr marL="0" marR="0" algn="l">
                        <a:spcBef>
                          <a:spcPts val="0"/>
                        </a:spcBef>
                        <a:spcAft>
                          <a:spcPts val="0"/>
                        </a:spcAft>
                      </a:pPr>
                      <a:r>
                        <a:rPr lang="en-IN" sz="1100" dirty="0">
                          <a:effectLst/>
                        </a:rPr>
                        <a:t>Trade and Business</a:t>
                      </a:r>
                      <a:endParaRPr lang="en-IN" sz="1100"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0.02</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3637365550"/>
                  </a:ext>
                </a:extLst>
              </a:tr>
              <a:tr h="194422">
                <a:tc>
                  <a:txBody>
                    <a:bodyPr/>
                    <a:lstStyle/>
                    <a:p>
                      <a:pPr marL="0" marR="0" algn="l">
                        <a:spcBef>
                          <a:spcPts val="0"/>
                        </a:spcBef>
                        <a:spcAft>
                          <a:spcPts val="0"/>
                        </a:spcAft>
                      </a:pPr>
                      <a:r>
                        <a:rPr lang="en-IN" sz="1100">
                          <a:effectLst/>
                        </a:rPr>
                        <a:t>Services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505156834"/>
                  </a:ext>
                </a:extLst>
              </a:tr>
              <a:tr h="194422">
                <a:tc>
                  <a:txBody>
                    <a:bodyPr/>
                    <a:lstStyle/>
                    <a:p>
                      <a:pPr marL="0" marR="0" algn="l">
                        <a:spcBef>
                          <a:spcPts val="0"/>
                        </a:spcBef>
                        <a:spcAft>
                          <a:spcPts val="0"/>
                        </a:spcAft>
                      </a:pPr>
                      <a:r>
                        <a:rPr lang="en-IN" sz="1100">
                          <a:effectLst/>
                        </a:rPr>
                        <a:t>Grinding, flour, husking, or making spic</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0.39</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0.22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0.09</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0.45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3591895077"/>
                  </a:ext>
                </a:extLst>
              </a:tr>
              <a:tr h="194422">
                <a:tc>
                  <a:txBody>
                    <a:bodyPr/>
                    <a:lstStyle/>
                    <a:p>
                      <a:pPr marL="0" marR="0" algn="l">
                        <a:spcBef>
                          <a:spcPts val="0"/>
                        </a:spcBef>
                        <a:spcAft>
                          <a:spcPts val="0"/>
                        </a:spcAft>
                      </a:pPr>
                      <a:r>
                        <a:rPr lang="en-IN" sz="1100">
                          <a:effectLst/>
                        </a:rPr>
                        <a:t>Cleaning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0.88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0.65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0.71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0.64</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1580125622"/>
                  </a:ext>
                </a:extLst>
              </a:tr>
              <a:tr h="194422">
                <a:tc>
                  <a:txBody>
                    <a:bodyPr/>
                    <a:lstStyle/>
                    <a:p>
                      <a:pPr marL="0" marR="0" algn="l">
                        <a:spcBef>
                          <a:spcPts val="0"/>
                        </a:spcBef>
                        <a:spcAft>
                          <a:spcPts val="0"/>
                        </a:spcAft>
                      </a:pPr>
                      <a:r>
                        <a:rPr lang="en-IN" sz="1100">
                          <a:effectLst/>
                        </a:rPr>
                        <a:t>Washing and ironing cloths and utensils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1.57</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1.31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1.29</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1.23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1150937678"/>
                  </a:ext>
                </a:extLst>
              </a:tr>
              <a:tr h="194422">
                <a:tc>
                  <a:txBody>
                    <a:bodyPr/>
                    <a:lstStyle/>
                    <a:p>
                      <a:pPr marL="0" marR="0" algn="l">
                        <a:spcBef>
                          <a:spcPts val="0"/>
                        </a:spcBef>
                        <a:spcAft>
                          <a:spcPts val="0"/>
                        </a:spcAft>
                      </a:pPr>
                      <a:r>
                        <a:rPr lang="en-IN" sz="1100">
                          <a:effectLst/>
                        </a:rPr>
                        <a:t>Repairing the house or repair household</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0.01</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a:effectLst/>
                        <a:latin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3897568887"/>
                  </a:ext>
                </a:extLst>
              </a:tr>
              <a:tr h="194422">
                <a:tc>
                  <a:txBody>
                    <a:bodyPr/>
                    <a:lstStyle/>
                    <a:p>
                      <a:pPr marL="0" marR="0" algn="l">
                        <a:spcBef>
                          <a:spcPts val="0"/>
                        </a:spcBef>
                        <a:spcAft>
                          <a:spcPts val="0"/>
                        </a:spcAft>
                      </a:pPr>
                      <a:r>
                        <a:rPr lang="en-IN" sz="1100">
                          <a:effectLst/>
                        </a:rPr>
                        <a:t>Cooking and serving</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4.21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3.18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3.16</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2.88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1712996850"/>
                  </a:ext>
                </a:extLst>
              </a:tr>
              <a:tr h="194422">
                <a:tc>
                  <a:txBody>
                    <a:bodyPr/>
                    <a:lstStyle/>
                    <a:p>
                      <a:pPr marL="0" marR="0" algn="l">
                        <a:spcBef>
                          <a:spcPts val="0"/>
                        </a:spcBef>
                        <a:spcAft>
                          <a:spcPts val="0"/>
                        </a:spcAft>
                      </a:pPr>
                      <a:r>
                        <a:rPr lang="en-IN" sz="1100">
                          <a:effectLst/>
                        </a:rPr>
                        <a:t>Getting firewood</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0.05</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0.19</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0.15</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0.02</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2688232792"/>
                  </a:ext>
                </a:extLst>
              </a:tr>
              <a:tr h="194422">
                <a:tc>
                  <a:txBody>
                    <a:bodyPr/>
                    <a:lstStyle/>
                    <a:p>
                      <a:pPr marL="0" marR="0" algn="l">
                        <a:spcBef>
                          <a:spcPts val="0"/>
                        </a:spcBef>
                        <a:spcAft>
                          <a:spcPts val="0"/>
                        </a:spcAft>
                      </a:pPr>
                      <a:r>
                        <a:rPr lang="en-IN" sz="1100">
                          <a:effectLst/>
                        </a:rPr>
                        <a:t>Carrying water, fetching water</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0.09</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0.27</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0.23</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1365362063"/>
                  </a:ext>
                </a:extLst>
              </a:tr>
              <a:tr h="194422">
                <a:tc>
                  <a:txBody>
                    <a:bodyPr/>
                    <a:lstStyle/>
                    <a:p>
                      <a:pPr marL="0" marR="0" algn="l">
                        <a:spcBef>
                          <a:spcPts val="0"/>
                        </a:spcBef>
                        <a:spcAft>
                          <a:spcPts val="0"/>
                        </a:spcAft>
                      </a:pPr>
                      <a:r>
                        <a:rPr lang="en-IN" sz="1100">
                          <a:effectLst/>
                        </a:rPr>
                        <a:t>Childcare</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0.54</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0.71</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0.57</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1.2</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2883452972"/>
                  </a:ext>
                </a:extLst>
              </a:tr>
              <a:tr h="194422">
                <a:tc>
                  <a:txBody>
                    <a:bodyPr/>
                    <a:lstStyle/>
                    <a:p>
                      <a:pPr marL="0" marR="0" algn="l">
                        <a:spcBef>
                          <a:spcPts val="0"/>
                        </a:spcBef>
                        <a:spcAft>
                          <a:spcPts val="0"/>
                        </a:spcAft>
                      </a:pPr>
                      <a:r>
                        <a:rPr lang="en-IN" sz="1100">
                          <a:effectLst/>
                        </a:rPr>
                        <a:t>Teaching one’s  own children or giving tu</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0.16</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0.06</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dirty="0">
                        <a:effectLst/>
                        <a:latin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4053725681"/>
                  </a:ext>
                </a:extLst>
              </a:tr>
              <a:tr h="194422">
                <a:tc>
                  <a:txBody>
                    <a:bodyPr/>
                    <a:lstStyle/>
                    <a:p>
                      <a:pPr marL="0" marR="0" algn="l">
                        <a:spcBef>
                          <a:spcPts val="0"/>
                        </a:spcBef>
                        <a:spcAft>
                          <a:spcPts val="0"/>
                        </a:spcAft>
                      </a:pPr>
                      <a:r>
                        <a:rPr lang="en-IN" sz="1100">
                          <a:effectLst/>
                        </a:rPr>
                        <a:t>Caring for the sick people</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0.02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algn="just"/>
                      <a:endParaRPr lang="en-IN" sz="1100" b="1" dirty="0">
                        <a:effectLst/>
                        <a:latin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3039922848"/>
                  </a:ext>
                </a:extLst>
              </a:tr>
              <a:tr h="194422">
                <a:tc>
                  <a:txBody>
                    <a:bodyPr/>
                    <a:lstStyle/>
                    <a:p>
                      <a:pPr marL="0" marR="0" algn="l">
                        <a:spcBef>
                          <a:spcPts val="0"/>
                        </a:spcBef>
                        <a:spcAft>
                          <a:spcPts val="0"/>
                        </a:spcAft>
                      </a:pPr>
                      <a:r>
                        <a:rPr lang="en-IN" sz="1100">
                          <a:effectLst/>
                        </a:rPr>
                        <a:t>Other activities</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0.72</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0.7</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0.73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0.4</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1767113779"/>
                  </a:ext>
                </a:extLst>
              </a:tr>
              <a:tr h="194422">
                <a:tc>
                  <a:txBody>
                    <a:bodyPr/>
                    <a:lstStyle/>
                    <a:p>
                      <a:pPr marL="0" marR="0" algn="l">
                        <a:spcBef>
                          <a:spcPts val="0"/>
                        </a:spcBef>
                        <a:spcAft>
                          <a:spcPts val="0"/>
                        </a:spcAft>
                      </a:pPr>
                      <a:r>
                        <a:rPr lang="en-IN" sz="1100">
                          <a:effectLst/>
                        </a:rPr>
                        <a:t>Total</a:t>
                      </a:r>
                      <a:endParaRPr lang="en-IN" sz="110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9.09</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8.78</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a:effectLst/>
                        </a:rPr>
                        <a:t>8.33</a:t>
                      </a:r>
                      <a:endParaRPr lang="en-IN" sz="1100" b="1">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tc>
                  <a:txBody>
                    <a:bodyPr/>
                    <a:lstStyle/>
                    <a:p>
                      <a:pPr marL="0" marR="0" algn="r">
                        <a:spcBef>
                          <a:spcPts val="0"/>
                        </a:spcBef>
                        <a:spcAft>
                          <a:spcPts val="0"/>
                        </a:spcAft>
                      </a:pPr>
                      <a:r>
                        <a:rPr lang="en-US" sz="1100" b="1" dirty="0">
                          <a:effectLst/>
                        </a:rPr>
                        <a:t>8.19</a:t>
                      </a:r>
                      <a:endParaRPr lang="en-IN" sz="1100" b="1" dirty="0">
                        <a:effectLst/>
                        <a:latin typeface="Calibri" panose="020F0502020204030204" pitchFamily="34" charset="0"/>
                        <a:ea typeface="Calibri" panose="020F0502020204030204" pitchFamily="34" charset="0"/>
                        <a:cs typeface="Mangal" panose="02040503050203030202" pitchFamily="18" charset="0"/>
                      </a:endParaRPr>
                    </a:p>
                  </a:txBody>
                  <a:tcPr marL="63091" marR="63091" marT="0" marB="0" anchor="b"/>
                </a:tc>
                <a:extLst>
                  <a:ext uri="{0D108BD9-81ED-4DB2-BD59-A6C34878D82A}">
                    <a16:rowId xmlns:a16="http://schemas.microsoft.com/office/drawing/2014/main" val="799160359"/>
                  </a:ext>
                </a:extLst>
              </a:tr>
            </a:tbl>
          </a:graphicData>
        </a:graphic>
      </p:graphicFrame>
      <p:sp>
        <p:nvSpPr>
          <p:cNvPr id="2" name="Title 1"/>
          <p:cNvSpPr>
            <a:spLocks noGrp="1"/>
          </p:cNvSpPr>
          <p:nvPr>
            <p:ph type="title" idx="4294967295"/>
          </p:nvPr>
        </p:nvSpPr>
        <p:spPr>
          <a:xfrm>
            <a:off x="107504" y="0"/>
            <a:ext cx="9036496" cy="914400"/>
          </a:xfrm>
        </p:spPr>
        <p:txBody>
          <a:bodyPr>
            <a:noAutofit/>
          </a:bodyPr>
          <a:lstStyle/>
          <a:p>
            <a:r>
              <a:rPr lang="en-IN" sz="2800" b="1" dirty="0"/>
              <a:t>Caste wise Time use per day in hour female in study area of unpaid economic activity</a:t>
            </a:r>
          </a:p>
        </p:txBody>
      </p:sp>
      <p:sp>
        <p:nvSpPr>
          <p:cNvPr id="3" name="Rectangle 2"/>
          <p:cNvSpPr/>
          <p:nvPr/>
        </p:nvSpPr>
        <p:spPr>
          <a:xfrm>
            <a:off x="28568" y="1090949"/>
            <a:ext cx="3262320" cy="3693319"/>
          </a:xfrm>
          <a:prstGeom prst="rect">
            <a:avLst/>
          </a:prstGeom>
        </p:spPr>
        <p:txBody>
          <a:bodyPr wrap="square">
            <a:spAutoFit/>
          </a:bodyPr>
          <a:lstStyle/>
          <a:p>
            <a:r>
              <a:rPr lang="en-IN" b="1" dirty="0">
                <a:latin typeface="Tw Cen MT (Body)"/>
                <a:ea typeface="Calibri" panose="020F0502020204030204" pitchFamily="34" charset="0"/>
              </a:rPr>
              <a:t>As per caste wise economic activities analysis by using time use method (per day in our) we found that forward caste female are spending more time on cooking and serving , washing and ironing cloths and utensils, grinding flour , husking , or making spice and teaching own child in comparison with OBC and SC / ST  female in the study area. </a:t>
            </a:r>
          </a:p>
        </p:txBody>
      </p:sp>
    </p:spTree>
    <p:extLst>
      <p:ext uri="{BB962C8B-B14F-4D97-AF65-F5344CB8AC3E}">
        <p14:creationId xmlns:p14="http://schemas.microsoft.com/office/powerpoint/2010/main" val="137244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04950"/>
            <a:ext cx="8610600" cy="3335338"/>
          </a:xfrm>
        </p:spPr>
        <p:txBody>
          <a:bodyPr rtlCol="0">
            <a:normAutofit fontScale="77500" lnSpcReduction="20000"/>
          </a:bodyPr>
          <a:lstStyle/>
          <a:p>
            <a:pPr algn="just" eaLnBrk="1" fontAlgn="auto" hangingPunct="1">
              <a:spcAft>
                <a:spcPts val="0"/>
              </a:spcAft>
              <a:buFont typeface="Arial" pitchFamily="34" charset="0"/>
              <a:buChar char="•"/>
              <a:defRPr/>
            </a:pPr>
            <a:r>
              <a:rPr lang="en-US" dirty="0"/>
              <a:t>In spite of high economic growth during last decades there has been low rate of female labour force participation (FLP) in India. </a:t>
            </a:r>
          </a:p>
          <a:p>
            <a:pPr algn="just" eaLnBrk="1" fontAlgn="auto" hangingPunct="1">
              <a:spcAft>
                <a:spcPts val="0"/>
              </a:spcAft>
              <a:buFont typeface="Arial" pitchFamily="34" charset="0"/>
              <a:buChar char="•"/>
              <a:defRPr/>
            </a:pPr>
            <a:r>
              <a:rPr lang="en-US" dirty="0"/>
              <a:t>This has been the recent issue that have to be looked upon thoroughly. </a:t>
            </a:r>
          </a:p>
          <a:p>
            <a:pPr algn="just" eaLnBrk="1" fontAlgn="auto" hangingPunct="1">
              <a:spcAft>
                <a:spcPts val="0"/>
              </a:spcAft>
              <a:buFont typeface="Arial" pitchFamily="34" charset="0"/>
              <a:buChar char="•"/>
              <a:defRPr/>
            </a:pPr>
            <a:r>
              <a:rPr lang="en-US" dirty="0"/>
              <a:t>More than in any other area, it is in the recording of the work done by women that serious inaccuracies and measurement failure occur. </a:t>
            </a:r>
          </a:p>
          <a:p>
            <a:pPr algn="just" eaLnBrk="1" fontAlgn="auto" hangingPunct="1">
              <a:spcAft>
                <a:spcPts val="0"/>
              </a:spcAft>
              <a:buFont typeface="Arial" pitchFamily="34" charset="0"/>
              <a:buChar char="•"/>
              <a:defRPr/>
            </a:pPr>
            <a:r>
              <a:rPr lang="en-US" dirty="0"/>
              <a:t>As a result, their participation in the economy in undermined. </a:t>
            </a:r>
          </a:p>
          <a:p>
            <a:pPr algn="just" eaLnBrk="1" fontAlgn="auto" hangingPunct="1">
              <a:spcAft>
                <a:spcPts val="0"/>
              </a:spcAft>
              <a:buFont typeface="Arial" pitchFamily="34" charset="0"/>
              <a:buChar char="•"/>
              <a:defRPr/>
            </a:pPr>
            <a:r>
              <a:rPr lang="en-US" dirty="0"/>
              <a:t>The experience from other countries suggest that the combined effect of economic growth, rising educational level among women and falling fertility rates leads to increasing participation of women in the labour force. </a:t>
            </a:r>
            <a:endParaRPr lang="en-IN" dirty="0"/>
          </a:p>
        </p:txBody>
      </p:sp>
      <p:sp>
        <p:nvSpPr>
          <p:cNvPr id="6" name="Title 1"/>
          <p:cNvSpPr>
            <a:spLocks noGrp="1"/>
          </p:cNvSpPr>
          <p:nvPr>
            <p:ph type="title" idx="4294967295"/>
          </p:nvPr>
        </p:nvSpPr>
        <p:spPr>
          <a:xfrm>
            <a:off x="0" y="357188"/>
            <a:ext cx="8534400" cy="571500"/>
          </a:xfrm>
        </p:spPr>
        <p:txBody>
          <a:bodyPr rtlCol="0" anchor="ctr" anchorCtr="0">
            <a:noAutofit/>
          </a:bodyPr>
          <a:lstStyle/>
          <a:p>
            <a:pPr algn="ctr" eaLnBrk="1" fontAlgn="auto" hangingPunct="1">
              <a:spcAft>
                <a:spcPts val="0"/>
              </a:spcAft>
              <a:defRPr/>
            </a:pPr>
            <a:r>
              <a:rPr lang="en-IN" sz="3200" dirty="0">
                <a:solidFill>
                  <a:srgbClr val="002060"/>
                </a:solidFill>
              </a:rPr>
              <a:t>Introduction</a:t>
            </a:r>
          </a:p>
        </p:txBody>
      </p:sp>
    </p:spTree>
    <p:extLst>
      <p:ext uri="{BB962C8B-B14F-4D97-AF65-F5344CB8AC3E}">
        <p14:creationId xmlns:p14="http://schemas.microsoft.com/office/powerpoint/2010/main" val="1074257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504" y="0"/>
            <a:ext cx="9036496" cy="914400"/>
          </a:xfrm>
        </p:spPr>
        <p:txBody>
          <a:bodyPr>
            <a:noAutofit/>
          </a:bodyPr>
          <a:lstStyle/>
          <a:p>
            <a:r>
              <a:rPr lang="en-IN" sz="2800" b="1" dirty="0"/>
              <a:t>Caste wise Time use per day in hour female in study area of unpaid economic activity</a:t>
            </a:r>
          </a:p>
        </p:txBody>
      </p:sp>
      <p:sp>
        <p:nvSpPr>
          <p:cNvPr id="3" name="Rectangle 2"/>
          <p:cNvSpPr/>
          <p:nvPr/>
        </p:nvSpPr>
        <p:spPr>
          <a:xfrm>
            <a:off x="96488" y="1131590"/>
            <a:ext cx="8863912" cy="1200329"/>
          </a:xfrm>
          <a:prstGeom prst="rect">
            <a:avLst/>
          </a:prstGeom>
        </p:spPr>
        <p:txBody>
          <a:bodyPr wrap="square">
            <a:spAutoFit/>
          </a:bodyPr>
          <a:lstStyle/>
          <a:p>
            <a:pPr>
              <a:spcBef>
                <a:spcPts val="600"/>
              </a:spcBef>
              <a:spcAft>
                <a:spcPts val="600"/>
              </a:spcAft>
            </a:pPr>
            <a:r>
              <a:rPr lang="en-IN" b="1" dirty="0">
                <a:latin typeface="Tw Cen MT (Body)"/>
                <a:ea typeface="Calibri" panose="020F0502020204030204" pitchFamily="34" charset="0"/>
              </a:rPr>
              <a:t>This may be seen as better condition of forward caste in terms of availability of food, housing and education and we could explain that may be SC, ST and OBC female have less food to cook , less space to clean and less money to send their child to school.</a:t>
            </a:r>
            <a:endParaRPr lang="en-IN" b="1" dirty="0">
              <a:latin typeface="Tw Cen MT (Body)"/>
            </a:endParaRPr>
          </a:p>
        </p:txBody>
      </p:sp>
    </p:spTree>
    <p:extLst>
      <p:ext uri="{BB962C8B-B14F-4D97-AF65-F5344CB8AC3E}">
        <p14:creationId xmlns:p14="http://schemas.microsoft.com/office/powerpoint/2010/main" val="3789729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26014"/>
            <a:ext cx="8496944" cy="4001095"/>
          </a:xfrm>
          <a:prstGeom prst="rect">
            <a:avLst/>
          </a:prstGeom>
        </p:spPr>
        <p:txBody>
          <a:bodyPr wrap="square" anchor="ctr">
            <a:spAutoFit/>
          </a:bodyPr>
          <a:lstStyle/>
          <a:p>
            <a:pPr marR="0" lvl="0" algn="just">
              <a:spcBef>
                <a:spcPts val="600"/>
              </a:spcBef>
              <a:spcAft>
                <a:spcPts val="600"/>
              </a:spcAft>
              <a:buSzPts val="1100"/>
            </a:pPr>
            <a:r>
              <a:rPr lang="en-IN" sz="1600" b="1" dirty="0">
                <a:latin typeface="Tw Cen MT (Body)"/>
                <a:ea typeface="Calibri" panose="020F0502020204030204" pitchFamily="34" charset="0"/>
                <a:cs typeface="Mangal" panose="02040503050203030202" pitchFamily="18" charset="0"/>
              </a:rPr>
              <a:t>“</a:t>
            </a:r>
            <a:r>
              <a:rPr lang="en-US" sz="1600" b="1" dirty="0">
                <a:latin typeface="Tw Cen MT (Body)"/>
                <a:ea typeface="Calibri" panose="020F0502020204030204" pitchFamily="34" charset="0"/>
                <a:cs typeface="Mangal" panose="02040503050203030202" pitchFamily="18" charset="0"/>
              </a:rPr>
              <a:t>You earn more when you go outside to work. The requirements of the family are met through this only. When you do not have agricultural land, you have to go outside for work.”</a:t>
            </a:r>
            <a:endParaRPr lang="en-IN" sz="1600" b="1" dirty="0">
              <a:latin typeface="Tw Cen MT (Body)"/>
              <a:ea typeface="Calibri" panose="020F0502020204030204" pitchFamily="34" charset="0"/>
              <a:cs typeface="Mangal" panose="02040503050203030202" pitchFamily="18" charset="0"/>
            </a:endParaRPr>
          </a:p>
          <a:p>
            <a:pPr marR="0" algn="just">
              <a:spcBef>
                <a:spcPts val="600"/>
              </a:spcBef>
              <a:spcAft>
                <a:spcPts val="600"/>
              </a:spcAft>
            </a:pPr>
            <a:r>
              <a:rPr lang="en-IN" sz="1600" b="1" dirty="0">
                <a:latin typeface="Tw Cen MT (Body)"/>
                <a:ea typeface="Calibri" panose="020F0502020204030204" pitchFamily="34" charset="0"/>
                <a:cs typeface="Mangal" panose="02040503050203030202" pitchFamily="18" charset="0"/>
              </a:rPr>
              <a:t>“</a:t>
            </a:r>
            <a:r>
              <a:rPr lang="en-US" sz="1600" b="1" dirty="0">
                <a:latin typeface="Tw Cen MT (Body)"/>
                <a:ea typeface="Calibri" panose="020F0502020204030204" pitchFamily="34" charset="0"/>
                <a:cs typeface="Mangal" panose="02040503050203030202" pitchFamily="18" charset="0"/>
              </a:rPr>
              <a:t>I have to do all types of labour work. I am alive at the cost of my children. I have to bear all the difficulties and move ahead with life. I had some problems in my stomach and got the operation done. Now, I am unable to manage my food. My health has also gone down and unable to do work properly. I have all types of difficulty at home.”</a:t>
            </a:r>
            <a:endParaRPr lang="en-IN" sz="1600" b="1" dirty="0">
              <a:latin typeface="Tw Cen MT (Body)"/>
              <a:ea typeface="Calibri" panose="020F0502020204030204" pitchFamily="34" charset="0"/>
              <a:cs typeface="Mangal" panose="02040503050203030202" pitchFamily="18" charset="0"/>
            </a:endParaRPr>
          </a:p>
          <a:p>
            <a:pPr marR="0" algn="just">
              <a:spcBef>
                <a:spcPts val="600"/>
              </a:spcBef>
              <a:spcAft>
                <a:spcPts val="600"/>
              </a:spcAft>
            </a:pPr>
            <a:r>
              <a:rPr lang="en-IN" sz="1600" b="1" dirty="0">
                <a:latin typeface="Tw Cen MT (Body)"/>
                <a:ea typeface="Calibri" panose="020F0502020204030204" pitchFamily="34" charset="0"/>
                <a:cs typeface="Mangal" panose="02040503050203030202" pitchFamily="18" charset="0"/>
              </a:rPr>
              <a:t>“</a:t>
            </a:r>
            <a:r>
              <a:rPr lang="en-US" sz="1600" b="1" dirty="0">
                <a:latin typeface="Tw Cen MT (Body)"/>
                <a:ea typeface="Arial Unicode MS"/>
                <a:cs typeface="Mangal" panose="02040503050203030202" pitchFamily="18" charset="0"/>
              </a:rPr>
              <a:t>What else other than that we all are in the line of poverty. What else other than only to have bath and food. We are under poverty. Do cultivation for others and work as a labour for others. None can develop ahead.”</a:t>
            </a:r>
            <a:endParaRPr lang="en-IN" sz="1600" b="1" dirty="0">
              <a:latin typeface="Tw Cen MT (Body)"/>
              <a:ea typeface="Calibri" panose="020F0502020204030204" pitchFamily="34" charset="0"/>
              <a:cs typeface="Mangal" panose="02040503050203030202" pitchFamily="18" charset="0"/>
            </a:endParaRPr>
          </a:p>
          <a:p>
            <a:pPr marR="0" algn="just">
              <a:spcBef>
                <a:spcPts val="600"/>
              </a:spcBef>
              <a:spcAft>
                <a:spcPts val="600"/>
              </a:spcAft>
            </a:pPr>
            <a:r>
              <a:rPr lang="en-IN" sz="1600" b="1" dirty="0">
                <a:latin typeface="Tw Cen MT (Body)"/>
                <a:ea typeface="Calibri" panose="020F0502020204030204" pitchFamily="34" charset="0"/>
                <a:cs typeface="Mangal" panose="02040503050203030202" pitchFamily="18" charset="0"/>
              </a:rPr>
              <a:t>“</a:t>
            </a:r>
            <a:r>
              <a:rPr lang="en-US" sz="1600" b="1" dirty="0">
                <a:latin typeface="Tw Cen MT (Body)"/>
                <a:ea typeface="Calibri" panose="020F0502020204030204" pitchFamily="34" charset="0"/>
                <a:cs typeface="Mangal" panose="02040503050203030202" pitchFamily="18" charset="0"/>
              </a:rPr>
              <a:t>both of us want our children to get education. We do not have work now. Husband says that if he gets work, he will purchase copies for the eldest daughter. Till then whatever they have. They should continue with these. Both of us like to get our children educated. In fact, he (my husband) have this desire stronger.</a:t>
            </a:r>
            <a:r>
              <a:rPr lang="en-IN" sz="1600" b="1" dirty="0">
                <a:latin typeface="Tw Cen MT (Body)"/>
                <a:ea typeface="Calibri" panose="020F0502020204030204" pitchFamily="34" charset="0"/>
                <a:cs typeface="Mangal" panose="02040503050203030202" pitchFamily="18" charset="0"/>
              </a:rPr>
              <a:t>”</a:t>
            </a:r>
          </a:p>
        </p:txBody>
      </p:sp>
      <p:sp>
        <p:nvSpPr>
          <p:cNvPr id="3" name="Title 1"/>
          <p:cNvSpPr txBox="1">
            <a:spLocks/>
          </p:cNvSpPr>
          <p:nvPr/>
        </p:nvSpPr>
        <p:spPr>
          <a:xfrm>
            <a:off x="251520" y="144016"/>
            <a:ext cx="8568952" cy="555526"/>
          </a:xfrm>
          <a:prstGeom prst="rect">
            <a:avLst/>
          </a:prstGeom>
        </p:spPr>
        <p:txBody>
          <a:bodyPr vert="horz" anchor="ctr">
            <a:noAutofit/>
          </a:bodyPr>
          <a:lstStyle>
            <a:lvl1pPr algn="l" rtl="0" eaLnBrk="1" latinLnBrk="0" hangingPunct="1">
              <a:spcBef>
                <a:spcPct val="0"/>
              </a:spcBef>
              <a:buNone/>
              <a:defRPr sz="4200" kern="1200">
                <a:solidFill>
                  <a:schemeClr val="tx2"/>
                </a:solidFill>
                <a:latin typeface="+mj-lt"/>
                <a:ea typeface="+mj-ea"/>
                <a:cs typeface="+mj-cs"/>
              </a:defRPr>
            </a:lvl1pPr>
            <a:extLst/>
          </a:lstStyle>
          <a:p>
            <a:r>
              <a:rPr lang="en-IN" sz="2800" b="1" dirty="0"/>
              <a:t>SSI also Support the ground reality</a:t>
            </a:r>
          </a:p>
        </p:txBody>
      </p:sp>
    </p:spTree>
    <p:extLst>
      <p:ext uri="{BB962C8B-B14F-4D97-AF65-F5344CB8AC3E}">
        <p14:creationId xmlns:p14="http://schemas.microsoft.com/office/powerpoint/2010/main" val="2396717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7534"/>
            <a:ext cx="8712968" cy="4401205"/>
          </a:xfrm>
          <a:prstGeom prst="rect">
            <a:avLst/>
          </a:prstGeom>
        </p:spPr>
        <p:txBody>
          <a:bodyPr wrap="square" anchor="ctr">
            <a:spAutoFit/>
          </a:bodyPr>
          <a:lstStyle/>
          <a:p>
            <a:pPr marR="0" algn="just">
              <a:spcBef>
                <a:spcPts val="600"/>
              </a:spcBef>
              <a:spcAft>
                <a:spcPts val="600"/>
              </a:spcAft>
            </a:pPr>
            <a:r>
              <a:rPr lang="en-IN" sz="1600" b="1" dirty="0">
                <a:latin typeface="Tw Cen MT (Body)"/>
                <a:ea typeface="Calibri" panose="020F0502020204030204" pitchFamily="34" charset="0"/>
                <a:cs typeface="Mangal" panose="02040503050203030202" pitchFamily="18" charset="0"/>
              </a:rPr>
              <a:t>“</a:t>
            </a:r>
            <a:r>
              <a:rPr lang="en-US" sz="1600" b="1" dirty="0">
                <a:latin typeface="Tw Cen MT (Body)"/>
                <a:ea typeface="Calibri" panose="020F0502020204030204" pitchFamily="34" charset="0"/>
                <a:cs typeface="Mangal" panose="02040503050203030202" pitchFamily="18" charset="0"/>
              </a:rPr>
              <a:t>we do not have any alternative work. I tell you that if God gives birth to us in poverty, then do not give us daughters. But God gives daughter to the poor. I do not have any inclination to give birth to so many children. What can I do? I do not have resources to go for operation (sterilization). In maternity hospital there is the facility of operation by Government and they give Rs. 1400 also. But what will I do with so less money. I need someone to look after me the operation and to look after the household work.</a:t>
            </a:r>
            <a:r>
              <a:rPr lang="en-IN" sz="1600" b="1" dirty="0">
                <a:latin typeface="Tw Cen MT (Body)"/>
                <a:ea typeface="Calibri" panose="020F0502020204030204" pitchFamily="34" charset="0"/>
                <a:cs typeface="Mangal" panose="02040503050203030202" pitchFamily="18" charset="0"/>
              </a:rPr>
              <a:t>”</a:t>
            </a:r>
          </a:p>
          <a:p>
            <a:pPr marR="0" algn="just">
              <a:spcBef>
                <a:spcPts val="600"/>
              </a:spcBef>
              <a:spcAft>
                <a:spcPts val="600"/>
              </a:spcAft>
            </a:pPr>
            <a:r>
              <a:rPr lang="en-US" sz="1600" b="1" dirty="0">
                <a:latin typeface="Tw Cen MT (Body)"/>
                <a:ea typeface="Calibri" panose="020F0502020204030204" pitchFamily="34" charset="0"/>
                <a:cs typeface="Mangal" panose="02040503050203030202" pitchFamily="18" charset="0"/>
              </a:rPr>
              <a:t>“Poverty is a denigration in itself. Everyone tries to be friend. One who are rich, none wants to be friend poor’s.”</a:t>
            </a:r>
            <a:endParaRPr lang="en-IN" sz="1600" b="1" dirty="0">
              <a:latin typeface="Tw Cen MT (Body)"/>
              <a:ea typeface="Calibri" panose="020F0502020204030204" pitchFamily="34" charset="0"/>
              <a:cs typeface="Mangal" panose="02040503050203030202" pitchFamily="18" charset="0"/>
            </a:endParaRPr>
          </a:p>
          <a:p>
            <a:pPr marR="0" algn="just">
              <a:spcBef>
                <a:spcPts val="600"/>
              </a:spcBef>
              <a:spcAft>
                <a:spcPts val="600"/>
              </a:spcAft>
            </a:pPr>
            <a:r>
              <a:rPr lang="en-US" sz="1600" b="1" dirty="0">
                <a:latin typeface="Tw Cen MT (Body)"/>
                <a:ea typeface="Calibri" panose="020F0502020204030204" pitchFamily="34" charset="0"/>
                <a:cs typeface="Mangal" panose="02040503050203030202" pitchFamily="18" charset="0"/>
              </a:rPr>
              <a:t>“In the name schooling, the names of children are registered in the government school and they are studying there. It is out of the capacity of we poor to educate them in private (convent) school.”</a:t>
            </a:r>
            <a:endParaRPr lang="en-IN" sz="1600" b="1" dirty="0">
              <a:latin typeface="Tw Cen MT (Body)"/>
              <a:ea typeface="Calibri" panose="020F0502020204030204" pitchFamily="34" charset="0"/>
              <a:cs typeface="Mangal" panose="02040503050203030202" pitchFamily="18" charset="0"/>
            </a:endParaRPr>
          </a:p>
          <a:p>
            <a:pPr marR="0" algn="just">
              <a:spcBef>
                <a:spcPts val="600"/>
              </a:spcBef>
              <a:spcAft>
                <a:spcPts val="600"/>
              </a:spcAft>
            </a:pPr>
            <a:r>
              <a:rPr lang="en-US" sz="1600" b="1" dirty="0">
                <a:latin typeface="Tw Cen MT (Body)"/>
                <a:ea typeface="Calibri" panose="020F0502020204030204" pitchFamily="34" charset="0"/>
                <a:cs typeface="Mangal" panose="02040503050203030202" pitchFamily="18" charset="0"/>
              </a:rPr>
              <a:t>“Look, it is winter and the children are crying daily for sweater. But the poor people are earning hardly for daily bread to fill our stomach. How can anyone meet the other necessities of life?</a:t>
            </a:r>
            <a:endParaRPr lang="en-IN" sz="1600" b="1" dirty="0">
              <a:latin typeface="Tw Cen MT (Body)"/>
              <a:ea typeface="Calibri" panose="020F0502020204030204" pitchFamily="34" charset="0"/>
              <a:cs typeface="Mangal" panose="02040503050203030202" pitchFamily="18" charset="0"/>
            </a:endParaRPr>
          </a:p>
          <a:p>
            <a:pPr marR="0" algn="just">
              <a:spcBef>
                <a:spcPts val="600"/>
              </a:spcBef>
              <a:spcAft>
                <a:spcPts val="600"/>
              </a:spcAft>
            </a:pPr>
            <a:r>
              <a:rPr lang="en-US" sz="1600" b="1" dirty="0">
                <a:latin typeface="Tw Cen MT (Body)"/>
                <a:ea typeface="Calibri" panose="020F0502020204030204" pitchFamily="34" charset="0"/>
                <a:cs typeface="Mangal" panose="02040503050203030202" pitchFamily="18" charset="0"/>
              </a:rPr>
              <a:t>”</a:t>
            </a:r>
            <a:endParaRPr lang="en-IN" sz="1600" b="1" dirty="0">
              <a:latin typeface="Tw Cen MT (Body)"/>
              <a:ea typeface="Calibri" panose="020F0502020204030204" pitchFamily="34" charset="0"/>
              <a:cs typeface="Mangal" panose="02040503050203030202" pitchFamily="18" charset="0"/>
            </a:endParaRPr>
          </a:p>
        </p:txBody>
      </p:sp>
      <p:sp>
        <p:nvSpPr>
          <p:cNvPr id="3" name="Title 1"/>
          <p:cNvSpPr txBox="1">
            <a:spLocks/>
          </p:cNvSpPr>
          <p:nvPr/>
        </p:nvSpPr>
        <p:spPr>
          <a:xfrm>
            <a:off x="251520" y="51470"/>
            <a:ext cx="8568952" cy="504056"/>
          </a:xfrm>
          <a:prstGeom prst="rect">
            <a:avLst/>
          </a:prstGeom>
        </p:spPr>
        <p:txBody>
          <a:bodyPr vert="horz" anchor="ctr">
            <a:noAutofit/>
          </a:bodyPr>
          <a:lstStyle>
            <a:lvl1pPr algn="l" rtl="0" eaLnBrk="1" latinLnBrk="0" hangingPunct="1">
              <a:spcBef>
                <a:spcPct val="0"/>
              </a:spcBef>
              <a:buNone/>
              <a:defRPr sz="4200" kern="1200">
                <a:solidFill>
                  <a:schemeClr val="tx2"/>
                </a:solidFill>
                <a:latin typeface="+mj-lt"/>
                <a:ea typeface="+mj-ea"/>
                <a:cs typeface="+mj-cs"/>
              </a:defRPr>
            </a:lvl1pPr>
            <a:extLst/>
          </a:lstStyle>
          <a:p>
            <a:r>
              <a:rPr lang="en-IN" sz="2800" b="1" dirty="0"/>
              <a:t>SSI also Support the ground reality</a:t>
            </a:r>
          </a:p>
        </p:txBody>
      </p:sp>
    </p:spTree>
    <p:extLst>
      <p:ext uri="{BB962C8B-B14F-4D97-AF65-F5344CB8AC3E}">
        <p14:creationId xmlns:p14="http://schemas.microsoft.com/office/powerpoint/2010/main" val="504115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0" y="123478"/>
            <a:ext cx="9144000" cy="436562"/>
          </a:xfrm>
        </p:spPr>
        <p:txBody>
          <a:bodyPr anchor="ctr" anchorCtr="0">
            <a:noAutofit/>
          </a:bodyPr>
          <a:lstStyle/>
          <a:p>
            <a:pPr algn="ctr"/>
            <a:r>
              <a:rPr lang="en-IN" sz="3200" dirty="0">
                <a:solidFill>
                  <a:srgbClr val="000064"/>
                </a:solidFill>
              </a:rPr>
              <a:t>Quantifying the Economic Activity</a:t>
            </a:r>
          </a:p>
        </p:txBody>
      </p:sp>
      <p:graphicFrame>
        <p:nvGraphicFramePr>
          <p:cNvPr id="2" name="Table 1"/>
          <p:cNvGraphicFramePr>
            <a:graphicFrameLocks noGrp="1"/>
          </p:cNvGraphicFramePr>
          <p:nvPr>
            <p:extLst>
              <p:ext uri="{D42A27DB-BD31-4B8C-83A1-F6EECF244321}">
                <p14:modId xmlns:p14="http://schemas.microsoft.com/office/powerpoint/2010/main" val="3197947986"/>
              </p:ext>
            </p:extLst>
          </p:nvPr>
        </p:nvGraphicFramePr>
        <p:xfrm>
          <a:off x="4788023" y="843558"/>
          <a:ext cx="4282181" cy="4097406"/>
        </p:xfrm>
        <a:graphic>
          <a:graphicData uri="http://schemas.openxmlformats.org/drawingml/2006/table">
            <a:tbl>
              <a:tblPr firstRow="1" firstCol="1" bandRow="1">
                <a:tableStyleId>{5C22544A-7EE6-4342-B048-85BDC9FD1C3A}</a:tableStyleId>
              </a:tblPr>
              <a:tblGrid>
                <a:gridCol w="3168353">
                  <a:extLst>
                    <a:ext uri="{9D8B030D-6E8A-4147-A177-3AD203B41FA5}">
                      <a16:colId xmlns:a16="http://schemas.microsoft.com/office/drawing/2014/main" val="2615875469"/>
                    </a:ext>
                  </a:extLst>
                </a:gridCol>
                <a:gridCol w="504056">
                  <a:extLst>
                    <a:ext uri="{9D8B030D-6E8A-4147-A177-3AD203B41FA5}">
                      <a16:colId xmlns:a16="http://schemas.microsoft.com/office/drawing/2014/main" val="4264858909"/>
                    </a:ext>
                  </a:extLst>
                </a:gridCol>
                <a:gridCol w="609772">
                  <a:extLst>
                    <a:ext uri="{9D8B030D-6E8A-4147-A177-3AD203B41FA5}">
                      <a16:colId xmlns:a16="http://schemas.microsoft.com/office/drawing/2014/main" val="501624053"/>
                    </a:ext>
                  </a:extLst>
                </a:gridCol>
              </a:tblGrid>
              <a:tr h="149501">
                <a:tc rowSpan="2">
                  <a:txBody>
                    <a:bodyPr/>
                    <a:lstStyle/>
                    <a:p>
                      <a:pPr marL="0" marR="0" algn="l">
                        <a:spcBef>
                          <a:spcPts val="0"/>
                        </a:spcBef>
                        <a:spcAft>
                          <a:spcPts val="0"/>
                        </a:spcAft>
                      </a:pPr>
                      <a:r>
                        <a:rPr lang="en-IN" sz="1050" b="1" dirty="0">
                          <a:effectLst/>
                        </a:rPr>
                        <a:t> </a:t>
                      </a:r>
                    </a:p>
                    <a:p>
                      <a:pPr marL="0" marR="0" algn="l">
                        <a:spcBef>
                          <a:spcPts val="0"/>
                        </a:spcBef>
                        <a:spcAft>
                          <a:spcPts val="0"/>
                        </a:spcAft>
                      </a:pPr>
                      <a:r>
                        <a:rPr lang="en-IN" sz="1050" b="1" dirty="0">
                          <a:effectLst/>
                        </a:rPr>
                        <a:t>Economic Activity</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gridSpan="2">
                  <a:txBody>
                    <a:bodyPr/>
                    <a:lstStyle/>
                    <a:p>
                      <a:pPr marL="0" marR="0" algn="ctr">
                        <a:spcBef>
                          <a:spcPts val="0"/>
                        </a:spcBef>
                        <a:spcAft>
                          <a:spcPts val="0"/>
                        </a:spcAft>
                      </a:pPr>
                      <a:r>
                        <a:rPr lang="en-IN" sz="1050" b="1">
                          <a:effectLst/>
                        </a:rPr>
                        <a:t>Sex</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hMerge="1">
                  <a:txBody>
                    <a:bodyPr/>
                    <a:lstStyle/>
                    <a:p>
                      <a:endParaRPr lang="en-IN"/>
                    </a:p>
                  </a:txBody>
                  <a:tcPr/>
                </a:tc>
                <a:extLst>
                  <a:ext uri="{0D108BD9-81ED-4DB2-BD59-A6C34878D82A}">
                    <a16:rowId xmlns:a16="http://schemas.microsoft.com/office/drawing/2014/main" val="2649068233"/>
                  </a:ext>
                </a:extLst>
              </a:tr>
              <a:tr h="299002">
                <a:tc vMerge="1">
                  <a:txBody>
                    <a:bodyPr/>
                    <a:lstStyle/>
                    <a:p>
                      <a:endParaRPr lang="en-IN"/>
                    </a:p>
                  </a:txBody>
                  <a:tcPr/>
                </a:tc>
                <a:tc>
                  <a:txBody>
                    <a:bodyPr/>
                    <a:lstStyle/>
                    <a:p>
                      <a:pPr marL="0" marR="0" algn="r">
                        <a:spcBef>
                          <a:spcPts val="0"/>
                        </a:spcBef>
                        <a:spcAft>
                          <a:spcPts val="0"/>
                        </a:spcAft>
                      </a:pPr>
                      <a:r>
                        <a:rPr lang="en-IN" sz="1050" b="1" dirty="0">
                          <a:effectLst/>
                        </a:rPr>
                        <a:t>Male</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Female</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866186444"/>
                  </a:ext>
                </a:extLst>
              </a:tr>
              <a:tr h="149501">
                <a:tc>
                  <a:txBody>
                    <a:bodyPr/>
                    <a:lstStyle/>
                    <a:p>
                      <a:pPr marL="0" marR="0" algn="l">
                        <a:spcBef>
                          <a:spcPts val="0"/>
                        </a:spcBef>
                        <a:spcAft>
                          <a:spcPts val="0"/>
                        </a:spcAft>
                      </a:pPr>
                      <a:r>
                        <a:rPr lang="en-IN" sz="1050" b="1">
                          <a:effectLst/>
                        </a:rPr>
                        <a:t>Crop farming and vegetable gardening</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23.01</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12.69</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520182762"/>
                  </a:ext>
                </a:extLst>
              </a:tr>
              <a:tr h="149501">
                <a:tc>
                  <a:txBody>
                    <a:bodyPr/>
                    <a:lstStyle/>
                    <a:p>
                      <a:pPr marL="0" marR="0" algn="l">
                        <a:spcBef>
                          <a:spcPts val="0"/>
                        </a:spcBef>
                        <a:spcAft>
                          <a:spcPts val="0"/>
                        </a:spcAft>
                      </a:pPr>
                      <a:r>
                        <a:rPr lang="en-IN" sz="1050" b="1" dirty="0">
                          <a:effectLst/>
                        </a:rPr>
                        <a:t>Livestock care</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26.85</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19.77</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880888259"/>
                  </a:ext>
                </a:extLst>
              </a:tr>
              <a:tr h="149501">
                <a:tc>
                  <a:txBody>
                    <a:bodyPr/>
                    <a:lstStyle/>
                    <a:p>
                      <a:pPr marL="0" marR="0" algn="l">
                        <a:spcBef>
                          <a:spcPts val="0"/>
                        </a:spcBef>
                        <a:spcAft>
                          <a:spcPts val="0"/>
                        </a:spcAft>
                      </a:pPr>
                      <a:r>
                        <a:rPr lang="en-IN" sz="1050" b="1">
                          <a:effectLst/>
                        </a:rPr>
                        <a:t>Fetching of fruits, hunting, collecting</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1.18</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1034564740"/>
                  </a:ext>
                </a:extLst>
              </a:tr>
              <a:tr h="149501">
                <a:tc>
                  <a:txBody>
                    <a:bodyPr/>
                    <a:lstStyle/>
                    <a:p>
                      <a:pPr marL="0" marR="0" algn="l">
                        <a:spcBef>
                          <a:spcPts val="0"/>
                        </a:spcBef>
                        <a:spcAft>
                          <a:spcPts val="0"/>
                        </a:spcAft>
                      </a:pPr>
                      <a:r>
                        <a:rPr lang="en-IN" sz="1050" b="1">
                          <a:effectLst/>
                        </a:rPr>
                        <a:t>Mining and rock quarrying, rock breaking</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0.00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0.00</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628348590"/>
                  </a:ext>
                </a:extLst>
              </a:tr>
              <a:tr h="149501">
                <a:tc>
                  <a:txBody>
                    <a:bodyPr/>
                    <a:lstStyle/>
                    <a:p>
                      <a:pPr marL="0" marR="0" algn="l">
                        <a:spcBef>
                          <a:spcPts val="0"/>
                        </a:spcBef>
                        <a:spcAft>
                          <a:spcPts val="0"/>
                        </a:spcAft>
                      </a:pPr>
                      <a:r>
                        <a:rPr lang="en-IN" sz="1050" b="1">
                          <a:effectLst/>
                        </a:rPr>
                        <a:t>Construction Activities</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321775829"/>
                  </a:ext>
                </a:extLst>
              </a:tr>
              <a:tr h="149501">
                <a:tc>
                  <a:txBody>
                    <a:bodyPr/>
                    <a:lstStyle/>
                    <a:p>
                      <a:pPr marL="0" marR="0" algn="l">
                        <a:spcBef>
                          <a:spcPts val="0"/>
                        </a:spcBef>
                        <a:spcAft>
                          <a:spcPts val="0"/>
                        </a:spcAft>
                      </a:pPr>
                      <a:r>
                        <a:rPr lang="en-IN" sz="1050" b="1">
                          <a:effectLst/>
                        </a:rPr>
                        <a:t>Manufacturing Activities (beedi, garment</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3611728985"/>
                  </a:ext>
                </a:extLst>
              </a:tr>
              <a:tr h="149501">
                <a:tc>
                  <a:txBody>
                    <a:bodyPr/>
                    <a:lstStyle/>
                    <a:p>
                      <a:pPr marL="0" marR="0" algn="l">
                        <a:spcBef>
                          <a:spcPts val="0"/>
                        </a:spcBef>
                        <a:spcAft>
                          <a:spcPts val="0"/>
                        </a:spcAft>
                      </a:pPr>
                      <a:r>
                        <a:rPr lang="en-IN" sz="1050" b="1">
                          <a:effectLst/>
                        </a:rPr>
                        <a:t>Trade and Business</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0.30</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0.59</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3655320253"/>
                  </a:ext>
                </a:extLst>
              </a:tr>
              <a:tr h="149501">
                <a:tc>
                  <a:txBody>
                    <a:bodyPr/>
                    <a:lstStyle/>
                    <a:p>
                      <a:pPr marL="0" marR="0" algn="l">
                        <a:spcBef>
                          <a:spcPts val="0"/>
                        </a:spcBef>
                        <a:spcAft>
                          <a:spcPts val="0"/>
                        </a:spcAft>
                      </a:pPr>
                      <a:r>
                        <a:rPr lang="en-IN" sz="1050" b="1">
                          <a:effectLst/>
                        </a:rPr>
                        <a:t>Services</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0.89</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083694917"/>
                  </a:ext>
                </a:extLst>
              </a:tr>
              <a:tr h="149501">
                <a:tc>
                  <a:txBody>
                    <a:bodyPr/>
                    <a:lstStyle/>
                    <a:p>
                      <a:pPr marL="0" marR="0" algn="l">
                        <a:spcBef>
                          <a:spcPts val="0"/>
                        </a:spcBef>
                        <a:spcAft>
                          <a:spcPts val="0"/>
                        </a:spcAft>
                      </a:pPr>
                      <a:r>
                        <a:rPr lang="en-IN" sz="1050" b="1">
                          <a:effectLst/>
                        </a:rPr>
                        <a:t>Grinding, flour, husking, or making spic</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2.36</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7.08</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1659280559"/>
                  </a:ext>
                </a:extLst>
              </a:tr>
              <a:tr h="149501">
                <a:tc>
                  <a:txBody>
                    <a:bodyPr/>
                    <a:lstStyle/>
                    <a:p>
                      <a:pPr marL="0" marR="0" algn="l">
                        <a:spcBef>
                          <a:spcPts val="0"/>
                        </a:spcBef>
                        <a:spcAft>
                          <a:spcPts val="0"/>
                        </a:spcAft>
                      </a:pPr>
                      <a:r>
                        <a:rPr lang="en-IN" sz="1050" b="1">
                          <a:effectLst/>
                        </a:rPr>
                        <a:t>Cleaning</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3.84</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20.95</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775533738"/>
                  </a:ext>
                </a:extLst>
              </a:tr>
              <a:tr h="149501">
                <a:tc>
                  <a:txBody>
                    <a:bodyPr/>
                    <a:lstStyle/>
                    <a:p>
                      <a:pPr marL="0" marR="0" algn="l">
                        <a:spcBef>
                          <a:spcPts val="0"/>
                        </a:spcBef>
                        <a:spcAft>
                          <a:spcPts val="0"/>
                        </a:spcAft>
                      </a:pPr>
                      <a:r>
                        <a:rPr lang="en-IN" sz="1050" b="1">
                          <a:effectLst/>
                        </a:rPr>
                        <a:t>Washing and ironing cloths and utensils</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0.59</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40.12</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878575437"/>
                  </a:ext>
                </a:extLst>
              </a:tr>
              <a:tr h="149501">
                <a:tc>
                  <a:txBody>
                    <a:bodyPr/>
                    <a:lstStyle/>
                    <a:p>
                      <a:pPr marL="0" marR="0" algn="l">
                        <a:spcBef>
                          <a:spcPts val="0"/>
                        </a:spcBef>
                        <a:spcAft>
                          <a:spcPts val="0"/>
                        </a:spcAft>
                      </a:pPr>
                      <a:r>
                        <a:rPr lang="en-IN" sz="1050" b="1">
                          <a:effectLst/>
                        </a:rPr>
                        <a:t>Repairing the house or repair household</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1.48</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3544958327"/>
                  </a:ext>
                </a:extLst>
              </a:tr>
              <a:tr h="299002">
                <a:tc>
                  <a:txBody>
                    <a:bodyPr/>
                    <a:lstStyle/>
                    <a:p>
                      <a:pPr marL="0" marR="0" algn="l">
                        <a:spcBef>
                          <a:spcPts val="0"/>
                        </a:spcBef>
                        <a:spcAft>
                          <a:spcPts val="0"/>
                        </a:spcAft>
                      </a:pPr>
                      <a:r>
                        <a:rPr lang="en-IN" sz="1050" b="1">
                          <a:effectLst/>
                        </a:rPr>
                        <a:t>Cooking and serving</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2.66</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100.30</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479081816"/>
                  </a:ext>
                </a:extLst>
              </a:tr>
              <a:tr h="149501">
                <a:tc>
                  <a:txBody>
                    <a:bodyPr/>
                    <a:lstStyle/>
                    <a:p>
                      <a:pPr marL="0" marR="0" algn="l">
                        <a:spcBef>
                          <a:spcPts val="0"/>
                        </a:spcBef>
                        <a:spcAft>
                          <a:spcPts val="0"/>
                        </a:spcAft>
                      </a:pPr>
                      <a:r>
                        <a:rPr lang="en-IN" sz="1050" b="1">
                          <a:effectLst/>
                        </a:rPr>
                        <a:t>Getting firewood</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0.30</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4.13</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378129348"/>
                  </a:ext>
                </a:extLst>
              </a:tr>
              <a:tr h="149501">
                <a:tc>
                  <a:txBody>
                    <a:bodyPr/>
                    <a:lstStyle/>
                    <a:p>
                      <a:pPr marL="0" marR="0" algn="l">
                        <a:spcBef>
                          <a:spcPts val="0"/>
                        </a:spcBef>
                        <a:spcAft>
                          <a:spcPts val="0"/>
                        </a:spcAft>
                      </a:pPr>
                      <a:r>
                        <a:rPr lang="en-IN" sz="1050" b="1">
                          <a:effectLst/>
                        </a:rPr>
                        <a:t>Carrying water, fetching water</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0.59</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5.61</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1483194650"/>
                  </a:ext>
                </a:extLst>
              </a:tr>
              <a:tr h="149501">
                <a:tc>
                  <a:txBody>
                    <a:bodyPr/>
                    <a:lstStyle/>
                    <a:p>
                      <a:pPr marL="0" marR="0" algn="l">
                        <a:spcBef>
                          <a:spcPts val="0"/>
                        </a:spcBef>
                        <a:spcAft>
                          <a:spcPts val="0"/>
                        </a:spcAft>
                      </a:pPr>
                      <a:r>
                        <a:rPr lang="en-IN" sz="1050" b="1">
                          <a:effectLst/>
                        </a:rPr>
                        <a:t>Childcare</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2.95</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19.47</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270948236"/>
                  </a:ext>
                </a:extLst>
              </a:tr>
              <a:tr h="149501">
                <a:tc>
                  <a:txBody>
                    <a:bodyPr/>
                    <a:lstStyle/>
                    <a:p>
                      <a:pPr marL="0" marR="0" algn="l">
                        <a:spcBef>
                          <a:spcPts val="0"/>
                        </a:spcBef>
                        <a:spcAft>
                          <a:spcPts val="0"/>
                        </a:spcAft>
                      </a:pPr>
                      <a:r>
                        <a:rPr lang="en-IN" sz="1050" b="1">
                          <a:effectLst/>
                        </a:rPr>
                        <a:t>Teaching one痴 own children or giving tu</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3.25</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2.07</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4202291870"/>
                  </a:ext>
                </a:extLst>
              </a:tr>
              <a:tr h="149501">
                <a:tc>
                  <a:txBody>
                    <a:bodyPr/>
                    <a:lstStyle/>
                    <a:p>
                      <a:pPr marL="0" marR="0" algn="l">
                        <a:spcBef>
                          <a:spcPts val="0"/>
                        </a:spcBef>
                        <a:spcAft>
                          <a:spcPts val="0"/>
                        </a:spcAft>
                      </a:pPr>
                      <a:r>
                        <a:rPr lang="en-IN" sz="1050" b="1">
                          <a:effectLst/>
                        </a:rPr>
                        <a:t>Caring for the sick people</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0.59</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1.77</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3648863302"/>
                  </a:ext>
                </a:extLst>
              </a:tr>
              <a:tr h="149501">
                <a:tc>
                  <a:txBody>
                    <a:bodyPr/>
                    <a:lstStyle/>
                    <a:p>
                      <a:pPr marL="0" marR="0" algn="l">
                        <a:spcBef>
                          <a:spcPts val="0"/>
                        </a:spcBef>
                        <a:spcAft>
                          <a:spcPts val="0"/>
                        </a:spcAft>
                      </a:pPr>
                      <a:r>
                        <a:rPr lang="en-IN" sz="1050" b="1">
                          <a:effectLst/>
                        </a:rPr>
                        <a:t>Training, private or government (DWCRA e</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0.30</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1738788089"/>
                  </a:ext>
                </a:extLst>
              </a:tr>
              <a:tr h="149501">
                <a:tc>
                  <a:txBody>
                    <a:bodyPr/>
                    <a:lstStyle/>
                    <a:p>
                      <a:pPr marL="0" marR="0" algn="l">
                        <a:spcBef>
                          <a:spcPts val="0"/>
                        </a:spcBef>
                        <a:spcAft>
                          <a:spcPts val="0"/>
                        </a:spcAft>
                      </a:pPr>
                      <a:r>
                        <a:rPr lang="en-IN" sz="1050" b="1">
                          <a:effectLst/>
                        </a:rPr>
                        <a:t>Other activities</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14.16</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20.65</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922172216"/>
                  </a:ext>
                </a:extLst>
              </a:tr>
              <a:tr h="299002">
                <a:tc>
                  <a:txBody>
                    <a:bodyPr/>
                    <a:lstStyle/>
                    <a:p>
                      <a:pPr marL="0" marR="0" algn="l">
                        <a:spcBef>
                          <a:spcPts val="0"/>
                        </a:spcBef>
                        <a:spcAft>
                          <a:spcPts val="0"/>
                        </a:spcAft>
                      </a:pPr>
                      <a:r>
                        <a:rPr lang="en-IN" sz="1050" b="1" dirty="0">
                          <a:effectLst/>
                        </a:rPr>
                        <a:t>Total</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a:effectLst/>
                        </a:rPr>
                        <a:t>84.96</a:t>
                      </a:r>
                      <a:endParaRPr lang="en-IN" sz="1050" b="1">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tc>
                  <a:txBody>
                    <a:bodyPr/>
                    <a:lstStyle/>
                    <a:p>
                      <a:pPr marL="0" marR="0" algn="r">
                        <a:spcBef>
                          <a:spcPts val="0"/>
                        </a:spcBef>
                        <a:spcAft>
                          <a:spcPts val="0"/>
                        </a:spcAft>
                      </a:pPr>
                      <a:r>
                        <a:rPr lang="en-IN" sz="1050" b="1" dirty="0">
                          <a:effectLst/>
                        </a:rPr>
                        <a:t>257.55</a:t>
                      </a:r>
                      <a:endParaRPr lang="en-IN" sz="1050" b="1" dirty="0">
                        <a:effectLst/>
                        <a:latin typeface="Calibri" panose="020F0502020204030204" pitchFamily="34" charset="0"/>
                        <a:ea typeface="Calibri" panose="020F0502020204030204" pitchFamily="34" charset="0"/>
                        <a:cs typeface="Mangal" panose="02040503050203030202" pitchFamily="18" charset="0"/>
                      </a:endParaRPr>
                    </a:p>
                  </a:txBody>
                  <a:tcPr marL="55256" marR="55256" marT="0" marB="0" anchor="ctr"/>
                </a:tc>
                <a:extLst>
                  <a:ext uri="{0D108BD9-81ED-4DB2-BD59-A6C34878D82A}">
                    <a16:rowId xmlns:a16="http://schemas.microsoft.com/office/drawing/2014/main" val="2876065234"/>
                  </a:ext>
                </a:extLst>
              </a:tr>
            </a:tbl>
          </a:graphicData>
        </a:graphic>
      </p:graphicFrame>
      <p:sp>
        <p:nvSpPr>
          <p:cNvPr id="4" name="Rectangle 3"/>
          <p:cNvSpPr/>
          <p:nvPr/>
        </p:nvSpPr>
        <p:spPr>
          <a:xfrm>
            <a:off x="179513" y="843558"/>
            <a:ext cx="4464496" cy="3956339"/>
          </a:xfrm>
          <a:prstGeom prst="rect">
            <a:avLst/>
          </a:prstGeom>
        </p:spPr>
        <p:txBody>
          <a:bodyPr wrap="square">
            <a:spAutoFit/>
          </a:bodyPr>
          <a:lstStyle/>
          <a:p>
            <a:pPr marL="285750" indent="-285750">
              <a:lnSpc>
                <a:spcPct val="150000"/>
              </a:lnSpc>
              <a:buFont typeface="Arial" panose="020B0604020202020204" pitchFamily="34" charset="0"/>
              <a:buChar char="•"/>
            </a:pPr>
            <a:r>
              <a:rPr lang="en-US" sz="1300" b="1" dirty="0">
                <a:latin typeface="Tw Cen MT (Body)"/>
                <a:ea typeface="Calibri" panose="020F0502020204030204" pitchFamily="34" charset="0"/>
                <a:cs typeface="Times New Roman" panose="02020603050405020304" pitchFamily="18" charset="0"/>
              </a:rPr>
              <a:t>It is difficult to quantify the economic value of women’s unpaid work in the rural areas, but for the purpose of our present study a method of calculating economic value based on replacement value was adopted. In this method, the cost of unpaid workers is calculated by the cost of paying someone else based on current wages for comparable work.</a:t>
            </a:r>
          </a:p>
          <a:p>
            <a:pPr marL="285750" indent="-285750">
              <a:lnSpc>
                <a:spcPct val="150000"/>
              </a:lnSpc>
              <a:buFont typeface="Arial" panose="020B0604020202020204" pitchFamily="34" charset="0"/>
              <a:buChar char="•"/>
            </a:pPr>
            <a:r>
              <a:rPr lang="en-IN" sz="1300" b="1" dirty="0">
                <a:latin typeface="Tw Cen MT (Body)"/>
                <a:ea typeface="Times New Roman" panose="02020603050405020304" pitchFamily="18" charset="0"/>
                <a:cs typeface="Times New Roman" panose="02020603050405020304" pitchFamily="18" charset="0"/>
              </a:rPr>
              <a:t>The calculation of remuneration given in the table is based on per day average wage rate of unskilled labours (Rs. 236.01/-) for April 2015- March 2016 determined by Uttar Pradesh, Bihar and Jharkhand Government.</a:t>
            </a:r>
            <a:endParaRPr lang="en-IN" sz="1300" b="1" dirty="0">
              <a:effectLst/>
              <a:latin typeface="Tw Cen MT (Body)"/>
              <a:ea typeface="Calibri" panose="020F0502020204030204" pitchFamily="34"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0" y="195486"/>
            <a:ext cx="9144000" cy="436562"/>
          </a:xfrm>
        </p:spPr>
        <p:txBody>
          <a:bodyPr anchor="ctr" anchorCtr="0">
            <a:noAutofit/>
          </a:bodyPr>
          <a:lstStyle/>
          <a:p>
            <a:pPr algn="ctr"/>
            <a:r>
              <a:rPr lang="en-IN" sz="3200" dirty="0">
                <a:solidFill>
                  <a:srgbClr val="000064"/>
                </a:solidFill>
              </a:rPr>
              <a:t>Quantifying the Economic Activity</a:t>
            </a:r>
          </a:p>
        </p:txBody>
      </p:sp>
      <p:graphicFrame>
        <p:nvGraphicFramePr>
          <p:cNvPr id="8" name="Chart 7"/>
          <p:cNvGraphicFramePr>
            <a:graphicFrameLocks/>
          </p:cNvGraphicFramePr>
          <p:nvPr>
            <p:extLst>
              <p:ext uri="{D42A27DB-BD31-4B8C-83A1-F6EECF244321}">
                <p14:modId xmlns:p14="http://schemas.microsoft.com/office/powerpoint/2010/main" val="1965473971"/>
              </p:ext>
            </p:extLst>
          </p:nvPr>
        </p:nvGraphicFramePr>
        <p:xfrm>
          <a:off x="4931504" y="1027473"/>
          <a:ext cx="4212496" cy="14334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552999522"/>
              </p:ext>
            </p:extLst>
          </p:nvPr>
        </p:nvGraphicFramePr>
        <p:xfrm>
          <a:off x="4931504" y="2787774"/>
          <a:ext cx="4212496" cy="1371379"/>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p:cNvSpPr/>
          <p:nvPr/>
        </p:nvSpPr>
        <p:spPr>
          <a:xfrm>
            <a:off x="107504" y="973140"/>
            <a:ext cx="4680520" cy="3758850"/>
          </a:xfrm>
          <a:prstGeom prst="rect">
            <a:avLst/>
          </a:prstGeom>
        </p:spPr>
        <p:txBody>
          <a:bodyPr wrap="square">
            <a:spAutoFit/>
          </a:bodyPr>
          <a:lstStyle/>
          <a:p>
            <a:pPr marL="285750" indent="-285750">
              <a:lnSpc>
                <a:spcPct val="150000"/>
              </a:lnSpc>
              <a:spcAft>
                <a:spcPts val="800"/>
              </a:spcAft>
              <a:buFont typeface="Arial" panose="020B0604020202020204" pitchFamily="34" charset="0"/>
              <a:buChar char="•"/>
            </a:pPr>
            <a:r>
              <a:rPr lang="en-IN" sz="1300" b="1" dirty="0">
                <a:latin typeface="Tw Cen MT (Body)"/>
                <a:ea typeface="Calibri" panose="020F0502020204030204" pitchFamily="34" charset="0"/>
                <a:cs typeface="Mangal" panose="02040503050203030202" pitchFamily="18" charset="0"/>
              </a:rPr>
              <a:t>In our study area rural women still engaged in 18 to 20 task each day after excluding their personal work (bathing etc.) and leisure time. When we estimated the per day average cost / value for rural unskilled women we found it as Rs. 257.55 for the rural women and only Rs. 84.96 for the rural men. </a:t>
            </a:r>
          </a:p>
          <a:p>
            <a:pPr marL="285750" indent="-285750">
              <a:lnSpc>
                <a:spcPct val="150000"/>
              </a:lnSpc>
              <a:spcAft>
                <a:spcPts val="800"/>
              </a:spcAft>
              <a:buFont typeface="Arial" panose="020B0604020202020204" pitchFamily="34" charset="0"/>
              <a:buChar char="•"/>
            </a:pPr>
            <a:r>
              <a:rPr lang="en-IN" sz="1300" b="1" dirty="0">
                <a:latin typeface="Tw Cen MT (Body)"/>
                <a:ea typeface="Calibri" panose="020F0502020204030204" pitchFamily="34" charset="0"/>
                <a:cs typeface="Mangal" panose="02040503050203030202" pitchFamily="18" charset="0"/>
              </a:rPr>
              <a:t>The main tasks of rural women in the study area was </a:t>
            </a:r>
            <a:r>
              <a:rPr lang="en-IN" sz="1300" b="1" dirty="0">
                <a:latin typeface="Tw Cen MT (Body)"/>
                <a:ea typeface="Times New Roman" panose="02020603050405020304" pitchFamily="18" charset="0"/>
                <a:cs typeface="Mangal" panose="02040503050203030202" pitchFamily="18" charset="0"/>
              </a:rPr>
              <a:t>Agricultural activity, Animal Husbandry, Collecting and Fetching of Household's uses, Husking, making spices etc. for household, Cleaning, washing and related works for HH, Making &amp; serving foods, Caring of children, teaching etc. </a:t>
            </a:r>
            <a:endParaRPr lang="en-IN" sz="1300" b="1" dirty="0">
              <a:effectLst/>
              <a:latin typeface="Tw Cen MT (Body)"/>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901408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0" y="195486"/>
            <a:ext cx="9144000" cy="436562"/>
          </a:xfrm>
        </p:spPr>
        <p:txBody>
          <a:bodyPr anchor="ctr" anchorCtr="0">
            <a:noAutofit/>
          </a:bodyPr>
          <a:lstStyle/>
          <a:p>
            <a:pPr algn="ctr"/>
            <a:r>
              <a:rPr lang="en-IN" sz="3200" dirty="0">
                <a:solidFill>
                  <a:srgbClr val="000064"/>
                </a:solidFill>
              </a:rPr>
              <a:t>Quantifying the Economic Activity</a:t>
            </a:r>
          </a:p>
        </p:txBody>
      </p:sp>
      <p:sp>
        <p:nvSpPr>
          <p:cNvPr id="2" name="Rectangle 1"/>
          <p:cNvSpPr/>
          <p:nvPr/>
        </p:nvSpPr>
        <p:spPr>
          <a:xfrm>
            <a:off x="251520" y="987574"/>
            <a:ext cx="8712968" cy="3785652"/>
          </a:xfrm>
          <a:prstGeom prst="rect">
            <a:avLst/>
          </a:prstGeom>
        </p:spPr>
        <p:txBody>
          <a:bodyPr wrap="square">
            <a:spAutoFit/>
          </a:bodyPr>
          <a:lstStyle/>
          <a:p>
            <a:r>
              <a:rPr lang="en-IN" sz="2400" dirty="0">
                <a:latin typeface="Times New Roman" panose="02020603050405020304" pitchFamily="18" charset="0"/>
                <a:ea typeface="Calibri" panose="020F0502020204030204" pitchFamily="34" charset="0"/>
              </a:rPr>
              <a:t>When we estimated the </a:t>
            </a:r>
            <a:r>
              <a:rPr lang="en-IN" sz="2400" dirty="0">
                <a:latin typeface="Times New Roman" panose="02020603050405020304" pitchFamily="18" charset="0"/>
                <a:ea typeface="Times New Roman" panose="02020603050405020304" pitchFamily="18" charset="0"/>
              </a:rPr>
              <a:t>per month average remuneration of male and female in various unpaid economic activity in the study area we found that </a:t>
            </a:r>
          </a:p>
          <a:p>
            <a:pPr marL="342900" indent="-342900">
              <a:buFont typeface="Arial" panose="020B0604020202020204" pitchFamily="34" charset="0"/>
              <a:buChar char="•"/>
            </a:pPr>
            <a:r>
              <a:rPr lang="en-IN" sz="2400" dirty="0">
                <a:latin typeface="Times New Roman" panose="02020603050405020304" pitchFamily="18" charset="0"/>
                <a:ea typeface="Times New Roman" panose="02020603050405020304" pitchFamily="18" charset="0"/>
              </a:rPr>
              <a:t>Rural household’s women are working unpaid for which they could get Rs. 6696.19  per month for works they usually engaged herself in the various tasks. </a:t>
            </a:r>
          </a:p>
          <a:p>
            <a:pPr marL="342900" indent="-342900">
              <a:buFont typeface="Arial" panose="020B0604020202020204" pitchFamily="34" charset="0"/>
              <a:buChar char="•"/>
            </a:pPr>
            <a:r>
              <a:rPr lang="en-IN" sz="2400" dirty="0">
                <a:latin typeface="Times New Roman" panose="02020603050405020304" pitchFamily="18" charset="0"/>
                <a:ea typeface="Times New Roman" panose="02020603050405020304" pitchFamily="18" charset="0"/>
              </a:rPr>
              <a:t>In contrast rural men are less engaged in unpaid works and also less contributes in the household’s works. </a:t>
            </a:r>
          </a:p>
          <a:p>
            <a:pPr marL="342900" indent="-342900">
              <a:buFont typeface="Arial" panose="020B0604020202020204" pitchFamily="34" charset="0"/>
              <a:buChar char="•"/>
            </a:pPr>
            <a:r>
              <a:rPr lang="en-IN" sz="2400" dirty="0">
                <a:latin typeface="Times New Roman" panose="02020603050405020304" pitchFamily="18" charset="0"/>
                <a:ea typeface="Times New Roman" panose="02020603050405020304" pitchFamily="18" charset="0"/>
              </a:rPr>
              <a:t>In our study area men do only 1/3</a:t>
            </a:r>
            <a:r>
              <a:rPr lang="en-IN" sz="2400" baseline="30000" dirty="0">
                <a:latin typeface="Times New Roman" panose="02020603050405020304" pitchFamily="18" charset="0"/>
                <a:ea typeface="Times New Roman" panose="02020603050405020304" pitchFamily="18" charset="0"/>
              </a:rPr>
              <a:t>rd</a:t>
            </a:r>
            <a:r>
              <a:rPr lang="en-IN" sz="2400" dirty="0">
                <a:latin typeface="Times New Roman" panose="02020603050405020304" pitchFamily="18" charset="0"/>
                <a:ea typeface="Times New Roman" panose="02020603050405020304" pitchFamily="18" charset="0"/>
              </a:rPr>
              <a:t> (Rs. 2209.05 per month) of the rural women’s unpaid work for which we had quantified the value.</a:t>
            </a:r>
            <a:endParaRPr lang="en-IN" sz="2400" dirty="0"/>
          </a:p>
        </p:txBody>
      </p:sp>
    </p:spTree>
    <p:extLst>
      <p:ext uri="{BB962C8B-B14F-4D97-AF65-F5344CB8AC3E}">
        <p14:creationId xmlns:p14="http://schemas.microsoft.com/office/powerpoint/2010/main" val="449160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Content Placeholder 2"/>
          <p:cNvSpPr>
            <a:spLocks noGrp="1"/>
          </p:cNvSpPr>
          <p:nvPr>
            <p:ph idx="4294967295"/>
          </p:nvPr>
        </p:nvSpPr>
        <p:spPr>
          <a:xfrm>
            <a:off x="503238" y="1357313"/>
            <a:ext cx="8640762" cy="2943225"/>
          </a:xfrm>
        </p:spPr>
        <p:txBody>
          <a:bodyPr>
            <a:normAutofit/>
          </a:bodyPr>
          <a:lstStyle/>
          <a:p>
            <a:r>
              <a:rPr lang="en-US" sz="2000" dirty="0"/>
              <a:t>The origin of gender inequality in Indian society is rather much prominent in its male dominated social system whose typical social structure and practices are not only  men dominate, but also subjugate and make the most of women. In fact, women’s oppression</a:t>
            </a:r>
            <a:r>
              <a:rPr lang="en-US" sz="2000" b="1" dirty="0"/>
              <a:t> </a:t>
            </a:r>
            <a:r>
              <a:rPr lang="en-US" sz="2000" dirty="0"/>
              <a:t>is a longstanding cultural observable fact of Indian society. </a:t>
            </a:r>
            <a:endParaRPr lang="en-IN" sz="2000" dirty="0"/>
          </a:p>
          <a:p>
            <a:r>
              <a:rPr lang="en-US" sz="2000" dirty="0"/>
              <a:t>‘Women are supposed to be in the custody of their father when they are children, they must be under the custody of their husband when married and under the custody of her son in old age or as widows. In no circumstances she should be allowed to assert herself independently’.</a:t>
            </a:r>
            <a:endParaRPr lang="en-IN" sz="2000" dirty="0"/>
          </a:p>
        </p:txBody>
      </p:sp>
      <p:sp>
        <p:nvSpPr>
          <p:cNvPr id="25602" name="Title 1"/>
          <p:cNvSpPr>
            <a:spLocks noGrp="1"/>
          </p:cNvSpPr>
          <p:nvPr>
            <p:ph type="title" idx="4294967295"/>
          </p:nvPr>
        </p:nvSpPr>
        <p:spPr>
          <a:xfrm>
            <a:off x="0" y="357188"/>
            <a:ext cx="7993063" cy="436562"/>
          </a:xfrm>
        </p:spPr>
        <p:txBody>
          <a:bodyPr anchor="ctr" anchorCtr="0">
            <a:noAutofit/>
          </a:bodyPr>
          <a:lstStyle/>
          <a:p>
            <a:pPr algn="ctr"/>
            <a:r>
              <a:rPr lang="en-IN" sz="3200" dirty="0">
                <a:solidFill>
                  <a:srgbClr val="000064"/>
                </a:solidFill>
              </a:rPr>
              <a:t>Other  Side of The Coin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Content Placeholder 2"/>
          <p:cNvSpPr>
            <a:spLocks noGrp="1"/>
          </p:cNvSpPr>
          <p:nvPr>
            <p:ph idx="4294967295"/>
          </p:nvPr>
        </p:nvSpPr>
        <p:spPr>
          <a:xfrm>
            <a:off x="467544" y="1203598"/>
            <a:ext cx="8569325" cy="3519487"/>
          </a:xfrm>
        </p:spPr>
        <p:txBody>
          <a:bodyPr>
            <a:normAutofit/>
          </a:bodyPr>
          <a:lstStyle/>
          <a:p>
            <a:pPr>
              <a:buClrTx/>
              <a:buSzPct val="70000"/>
              <a:buFont typeface="Arial" panose="020B0604020202020204" pitchFamily="34" charset="0"/>
              <a:buChar char="•"/>
            </a:pPr>
            <a:r>
              <a:rPr lang="en-US" sz="1800" dirty="0"/>
              <a:t>Uniquely, even today this perception exists in Indian society in reality. At least our primary data survey results revealed this. The societal configuration accountable for the notion that men are intrinsically the means of survival and women are the custodians, disseminated over years. Even in the 21</a:t>
            </a:r>
            <a:r>
              <a:rPr lang="en-US" sz="1800" baseline="30000" dirty="0"/>
              <a:t>st</a:t>
            </a:r>
            <a:r>
              <a:rPr lang="en-US" sz="1800" dirty="0"/>
              <a:t> century, the outlook that working women are unfit house wives and are not capable to balance professional work and family life, is dominant. It has been often deduced that the upholding of gender typecast manifest sizeable dynamic in hindering women’s growth in the professional pitch. </a:t>
            </a:r>
            <a:endParaRPr lang="en-IN" sz="1800" dirty="0"/>
          </a:p>
          <a:p>
            <a:pPr>
              <a:buFont typeface="Arial" panose="020B0604020202020204" pitchFamily="34" charset="0"/>
              <a:buChar char="•"/>
            </a:pPr>
            <a:r>
              <a:rPr lang="en-US" sz="1800" dirty="0"/>
              <a:t>Likewise, women who do choose to stray from the conventional path are often faced with challenges of a varied nature within the workplace/educational institute/political party etc. When a few are able to persevere and make it to top-notch positions, these women are faced with the work-life balance dilemma, reinforced by society and gender norms.</a:t>
            </a:r>
            <a:endParaRPr lang="en-IN" sz="1800" dirty="0"/>
          </a:p>
          <a:p>
            <a:pPr>
              <a:buFont typeface="Arial" panose="020B0604020202020204" pitchFamily="34" charset="0"/>
              <a:buChar char="•"/>
            </a:pPr>
            <a:endParaRPr lang="en-IN" sz="1600" dirty="0"/>
          </a:p>
        </p:txBody>
      </p:sp>
      <p:sp>
        <p:nvSpPr>
          <p:cNvPr id="25602" name="Title 1"/>
          <p:cNvSpPr>
            <a:spLocks noGrp="1"/>
          </p:cNvSpPr>
          <p:nvPr>
            <p:ph type="title" idx="4294967295"/>
          </p:nvPr>
        </p:nvSpPr>
        <p:spPr>
          <a:xfrm>
            <a:off x="0" y="357188"/>
            <a:ext cx="7993063" cy="436562"/>
          </a:xfrm>
        </p:spPr>
        <p:txBody>
          <a:bodyPr anchor="ctr" anchorCtr="0">
            <a:noAutofit/>
          </a:bodyPr>
          <a:lstStyle/>
          <a:p>
            <a:pPr algn="ctr"/>
            <a:r>
              <a:rPr lang="en-IN" sz="3200" dirty="0">
                <a:solidFill>
                  <a:srgbClr val="000064"/>
                </a:solidFill>
              </a:rPr>
              <a:t>Other  Side of The Coin </a:t>
            </a:r>
          </a:p>
        </p:txBody>
      </p:sp>
    </p:spTree>
    <p:extLst>
      <p:ext uri="{BB962C8B-B14F-4D97-AF65-F5344CB8AC3E}">
        <p14:creationId xmlns:p14="http://schemas.microsoft.com/office/powerpoint/2010/main" val="1740842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ontent Placeholder 2"/>
          <p:cNvSpPr>
            <a:spLocks noGrp="1"/>
          </p:cNvSpPr>
          <p:nvPr>
            <p:ph idx="4294967295"/>
          </p:nvPr>
        </p:nvSpPr>
        <p:spPr>
          <a:xfrm>
            <a:off x="107504" y="1131590"/>
            <a:ext cx="8462963" cy="3519487"/>
          </a:xfrm>
        </p:spPr>
        <p:txBody>
          <a:bodyPr>
            <a:noAutofit/>
          </a:bodyPr>
          <a:lstStyle/>
          <a:p>
            <a:r>
              <a:rPr lang="en-IN" sz="2200" dirty="0"/>
              <a:t>More than in any other area, it is in the recording of the work done by women that serious inaccuracies and measurement failures occur. </a:t>
            </a:r>
          </a:p>
          <a:p>
            <a:r>
              <a:rPr lang="en-IN" sz="2200" dirty="0"/>
              <a:t>As a result, their participation in the economy is undermined and seems as disguised exclusion from the mainstream of the economy. </a:t>
            </a:r>
          </a:p>
          <a:p>
            <a:r>
              <a:rPr lang="en-IN" sz="2200" dirty="0"/>
              <a:t>Census after Census, women's contribution has been rendered invisible by failing to quantify their work inputs, especially in agriculture and the informal sector. </a:t>
            </a:r>
          </a:p>
          <a:p>
            <a:r>
              <a:rPr lang="en-IN" sz="2200" dirty="0"/>
              <a:t>The present study suggests that the value of unpaid work performed by the rural women may be quantified and valued. </a:t>
            </a:r>
          </a:p>
        </p:txBody>
      </p:sp>
      <p:sp>
        <p:nvSpPr>
          <p:cNvPr id="26626" name="Title 1"/>
          <p:cNvSpPr>
            <a:spLocks noGrp="1"/>
          </p:cNvSpPr>
          <p:nvPr>
            <p:ph type="title" idx="4294967295"/>
          </p:nvPr>
        </p:nvSpPr>
        <p:spPr>
          <a:xfrm>
            <a:off x="0" y="357188"/>
            <a:ext cx="9144000" cy="436562"/>
          </a:xfrm>
        </p:spPr>
        <p:txBody>
          <a:bodyPr anchor="ctr" anchorCtr="0">
            <a:noAutofit/>
          </a:bodyPr>
          <a:lstStyle/>
          <a:p>
            <a:pPr algn="ctr"/>
            <a:r>
              <a:rPr lang="en-US" sz="3200" dirty="0">
                <a:solidFill>
                  <a:srgbClr val="000064"/>
                </a:solidFill>
              </a:rPr>
              <a:t>Conclusion</a:t>
            </a:r>
            <a:endParaRPr lang="en-IN" sz="3200" dirty="0">
              <a:solidFill>
                <a:srgbClr val="000064"/>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7574"/>
            <a:ext cx="8136904" cy="3785652"/>
          </a:xfrm>
          <a:prstGeom prst="rect">
            <a:avLst/>
          </a:prstGeom>
        </p:spPr>
        <p:txBody>
          <a:bodyPr wrap="square">
            <a:spAutoFit/>
          </a:bodyPr>
          <a:lstStyle/>
          <a:p>
            <a:pPr marL="228600" marR="302260">
              <a:lnSpc>
                <a:spcPct val="150000"/>
              </a:lnSpc>
            </a:pPr>
            <a:r>
              <a:rPr lang="en-IN" sz="1400" dirty="0">
                <a:latin typeface="Times New Roman" panose="02020603050405020304" pitchFamily="18" charset="0"/>
                <a:ea typeface="Calibri" panose="020F0502020204030204" pitchFamily="34" charset="0"/>
                <a:cs typeface="Mangal" panose="02040503050203030202" pitchFamily="18" charset="0"/>
              </a:rPr>
              <a:t>“This quantification may be linked with public social security welfare programmes like MNREGA in which there are hundred days’ job guarantee by paying them appropriate wages.  But due to lack of proper co-ordination and proper job in the rural areas (As per various researches, reports and our field survey experiences and observations- see notes 1) this type of programmes are not properly running and fail to benefit the rural population. Hence, we strongly suggest that at least rural unpaid women worker should be directly benefited through direct cash transfer in their account through JAN DHAN </a:t>
            </a:r>
            <a:r>
              <a:rPr lang="en-IN" sz="1400" dirty="0" err="1">
                <a:latin typeface="Times New Roman" panose="02020603050405020304" pitchFamily="18" charset="0"/>
                <a:ea typeface="Calibri" panose="020F0502020204030204" pitchFamily="34" charset="0"/>
                <a:cs typeface="Mangal" panose="02040503050203030202" pitchFamily="18" charset="0"/>
              </a:rPr>
              <a:t>Yojana</a:t>
            </a:r>
            <a:r>
              <a:rPr lang="en-IN" sz="1400" dirty="0">
                <a:latin typeface="Times New Roman" panose="02020603050405020304" pitchFamily="18" charset="0"/>
                <a:ea typeface="Calibri" panose="020F0502020204030204" pitchFamily="34" charset="0"/>
                <a:cs typeface="Mangal" panose="02040503050203030202" pitchFamily="18" charset="0"/>
              </a:rPr>
              <a:t> ( Govt. financial inclusion scheme)  recognising their unpaid economic activities performed in twenty-four hours.”</a:t>
            </a:r>
            <a:endParaRPr lang="en-IN" sz="1200" dirty="0">
              <a:latin typeface="Calibri" panose="020F0502020204030204" pitchFamily="34" charset="0"/>
              <a:ea typeface="Calibri" panose="020F0502020204030204" pitchFamily="34" charset="0"/>
              <a:cs typeface="Mangal" panose="02040503050203030202" pitchFamily="18" charset="0"/>
            </a:endParaRPr>
          </a:p>
          <a:p>
            <a:pPr marL="228600" marR="302260">
              <a:lnSpc>
                <a:spcPct val="150000"/>
              </a:lnSpc>
            </a:pPr>
            <a:r>
              <a:rPr lang="en-IN" sz="1400" dirty="0">
                <a:latin typeface="Times New Roman" panose="02020603050405020304" pitchFamily="18" charset="0"/>
                <a:ea typeface="Calibri" panose="020F0502020204030204" pitchFamily="34" charset="0"/>
                <a:cs typeface="Mangal" panose="02040503050203030202" pitchFamily="18" charset="0"/>
              </a:rPr>
              <a:t> </a:t>
            </a:r>
            <a:endParaRPr lang="en-IN" sz="1200" dirty="0">
              <a:latin typeface="Calibri" panose="020F0502020204030204" pitchFamily="34" charset="0"/>
              <a:ea typeface="Calibri" panose="020F0502020204030204" pitchFamily="34" charset="0"/>
              <a:cs typeface="Mangal" panose="02040503050203030202" pitchFamily="18" charset="0"/>
            </a:endParaRPr>
          </a:p>
          <a:p>
            <a:r>
              <a:rPr lang="en-US" sz="1400" dirty="0">
                <a:latin typeface="Times New Roman" panose="02020603050405020304" pitchFamily="18" charset="0"/>
                <a:ea typeface="Calibri" panose="020F0502020204030204" pitchFamily="34" charset="0"/>
              </a:rPr>
              <a:t>After gaining the recognition of their unpaid work the second step may be to enhance the rural skill development programme specially for women to present themselves properly in the labour market. So that their income could rise and they can enjoy the better standard of living.</a:t>
            </a:r>
            <a:endParaRPr lang="en-IN" sz="1400" dirty="0"/>
          </a:p>
        </p:txBody>
      </p:sp>
      <p:sp>
        <p:nvSpPr>
          <p:cNvPr id="3" name="Title 1"/>
          <p:cNvSpPr txBox="1">
            <a:spLocks/>
          </p:cNvSpPr>
          <p:nvPr/>
        </p:nvSpPr>
        <p:spPr>
          <a:xfrm>
            <a:off x="0" y="349250"/>
            <a:ext cx="9144000" cy="436563"/>
          </a:xfrm>
          <a:prstGeom prst="rect">
            <a:avLst/>
          </a:prstGeom>
        </p:spPr>
        <p:txBody>
          <a:bodyPr vert="horz" anchor="ctr" anchorCtr="0">
            <a:noAutofit/>
          </a:bodyPr>
          <a:lstStyle>
            <a:lvl1pPr algn="l" rtl="0" eaLnBrk="1" latinLnBrk="0" hangingPunct="1">
              <a:spcBef>
                <a:spcPct val="0"/>
              </a:spcBef>
              <a:buNone/>
              <a:defRPr sz="4200" kern="1200">
                <a:solidFill>
                  <a:schemeClr val="tx2"/>
                </a:solidFill>
                <a:latin typeface="+mj-lt"/>
                <a:ea typeface="+mj-ea"/>
                <a:cs typeface="+mj-cs"/>
              </a:defRPr>
            </a:lvl1pPr>
            <a:extLst/>
          </a:lstStyle>
          <a:p>
            <a:pPr algn="ctr"/>
            <a:r>
              <a:rPr lang="en-IN" sz="3200" dirty="0">
                <a:solidFill>
                  <a:srgbClr val="000064"/>
                </a:solidFill>
              </a:rPr>
              <a:t>Hence we suggest that.....</a:t>
            </a:r>
          </a:p>
        </p:txBody>
      </p:sp>
    </p:spTree>
    <p:extLst>
      <p:ext uri="{BB962C8B-B14F-4D97-AF65-F5344CB8AC3E}">
        <p14:creationId xmlns:p14="http://schemas.microsoft.com/office/powerpoint/2010/main" val="10955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7504" y="1059582"/>
            <a:ext cx="8856983" cy="3935412"/>
          </a:xfrm>
        </p:spPr>
        <p:txBody>
          <a:bodyPr rtlCol="0">
            <a:normAutofit lnSpcReduction="10000"/>
          </a:bodyPr>
          <a:lstStyle/>
          <a:p>
            <a:pPr eaLnBrk="1" fontAlgn="auto" hangingPunct="1">
              <a:spcAft>
                <a:spcPts val="0"/>
              </a:spcAft>
              <a:buFont typeface="Arial" pitchFamily="34" charset="0"/>
              <a:buChar char="•"/>
              <a:defRPr/>
            </a:pPr>
            <a:r>
              <a:rPr lang="en-US" sz="2400" dirty="0"/>
              <a:t>Census after Census, women's contribution has been rendered invisible by failing to quantify their work inputs, especially in agriculture and the unorganized sector.</a:t>
            </a:r>
          </a:p>
          <a:p>
            <a:pPr eaLnBrk="1" fontAlgn="auto" hangingPunct="1">
              <a:spcAft>
                <a:spcPts val="0"/>
              </a:spcAft>
              <a:buFont typeface="Arial" pitchFamily="34" charset="0"/>
              <a:buChar char="•"/>
              <a:defRPr/>
            </a:pPr>
            <a:r>
              <a:rPr lang="en-US" sz="2400" dirty="0"/>
              <a:t>Women are known to work longer hours than men and to participate in the work force to a far greater extent than is measured by the data gathered in the census. But a lot of the work they do is unrecognized, leave alone rewarded with equal remuneration. </a:t>
            </a:r>
          </a:p>
          <a:p>
            <a:pPr eaLnBrk="1" fontAlgn="auto" hangingPunct="1">
              <a:spcAft>
                <a:spcPts val="0"/>
              </a:spcAft>
              <a:buFont typeface="Arial" pitchFamily="34" charset="0"/>
              <a:buChar char="•"/>
              <a:defRPr/>
            </a:pPr>
            <a:r>
              <a:rPr lang="en-US" sz="2400" dirty="0"/>
              <a:t>Traditionally, men spend most of their time on tasks for which payment is received or tasks that are clearly within the realm of "economic activity" ( Mehta, 2000) </a:t>
            </a:r>
            <a:r>
              <a:rPr lang="en-US" dirty="0"/>
              <a:t>.</a:t>
            </a:r>
          </a:p>
        </p:txBody>
      </p:sp>
      <p:sp>
        <p:nvSpPr>
          <p:cNvPr id="7" name="Title 1"/>
          <p:cNvSpPr>
            <a:spLocks noGrp="1"/>
          </p:cNvSpPr>
          <p:nvPr>
            <p:ph type="title" idx="4294967295"/>
          </p:nvPr>
        </p:nvSpPr>
        <p:spPr>
          <a:xfrm>
            <a:off x="251520" y="195486"/>
            <a:ext cx="8534400" cy="571500"/>
          </a:xfrm>
        </p:spPr>
        <p:txBody>
          <a:bodyPr rtlCol="0" anchor="ctr" anchorCtr="0">
            <a:noAutofit/>
          </a:bodyPr>
          <a:lstStyle/>
          <a:p>
            <a:pPr algn="ctr" eaLnBrk="1" fontAlgn="auto" hangingPunct="1">
              <a:spcAft>
                <a:spcPts val="0"/>
              </a:spcAft>
              <a:defRPr/>
            </a:pPr>
            <a:r>
              <a:rPr lang="en-IN" sz="3200" dirty="0">
                <a:solidFill>
                  <a:srgbClr val="002060"/>
                </a:solidFill>
              </a:rPr>
              <a:t>Introduction</a:t>
            </a:r>
            <a:r>
              <a:rPr lang="en-IN" sz="3200" b="1" dirty="0">
                <a:solidFill>
                  <a:srgbClr val="002060"/>
                </a:solidFill>
              </a:rPr>
              <a:t> </a:t>
            </a:r>
            <a:r>
              <a:rPr lang="en-IN" sz="3200" dirty="0">
                <a:solidFill>
                  <a:srgbClr val="002060"/>
                </a:solidFill>
              </a:rPr>
              <a:t>(continued..)</a:t>
            </a:r>
          </a:p>
        </p:txBody>
      </p:sp>
    </p:spTree>
    <p:extLst>
      <p:ext uri="{BB962C8B-B14F-4D97-AF65-F5344CB8AC3E}">
        <p14:creationId xmlns:p14="http://schemas.microsoft.com/office/powerpoint/2010/main" val="1655647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31590"/>
            <a:ext cx="8064896" cy="3539430"/>
          </a:xfrm>
          <a:prstGeom prst="rect">
            <a:avLst/>
          </a:prstGeom>
        </p:spPr>
        <p:txBody>
          <a:bodyPr wrap="square">
            <a:spAutoFit/>
          </a:bodyPr>
          <a:lstStyle/>
          <a:p>
            <a:pPr marR="0" lvl="0" algn="just">
              <a:spcBef>
                <a:spcPts val="0"/>
              </a:spcBef>
              <a:spcAft>
                <a:spcPts val="0"/>
              </a:spcAft>
              <a:buSzPts val="1100"/>
            </a:pPr>
            <a:r>
              <a:rPr lang="en-IN" sz="1400" dirty="0">
                <a:latin typeface="Times New Roman" panose="02020603050405020304" pitchFamily="18" charset="0"/>
                <a:ea typeface="Calibri" panose="020F0502020204030204" pitchFamily="34" charset="0"/>
                <a:cs typeface="Mangal" panose="02040503050203030202" pitchFamily="18" charset="0"/>
              </a:rPr>
              <a:t>Why MNREGA used for direct benefited to unpaid women worker:</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228600" marR="0" algn="just">
              <a:spcBef>
                <a:spcPts val="0"/>
              </a:spcBef>
              <a:spcAft>
                <a:spcPts val="0"/>
              </a:spcAft>
            </a:pPr>
            <a:r>
              <a:rPr lang="en-IN" sz="1400" dirty="0">
                <a:latin typeface="Times New Roman" panose="02020603050405020304" pitchFamily="18" charset="0"/>
                <a:ea typeface="Calibri" panose="020F0502020204030204" pitchFamily="34" charset="0"/>
                <a:cs typeface="Mangal" panose="02040503050203030202" pitchFamily="18" charset="0"/>
              </a:rPr>
              <a:t>In maximum area this is not proper working as a poverty alleviation programme. In maximum qualitative interviews we found the facts:</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228600" marR="0" algn="just">
              <a:spcBef>
                <a:spcPts val="0"/>
              </a:spcBef>
              <a:spcAft>
                <a:spcPts val="0"/>
              </a:spcAft>
            </a:pPr>
            <a:r>
              <a:rPr lang="en-US" sz="1400" dirty="0">
                <a:latin typeface="Times New Roman" panose="02020603050405020304" pitchFamily="18" charset="0"/>
                <a:ea typeface="Calibri" panose="020F0502020204030204" pitchFamily="34" charset="0"/>
                <a:cs typeface="Mangal" panose="02040503050203030202" pitchFamily="18" charset="0"/>
              </a:rPr>
              <a:t>“What is this?”</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228600" marR="0" algn="just">
              <a:spcBef>
                <a:spcPts val="0"/>
              </a:spcBef>
              <a:spcAft>
                <a:spcPts val="0"/>
              </a:spcAft>
            </a:pPr>
            <a:r>
              <a:rPr lang="en-US" sz="1400" dirty="0">
                <a:latin typeface="Times New Roman" panose="02020603050405020304" pitchFamily="18" charset="0"/>
                <a:ea typeface="Calibri" panose="020F0502020204030204" pitchFamily="34" charset="0"/>
                <a:cs typeface="Mangal" panose="02040503050203030202" pitchFamily="18" charset="0"/>
              </a:rPr>
              <a:t>“No I have not worked in it. I just even do not know what is NREGA? And how to get job under it”.</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228600" marR="0" algn="just">
              <a:spcBef>
                <a:spcPts val="0"/>
              </a:spcBef>
              <a:spcAft>
                <a:spcPts val="0"/>
              </a:spcAft>
            </a:pPr>
            <a:r>
              <a:rPr lang="en-US" sz="1400" dirty="0">
                <a:latin typeface="Times New Roman" panose="02020603050405020304" pitchFamily="18" charset="0"/>
                <a:ea typeface="Arial Unicode MS"/>
                <a:cs typeface="Mangal" panose="02040503050203030202" pitchFamily="18" charset="0"/>
              </a:rPr>
              <a:t>“MNREGA has never been implemented here. The, how can I say anything? Here, no women have ever worked under NEREGA.”</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228600" marR="0" algn="just">
              <a:spcBef>
                <a:spcPts val="0"/>
              </a:spcBef>
              <a:spcAft>
                <a:spcPts val="0"/>
              </a:spcAft>
            </a:pPr>
            <a:r>
              <a:rPr lang="en-IN" sz="1400" dirty="0">
                <a:latin typeface="Times New Roman" panose="02020603050405020304" pitchFamily="18" charset="0"/>
                <a:ea typeface="Calibri" panose="020F0502020204030204" pitchFamily="34" charset="0"/>
                <a:cs typeface="Mangal" panose="02040503050203030202" pitchFamily="18" charset="0"/>
              </a:rPr>
              <a:t>“</a:t>
            </a:r>
            <a:r>
              <a:rPr lang="en-US" sz="1400" dirty="0">
                <a:latin typeface="Times New Roman" panose="02020603050405020304" pitchFamily="18" charset="0"/>
                <a:ea typeface="Calibri" panose="020F0502020204030204" pitchFamily="34" charset="0"/>
                <a:cs typeface="Mangal" panose="02040503050203030202" pitchFamily="18" charset="0"/>
              </a:rPr>
              <a:t>Look, I am not hiding anything from you. I am not worked in NREGA. But I have got my job card made. Haven’t done any work. Only two hundred rupees, I have drawn from my account, rest amount is taken by Gram Pradhan. Once, when I didn’t have any money, asked gram Pradhan that I had no money and taken rupees 450/ form him. This time, before election rupees 2700/ was credited in the account. He came and asked if you did work under NREGA. I told no. Then he took all the amount giving me only 200/. Only this amount I got in all. None other government money has been received.</a:t>
            </a:r>
            <a:r>
              <a:rPr lang="en-IN" sz="1400" dirty="0">
                <a:latin typeface="Times New Roman" panose="02020603050405020304" pitchFamily="18" charset="0"/>
                <a:ea typeface="Calibri" panose="020F0502020204030204" pitchFamily="34" charset="0"/>
                <a:cs typeface="Mangal" panose="02040503050203030202" pitchFamily="18" charset="0"/>
              </a:rPr>
              <a:t>”</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228600" marR="0" algn="just">
              <a:spcBef>
                <a:spcPts val="0"/>
              </a:spcBef>
              <a:spcAft>
                <a:spcPts val="0"/>
              </a:spcAft>
            </a:pPr>
            <a:r>
              <a:rPr lang="en-IN" sz="1400" dirty="0">
                <a:latin typeface="Times New Roman" panose="02020603050405020304" pitchFamily="18" charset="0"/>
                <a:ea typeface="Calibri" panose="020F0502020204030204" pitchFamily="34" charset="0"/>
                <a:cs typeface="Mangal" panose="02040503050203030202" pitchFamily="18" charset="0"/>
              </a:rPr>
              <a:t>“</a:t>
            </a:r>
            <a:r>
              <a:rPr lang="en-US" sz="1400" dirty="0">
                <a:latin typeface="Times New Roman" panose="02020603050405020304" pitchFamily="18" charset="0"/>
                <a:ea typeface="Calibri" panose="020F0502020204030204" pitchFamily="34" charset="0"/>
                <a:cs typeface="Mangal" panose="02040503050203030202" pitchFamily="18" charset="0"/>
              </a:rPr>
              <a:t>No, told you already. Whatsoever comes gram Pradhan and Thakurs (Kshatriya) take it. Here is no value of lower caste. I am the only Brahmin in this village. Then, regard me also of lower caste. Here Rajput (Kshatriya) are in majority, then whatever is there it becomes of them.</a:t>
            </a:r>
            <a:r>
              <a:rPr lang="en-IN" sz="1400" dirty="0">
                <a:latin typeface="Times New Roman" panose="02020603050405020304" pitchFamily="18" charset="0"/>
                <a:ea typeface="Calibri" panose="020F0502020204030204" pitchFamily="34" charset="0"/>
                <a:cs typeface="Mangal" panose="02040503050203030202" pitchFamily="18" charset="0"/>
              </a:rPr>
              <a:t>”</a:t>
            </a:r>
            <a:endParaRPr lang="en-IN" sz="1400" dirty="0">
              <a:latin typeface="Calibri" panose="020F0502020204030204" pitchFamily="34" charset="0"/>
              <a:ea typeface="Calibri" panose="020F0502020204030204" pitchFamily="34" charset="0"/>
              <a:cs typeface="Mangal" panose="02040503050203030202" pitchFamily="18" charset="0"/>
            </a:endParaRPr>
          </a:p>
        </p:txBody>
      </p:sp>
      <p:sp>
        <p:nvSpPr>
          <p:cNvPr id="4" name="Title 1"/>
          <p:cNvSpPr txBox="1">
            <a:spLocks/>
          </p:cNvSpPr>
          <p:nvPr/>
        </p:nvSpPr>
        <p:spPr>
          <a:xfrm>
            <a:off x="0" y="349250"/>
            <a:ext cx="9144000" cy="436563"/>
          </a:xfrm>
          <a:prstGeom prst="rect">
            <a:avLst/>
          </a:prstGeom>
        </p:spPr>
        <p:txBody>
          <a:bodyPr vert="horz" anchor="ctr" anchorCtr="0">
            <a:noAutofit/>
          </a:bodyPr>
          <a:lstStyle>
            <a:lvl1pPr algn="l" rtl="0" eaLnBrk="1" latinLnBrk="0" hangingPunct="1">
              <a:spcBef>
                <a:spcPct val="0"/>
              </a:spcBef>
              <a:buNone/>
              <a:defRPr sz="4200" kern="1200">
                <a:solidFill>
                  <a:schemeClr val="tx2"/>
                </a:solidFill>
                <a:latin typeface="+mj-lt"/>
                <a:ea typeface="+mj-ea"/>
                <a:cs typeface="+mj-cs"/>
              </a:defRPr>
            </a:lvl1pPr>
            <a:extLst/>
          </a:lstStyle>
          <a:p>
            <a:pPr algn="ctr"/>
            <a:r>
              <a:rPr lang="en-IN" sz="3200" dirty="0">
                <a:solidFill>
                  <a:srgbClr val="000064"/>
                </a:solidFill>
              </a:rPr>
              <a:t>SSI supports our suggestions</a:t>
            </a:r>
          </a:p>
        </p:txBody>
      </p:sp>
    </p:spTree>
    <p:extLst>
      <p:ext uri="{BB962C8B-B14F-4D97-AF65-F5344CB8AC3E}">
        <p14:creationId xmlns:p14="http://schemas.microsoft.com/office/powerpoint/2010/main" val="257602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Content Placeholder 2"/>
          <p:cNvSpPr>
            <a:spLocks noGrp="1"/>
          </p:cNvSpPr>
          <p:nvPr>
            <p:ph idx="4294967295"/>
          </p:nvPr>
        </p:nvSpPr>
        <p:spPr>
          <a:xfrm>
            <a:off x="539552" y="1203598"/>
            <a:ext cx="8391525" cy="3698875"/>
          </a:xfrm>
        </p:spPr>
        <p:txBody>
          <a:bodyPr>
            <a:noAutofit/>
          </a:bodyPr>
          <a:lstStyle/>
          <a:p>
            <a:r>
              <a:rPr lang="en-IN" sz="2200" dirty="0"/>
              <a:t>Rural women continue to be treated as if they contribute nothing of value to society or the nation. </a:t>
            </a:r>
          </a:p>
          <a:p>
            <a:r>
              <a:rPr lang="en-IN" sz="2200" dirty="0"/>
              <a:t>Though we experienced that, women’s lives have changed rapidly over time. Social, economic and legislative improvements and scientific advancements have allowed women to gain greater control over their lives.</a:t>
            </a:r>
          </a:p>
          <a:p>
            <a:r>
              <a:rPr lang="en-IN" sz="2200" dirty="0"/>
              <a:t> But mostly these experiences reflect only in the urban areas. </a:t>
            </a:r>
          </a:p>
          <a:p>
            <a:r>
              <a:rPr lang="en-IN" sz="2200" dirty="0"/>
              <a:t>Unless these trends reach the bottom strata of the society especially in the rural areas, attaining the motive of gender equality and inclusive growth remains an impossible vision. </a:t>
            </a:r>
          </a:p>
        </p:txBody>
      </p:sp>
      <p:sp>
        <p:nvSpPr>
          <p:cNvPr id="26626" name="Title 1"/>
          <p:cNvSpPr>
            <a:spLocks noGrp="1"/>
          </p:cNvSpPr>
          <p:nvPr>
            <p:ph type="title" idx="4294967295"/>
          </p:nvPr>
        </p:nvSpPr>
        <p:spPr>
          <a:xfrm>
            <a:off x="0" y="357188"/>
            <a:ext cx="9144000" cy="436562"/>
          </a:xfrm>
        </p:spPr>
        <p:txBody>
          <a:bodyPr anchor="ctr" anchorCtr="0">
            <a:noAutofit/>
          </a:bodyPr>
          <a:lstStyle/>
          <a:p>
            <a:pPr algn="ctr"/>
            <a:r>
              <a:rPr lang="en-US" sz="3200" dirty="0">
                <a:solidFill>
                  <a:srgbClr val="000064"/>
                </a:solidFill>
              </a:rPr>
              <a:t>Conclusion (continued…)</a:t>
            </a:r>
            <a:endParaRPr lang="en-IN" sz="3200" dirty="0">
              <a:solidFill>
                <a:srgbClr val="000064"/>
              </a:solidFill>
            </a:endParaRPr>
          </a:p>
        </p:txBody>
      </p:sp>
    </p:spTree>
    <p:extLst>
      <p:ext uri="{BB962C8B-B14F-4D97-AF65-F5344CB8AC3E}">
        <p14:creationId xmlns:p14="http://schemas.microsoft.com/office/powerpoint/2010/main" val="2516244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Content Placeholder 2"/>
          <p:cNvSpPr>
            <a:spLocks noGrp="1"/>
          </p:cNvSpPr>
          <p:nvPr>
            <p:ph idx="4294967295"/>
          </p:nvPr>
        </p:nvSpPr>
        <p:spPr>
          <a:xfrm>
            <a:off x="395536" y="1131590"/>
            <a:ext cx="8496300" cy="3590925"/>
          </a:xfrm>
        </p:spPr>
        <p:txBody>
          <a:bodyPr>
            <a:normAutofit fontScale="92500" lnSpcReduction="20000"/>
          </a:bodyPr>
          <a:lstStyle/>
          <a:p>
            <a:r>
              <a:rPr lang="en-IN" sz="2800" dirty="0"/>
              <a:t>Adequate recognition should be made of the unpaid works of the rural women to increase their self-esteem and to improve their image in the family and society at large. </a:t>
            </a:r>
          </a:p>
          <a:p>
            <a:r>
              <a:rPr lang="en-IN" sz="2800" dirty="0"/>
              <a:t>Also access to and control over production and market resources such as access to training, credit, employment, technical skills, entrepreneurship etc, by women should be increased while recognising that the goal is not to burden women with two full time jobs.  </a:t>
            </a:r>
          </a:p>
          <a:p>
            <a:r>
              <a:rPr lang="en-US" sz="2800" dirty="0"/>
              <a:t>We should also take all appropriate measures to ensure that care responsibilities are equally shared by men and women.</a:t>
            </a:r>
            <a:endParaRPr lang="en-IN" sz="2800" dirty="0"/>
          </a:p>
        </p:txBody>
      </p:sp>
      <p:sp>
        <p:nvSpPr>
          <p:cNvPr id="27650" name="Title 1"/>
          <p:cNvSpPr>
            <a:spLocks noGrp="1"/>
          </p:cNvSpPr>
          <p:nvPr>
            <p:ph type="title" idx="4294967295"/>
          </p:nvPr>
        </p:nvSpPr>
        <p:spPr>
          <a:xfrm>
            <a:off x="0" y="349250"/>
            <a:ext cx="9144000" cy="436563"/>
          </a:xfrm>
        </p:spPr>
        <p:txBody>
          <a:bodyPr anchor="ctr" anchorCtr="0">
            <a:noAutofit/>
          </a:bodyPr>
          <a:lstStyle/>
          <a:p>
            <a:pPr algn="ctr"/>
            <a:r>
              <a:rPr lang="en-IN" sz="3200" dirty="0">
                <a:solidFill>
                  <a:srgbClr val="000064"/>
                </a:solidFill>
              </a:rPr>
              <a:t>Hence we suggest that.....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0" y="2143125"/>
            <a:ext cx="8229600" cy="911225"/>
          </a:xfrm>
        </p:spPr>
        <p:txBody>
          <a:bodyPr>
            <a:normAutofit fontScale="90000"/>
          </a:bodyPr>
          <a:lstStyle/>
          <a:p>
            <a:pPr algn="ctr"/>
            <a:r>
              <a:rPr lang="en-IN" sz="5400" b="1" dirty="0">
                <a:solidFill>
                  <a:srgbClr val="000064"/>
                </a:solidFill>
              </a:rPr>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89050"/>
            <a:ext cx="7704138" cy="3370263"/>
          </a:xfrm>
        </p:spPr>
        <p:txBody>
          <a:bodyPr rtlCol="0">
            <a:normAutofit/>
          </a:bodyPr>
          <a:lstStyle/>
          <a:p>
            <a:pPr eaLnBrk="1" fontAlgn="auto" hangingPunct="1">
              <a:spcAft>
                <a:spcPts val="0"/>
              </a:spcAft>
              <a:buFont typeface="Arial" pitchFamily="34" charset="0"/>
              <a:buChar char="•"/>
              <a:defRPr/>
            </a:pPr>
            <a:r>
              <a:rPr lang="en-US" sz="2400" dirty="0"/>
              <a:t>However, while a large number of women work outside the home and are remunerated for the work they do, most women spend several hours doing work for which no payment is received. </a:t>
            </a:r>
          </a:p>
          <a:p>
            <a:pPr eaLnBrk="1" fontAlgn="auto" hangingPunct="1">
              <a:spcAft>
                <a:spcPts val="0"/>
              </a:spcAft>
              <a:buFont typeface="Arial" pitchFamily="34" charset="0"/>
              <a:buChar char="•"/>
              <a:defRPr/>
            </a:pPr>
            <a:r>
              <a:rPr lang="en-US" sz="2400" dirty="0"/>
              <a:t>This seems as a disguised exclusion of rural household women from the mainstream of economy. The effort of the present paper is to only investigate and share our field experiences of this fact from Rural North India. </a:t>
            </a:r>
            <a:endParaRPr lang="en-IN" sz="2400" dirty="0"/>
          </a:p>
        </p:txBody>
      </p:sp>
      <p:sp>
        <p:nvSpPr>
          <p:cNvPr id="7" name="Title 1"/>
          <p:cNvSpPr>
            <a:spLocks noGrp="1"/>
          </p:cNvSpPr>
          <p:nvPr>
            <p:ph type="title" idx="4294967295"/>
          </p:nvPr>
        </p:nvSpPr>
        <p:spPr>
          <a:xfrm>
            <a:off x="0" y="357188"/>
            <a:ext cx="8534400" cy="571500"/>
          </a:xfrm>
        </p:spPr>
        <p:txBody>
          <a:bodyPr rtlCol="0" anchor="ctr" anchorCtr="0">
            <a:noAutofit/>
          </a:bodyPr>
          <a:lstStyle/>
          <a:p>
            <a:pPr algn="ctr" eaLnBrk="1" fontAlgn="auto" hangingPunct="1">
              <a:spcAft>
                <a:spcPts val="0"/>
              </a:spcAft>
              <a:defRPr/>
            </a:pPr>
            <a:r>
              <a:rPr lang="en-IN" sz="3200" dirty="0">
                <a:solidFill>
                  <a:srgbClr val="002060"/>
                </a:solidFill>
              </a:rPr>
              <a:t>Introduction (continued…)</a:t>
            </a:r>
          </a:p>
        </p:txBody>
      </p:sp>
    </p:spTree>
    <p:extLst>
      <p:ext uri="{BB962C8B-B14F-4D97-AF65-F5344CB8AC3E}">
        <p14:creationId xmlns:p14="http://schemas.microsoft.com/office/powerpoint/2010/main" val="384177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76350"/>
            <a:ext cx="8496300" cy="3581400"/>
          </a:xfrm>
        </p:spPr>
        <p:txBody>
          <a:bodyPr rtlCol="0">
            <a:normAutofit fontScale="92500"/>
          </a:bodyPr>
          <a:lstStyle/>
          <a:p>
            <a:pPr eaLnBrk="1" fontAlgn="auto" hangingPunct="1">
              <a:spcAft>
                <a:spcPts val="0"/>
              </a:spcAft>
              <a:buFont typeface="Arial" pitchFamily="34" charset="0"/>
              <a:buChar char="•"/>
              <a:defRPr/>
            </a:pPr>
            <a:r>
              <a:rPr lang="en-US" dirty="0"/>
              <a:t> India’s rate of economic growth has averaged over 6 per cent since 1991, female literacy rates have increased from 53.7 per cent in 2001 to 64.5 per cent in 2011. </a:t>
            </a:r>
          </a:p>
          <a:p>
            <a:pPr eaLnBrk="1" fontAlgn="auto" hangingPunct="1">
              <a:spcAft>
                <a:spcPts val="0"/>
              </a:spcAft>
              <a:buFont typeface="Arial" pitchFamily="34" charset="0"/>
              <a:buChar char="•"/>
              <a:defRPr/>
            </a:pPr>
            <a:r>
              <a:rPr lang="en-US" dirty="0"/>
              <a:t>In spite of this, female workforce participation rates fell from 33.1 per cent in 1977-78 to 26.1 per cent in 2009-10 for rural females and from 15.6 per cent in 1977-78 to 13.8 per cent in 2009-2010 (using employment in principal and subsidiary status, see </a:t>
            </a:r>
            <a:r>
              <a:rPr lang="en-US" dirty="0" err="1"/>
              <a:t>Himanshu</a:t>
            </a:r>
            <a:r>
              <a:rPr lang="en-US" dirty="0"/>
              <a:t> (2011).</a:t>
            </a:r>
            <a:endParaRPr lang="en-IN" dirty="0"/>
          </a:p>
        </p:txBody>
      </p:sp>
      <p:sp>
        <p:nvSpPr>
          <p:cNvPr id="10" name="Title 1"/>
          <p:cNvSpPr>
            <a:spLocks noGrp="1"/>
          </p:cNvSpPr>
          <p:nvPr>
            <p:ph type="title" idx="4294967295"/>
          </p:nvPr>
        </p:nvSpPr>
        <p:spPr>
          <a:xfrm>
            <a:off x="0" y="357188"/>
            <a:ext cx="8534400" cy="571500"/>
          </a:xfrm>
        </p:spPr>
        <p:txBody>
          <a:bodyPr rtlCol="0" anchor="ctr" anchorCtr="0">
            <a:noAutofit/>
          </a:bodyPr>
          <a:lstStyle/>
          <a:p>
            <a:pPr algn="ctr" eaLnBrk="1" fontAlgn="auto" hangingPunct="1">
              <a:spcAft>
                <a:spcPts val="0"/>
              </a:spcAft>
              <a:defRPr/>
            </a:pPr>
            <a:r>
              <a:rPr lang="en-IN" sz="3200" dirty="0">
                <a:solidFill>
                  <a:srgbClr val="002060"/>
                </a:solidFill>
              </a:rPr>
              <a:t>Under this backdrop</a:t>
            </a:r>
          </a:p>
        </p:txBody>
      </p:sp>
    </p:spTree>
    <p:extLst>
      <p:ext uri="{BB962C8B-B14F-4D97-AF65-F5344CB8AC3E}">
        <p14:creationId xmlns:p14="http://schemas.microsoft.com/office/powerpoint/2010/main" val="228506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76263" y="1358900"/>
            <a:ext cx="8567737" cy="3516313"/>
          </a:xfrm>
        </p:spPr>
        <p:txBody>
          <a:bodyPr rtlCol="0">
            <a:normAutofit fontScale="77500" lnSpcReduction="20000"/>
          </a:bodyPr>
          <a:lstStyle/>
          <a:p>
            <a:pPr eaLnBrk="1" fontAlgn="auto" hangingPunct="1">
              <a:spcAft>
                <a:spcPts val="0"/>
              </a:spcAft>
              <a:buFont typeface="Arial" pitchFamily="34" charset="0"/>
              <a:buChar char="•"/>
              <a:defRPr/>
            </a:pPr>
            <a:r>
              <a:rPr lang="en-US" dirty="0"/>
              <a:t>The main aim of this paper is to investigate women’s unpaid household work in the rural India and attempts to assess an economic value for it. </a:t>
            </a:r>
          </a:p>
          <a:p>
            <a:pPr eaLnBrk="1" fontAlgn="auto" hangingPunct="1">
              <a:spcAft>
                <a:spcPts val="0"/>
              </a:spcAft>
              <a:buFont typeface="Arial" pitchFamily="34" charset="0"/>
              <a:buChar char="•"/>
              <a:defRPr/>
            </a:pPr>
            <a:r>
              <a:rPr lang="en-US" dirty="0"/>
              <a:t>The specific objectives of this paper are to obtain primary data of socio-economic status of the rural household, analyze the average daily time spent on unpaid work and to access and assign an approximate economic value to the unpaid work. </a:t>
            </a:r>
            <a:endParaRPr lang="en-IN" dirty="0"/>
          </a:p>
          <a:p>
            <a:pPr eaLnBrk="1" fontAlgn="auto" hangingPunct="1">
              <a:spcAft>
                <a:spcPts val="0"/>
              </a:spcAft>
              <a:buFont typeface="Arial" pitchFamily="34" charset="0"/>
              <a:buChar char="•"/>
              <a:defRPr/>
            </a:pPr>
            <a:r>
              <a:rPr lang="en-US" dirty="0"/>
              <a:t>The research carried time use survey in three states of North India </a:t>
            </a:r>
            <a:r>
              <a:rPr lang="en-US" dirty="0" err="1"/>
              <a:t>i.e</a:t>
            </a:r>
            <a:r>
              <a:rPr lang="en-US" dirty="0"/>
              <a:t> Uttar Pradesh, Bihar and Jharkhand of rural areas. The sample consisted of around 500 rural men and women in each category. </a:t>
            </a:r>
          </a:p>
          <a:p>
            <a:pPr eaLnBrk="1" fontAlgn="auto" hangingPunct="1">
              <a:spcAft>
                <a:spcPts val="0"/>
              </a:spcAft>
              <a:buFont typeface="Arial" pitchFamily="34" charset="0"/>
              <a:buChar char="•"/>
              <a:defRPr/>
            </a:pPr>
            <a:r>
              <a:rPr lang="en-US" dirty="0"/>
              <a:t>Fifteen villages have been chosen for the study. </a:t>
            </a:r>
            <a:endParaRPr lang="en-IN" dirty="0"/>
          </a:p>
        </p:txBody>
      </p:sp>
      <p:sp>
        <p:nvSpPr>
          <p:cNvPr id="6" name="Title 5"/>
          <p:cNvSpPr>
            <a:spLocks noGrp="1"/>
          </p:cNvSpPr>
          <p:nvPr>
            <p:ph type="title" idx="4294967295"/>
          </p:nvPr>
        </p:nvSpPr>
        <p:spPr>
          <a:xfrm>
            <a:off x="0" y="357188"/>
            <a:ext cx="8153400" cy="500062"/>
          </a:xfrm>
        </p:spPr>
        <p:txBody>
          <a:bodyPr anchor="ctr" anchorCtr="0">
            <a:noAutofit/>
          </a:bodyPr>
          <a:lstStyle/>
          <a:p>
            <a:pPr algn="ctr"/>
            <a:r>
              <a:rPr lang="en-US" sz="3200" dirty="0">
                <a:solidFill>
                  <a:srgbClr val="002060"/>
                </a:solidFill>
                <a:latin typeface="Calibri" pitchFamily="34" charset="0"/>
              </a:rPr>
              <a:t>Objective and Methodology of the Study</a:t>
            </a:r>
            <a:endParaRPr lang="en-IN" sz="3200" dirty="0">
              <a:latin typeface="Calibri" pitchFamily="34" charset="0"/>
            </a:endParaRPr>
          </a:p>
        </p:txBody>
      </p:sp>
    </p:spTree>
    <p:extLst>
      <p:ext uri="{BB962C8B-B14F-4D97-AF65-F5344CB8AC3E}">
        <p14:creationId xmlns:p14="http://schemas.microsoft.com/office/powerpoint/2010/main" val="130126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0" y="357188"/>
            <a:ext cx="8153400" cy="571500"/>
          </a:xfrm>
        </p:spPr>
        <p:txBody>
          <a:bodyPr anchor="ctr" anchorCtr="0">
            <a:noAutofit/>
          </a:bodyPr>
          <a:lstStyle/>
          <a:p>
            <a:pPr marL="285750" indent="-285750" algn="ctr"/>
            <a:r>
              <a:rPr lang="en-US" sz="3200" dirty="0">
                <a:latin typeface="Calibri"/>
                <a:cs typeface="Calibri"/>
              </a:rPr>
              <a:t>Socio-religious and cultural context: India</a:t>
            </a:r>
          </a:p>
        </p:txBody>
      </p:sp>
      <p:sp>
        <p:nvSpPr>
          <p:cNvPr id="5" name="TextBox 4"/>
          <p:cNvSpPr txBox="1"/>
          <p:nvPr/>
        </p:nvSpPr>
        <p:spPr>
          <a:xfrm>
            <a:off x="495300" y="1276350"/>
            <a:ext cx="8153400" cy="3359061"/>
          </a:xfrm>
          <a:prstGeom prst="rect">
            <a:avLst/>
          </a:prstGeom>
          <a:noFill/>
        </p:spPr>
        <p:txBody>
          <a:bodyPr wrap="square" rtlCol="0">
            <a:spAutoFit/>
          </a:bodyPr>
          <a:lstStyle/>
          <a:p>
            <a:pPr marL="285750" indent="-285750">
              <a:lnSpc>
                <a:spcPct val="150000"/>
              </a:lnSpc>
              <a:buFont typeface="Wingdings" charset="2"/>
              <a:buChar char="Ø"/>
            </a:pPr>
            <a:r>
              <a:rPr lang="en-US" sz="2400" dirty="0">
                <a:latin typeface="Calibri"/>
                <a:cs typeface="Calibri"/>
              </a:rPr>
              <a:t>Indian population structure</a:t>
            </a:r>
          </a:p>
          <a:p>
            <a:pPr marL="285750" indent="-285750">
              <a:lnSpc>
                <a:spcPct val="150000"/>
              </a:lnSpc>
              <a:buFont typeface="Wingdings" charset="2"/>
              <a:buChar char="Ø"/>
            </a:pPr>
            <a:r>
              <a:rPr lang="en-US" sz="2400" dirty="0">
                <a:latin typeface="Calibri"/>
                <a:cs typeface="Calibri"/>
              </a:rPr>
              <a:t>Hindu Verna system--- hierarchical social structure along caste lines, influenced occupational outcomes</a:t>
            </a:r>
          </a:p>
          <a:p>
            <a:pPr marL="285750" indent="-285750">
              <a:lnSpc>
                <a:spcPct val="150000"/>
              </a:lnSpc>
              <a:buFont typeface="Wingdings" charset="2"/>
              <a:buChar char="Ø"/>
            </a:pPr>
            <a:r>
              <a:rPr lang="en-US" sz="2400" dirty="0">
                <a:latin typeface="Calibri"/>
                <a:cs typeface="Calibri"/>
              </a:rPr>
              <a:t>Religious influences: indigenous and outside</a:t>
            </a:r>
          </a:p>
          <a:p>
            <a:pPr marL="285750" indent="-285750">
              <a:lnSpc>
                <a:spcPct val="150000"/>
              </a:lnSpc>
              <a:buFont typeface="Wingdings" charset="2"/>
              <a:buChar char="Ø"/>
            </a:pPr>
            <a:r>
              <a:rPr lang="en-US" sz="2400" dirty="0">
                <a:latin typeface="Calibri"/>
                <a:cs typeface="Calibri"/>
              </a:rPr>
              <a:t>Socio-religious categories</a:t>
            </a:r>
          </a:p>
          <a:p>
            <a:pPr marL="285750" indent="-285750">
              <a:lnSpc>
                <a:spcPct val="150000"/>
              </a:lnSpc>
              <a:buFont typeface="Wingdings" charset="2"/>
              <a:buChar char="Ø"/>
            </a:pPr>
            <a:r>
              <a:rPr lang="en-US" sz="2400" dirty="0">
                <a:latin typeface="Calibri"/>
                <a:cs typeface="Calibri"/>
              </a:rPr>
              <a:t>Does it have any influence on labour supply??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0" y="328613"/>
            <a:ext cx="8362950" cy="457200"/>
          </a:xfrm>
        </p:spPr>
        <p:txBody>
          <a:bodyPr anchor="ctr" anchorCtr="0">
            <a:noAutofit/>
          </a:bodyPr>
          <a:lstStyle/>
          <a:p>
            <a:pPr algn="ctr"/>
            <a:r>
              <a:rPr lang="en-IN" sz="3200" dirty="0">
                <a:latin typeface="Calibri" pitchFamily="34" charset="0"/>
              </a:rPr>
              <a:t>Population Structure: Social Group and Religion</a:t>
            </a:r>
            <a:endParaRPr lang="en-IN" sz="2800" dirty="0">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46254203"/>
              </p:ext>
            </p:extLst>
          </p:nvPr>
        </p:nvGraphicFramePr>
        <p:xfrm>
          <a:off x="228600" y="1428750"/>
          <a:ext cx="3962400" cy="2743198"/>
        </p:xfrm>
        <a:graphic>
          <a:graphicData uri="http://schemas.openxmlformats.org/drawingml/2006/table">
            <a:tbl>
              <a:tblPr/>
              <a:tblGrid>
                <a:gridCol w="1742501">
                  <a:extLst>
                    <a:ext uri="{9D8B030D-6E8A-4147-A177-3AD203B41FA5}">
                      <a16:colId xmlns:a16="http://schemas.microsoft.com/office/drawing/2014/main" val="20000"/>
                    </a:ext>
                  </a:extLst>
                </a:gridCol>
                <a:gridCol w="2219899">
                  <a:extLst>
                    <a:ext uri="{9D8B030D-6E8A-4147-A177-3AD203B41FA5}">
                      <a16:colId xmlns:a16="http://schemas.microsoft.com/office/drawing/2014/main" val="20001"/>
                    </a:ext>
                  </a:extLst>
                </a:gridCol>
              </a:tblGrid>
              <a:tr h="451338">
                <a:tc>
                  <a:txBody>
                    <a:bodyPr/>
                    <a:lstStyle/>
                    <a:p>
                      <a:pPr algn="ctr" fontAlgn="ctr"/>
                      <a:r>
                        <a:rPr lang="fr-FR" sz="2000" b="0" i="0" u="none" strike="noStrike">
                          <a:solidFill>
                            <a:srgbClr val="000000"/>
                          </a:solidFill>
                          <a:effectLst/>
                          <a:latin typeface="Calibri"/>
                        </a:rPr>
                        <a:t>Social Group</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Population Share</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8923">
                <a:tc>
                  <a:txBody>
                    <a:bodyPr/>
                    <a:lstStyle/>
                    <a:p>
                      <a:pPr algn="ctr" fontAlgn="ctr"/>
                      <a:r>
                        <a:rPr lang="en-US" sz="2000" b="0" i="0" u="none" strike="noStrike">
                          <a:solidFill>
                            <a:srgbClr val="000000"/>
                          </a:solidFill>
                          <a:effectLst/>
                          <a:latin typeface="Calibri"/>
                        </a:rPr>
                        <a:t>ST</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8.7</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1338">
                <a:tc>
                  <a:txBody>
                    <a:bodyPr/>
                    <a:lstStyle/>
                    <a:p>
                      <a:pPr algn="ctr" fontAlgn="ctr"/>
                      <a:r>
                        <a:rPr lang="en-US" sz="2000" b="0" i="0" u="none" strike="noStrike">
                          <a:solidFill>
                            <a:srgbClr val="000000"/>
                          </a:solidFill>
                          <a:effectLst/>
                          <a:latin typeface="Calibri"/>
                        </a:rPr>
                        <a:t>SC</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18.8</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1338">
                <a:tc>
                  <a:txBody>
                    <a:bodyPr/>
                    <a:lstStyle/>
                    <a:p>
                      <a:pPr algn="ctr" fontAlgn="ctr"/>
                      <a:r>
                        <a:rPr lang="en-US" sz="2000" b="0" i="0" u="none" strike="noStrike">
                          <a:solidFill>
                            <a:srgbClr val="000000"/>
                          </a:solidFill>
                          <a:effectLst/>
                          <a:latin typeface="Calibri"/>
                        </a:rPr>
                        <a:t>OBC</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44.0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1338">
                <a:tc>
                  <a:txBody>
                    <a:bodyPr/>
                    <a:lstStyle/>
                    <a:p>
                      <a:pPr algn="ctr" fontAlgn="ctr"/>
                      <a:r>
                        <a:rPr lang="en-US" sz="2000" b="0" i="0" u="none" strike="noStrike">
                          <a:solidFill>
                            <a:srgbClr val="000000"/>
                          </a:solidFill>
                          <a:effectLst/>
                          <a:latin typeface="Calibri"/>
                        </a:rPr>
                        <a:t>OTH</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28.4</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8923">
                <a:tc>
                  <a:txBody>
                    <a:bodyPr/>
                    <a:lstStyle/>
                    <a:p>
                      <a:pPr algn="ctr" fontAlgn="ctr"/>
                      <a:r>
                        <a:rPr lang="en-US" sz="2000" b="0" i="0" u="none" strike="noStrike">
                          <a:solidFill>
                            <a:srgbClr val="000000"/>
                          </a:solidFill>
                          <a:effectLst/>
                          <a:latin typeface="Calibri"/>
                        </a:rPr>
                        <a:t>All</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100.0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93118191"/>
              </p:ext>
            </p:extLst>
          </p:nvPr>
        </p:nvGraphicFramePr>
        <p:xfrm>
          <a:off x="4495800" y="2114550"/>
          <a:ext cx="4495800" cy="2743203"/>
        </p:xfrm>
        <a:graphic>
          <a:graphicData uri="http://schemas.openxmlformats.org/drawingml/2006/table">
            <a:tbl>
              <a:tblPr/>
              <a:tblGrid>
                <a:gridCol w="1977069">
                  <a:extLst>
                    <a:ext uri="{9D8B030D-6E8A-4147-A177-3AD203B41FA5}">
                      <a16:colId xmlns:a16="http://schemas.microsoft.com/office/drawing/2014/main" val="20000"/>
                    </a:ext>
                  </a:extLst>
                </a:gridCol>
                <a:gridCol w="2518731">
                  <a:extLst>
                    <a:ext uri="{9D8B030D-6E8A-4147-A177-3AD203B41FA5}">
                      <a16:colId xmlns:a16="http://schemas.microsoft.com/office/drawing/2014/main" val="20001"/>
                    </a:ext>
                  </a:extLst>
                </a:gridCol>
              </a:tblGrid>
              <a:tr h="465937">
                <a:tc>
                  <a:txBody>
                    <a:bodyPr/>
                    <a:lstStyle/>
                    <a:p>
                      <a:pPr algn="ctr" fontAlgn="ctr"/>
                      <a:r>
                        <a:rPr lang="en-US" sz="1800" b="0" i="0" u="none" strike="noStrike">
                          <a:solidFill>
                            <a:srgbClr val="000000"/>
                          </a:solidFill>
                          <a:effectLst/>
                          <a:latin typeface="Calibri"/>
                        </a:rPr>
                        <a:t>Religion</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Population Share</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8464">
                <a:tc>
                  <a:txBody>
                    <a:bodyPr/>
                    <a:lstStyle/>
                    <a:p>
                      <a:pPr algn="ctr" fontAlgn="ctr"/>
                      <a:r>
                        <a:rPr lang="en-US" sz="1800" b="0" i="0" u="none" strike="noStrike">
                          <a:solidFill>
                            <a:srgbClr val="000000"/>
                          </a:solidFill>
                          <a:effectLst/>
                          <a:latin typeface="Calibri"/>
                        </a:rPr>
                        <a:t>Hindu</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81.4</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5937">
                <a:tc>
                  <a:txBody>
                    <a:bodyPr/>
                    <a:lstStyle/>
                    <a:p>
                      <a:pPr algn="ctr" fontAlgn="ctr"/>
                      <a:r>
                        <a:rPr lang="is-IS" sz="1800" b="0" i="0" u="none" strike="noStrike">
                          <a:solidFill>
                            <a:srgbClr val="000000"/>
                          </a:solidFill>
                          <a:effectLst/>
                          <a:latin typeface="Calibri"/>
                        </a:rPr>
                        <a:t>Muslims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13.8</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8464">
                <a:tc>
                  <a:txBody>
                    <a:bodyPr/>
                    <a:lstStyle/>
                    <a:p>
                      <a:pPr algn="ctr" fontAlgn="ctr"/>
                      <a:r>
                        <a:rPr lang="en-US" sz="1800" b="0" i="0" u="none" strike="noStrike" dirty="0">
                          <a:solidFill>
                            <a:srgbClr val="000000"/>
                          </a:solidFill>
                          <a:effectLst/>
                          <a:latin typeface="Calibri"/>
                        </a:rPr>
                        <a:t>Christians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2.1</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8464">
                <a:tc>
                  <a:txBody>
                    <a:bodyPr/>
                    <a:lstStyle/>
                    <a:p>
                      <a:pPr algn="ctr" fontAlgn="ctr"/>
                      <a:r>
                        <a:rPr lang="en-US" sz="1800" b="0" i="0" u="none" strike="noStrike">
                          <a:solidFill>
                            <a:srgbClr val="000000"/>
                          </a:solidFill>
                          <a:effectLst/>
                          <a:latin typeface="Calibri"/>
                        </a:rPr>
                        <a:t>ORM</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5937">
                <a:tc>
                  <a:txBody>
                    <a:bodyPr/>
                    <a:lstStyle/>
                    <a:p>
                      <a:pPr algn="ctr" fontAlgn="ctr"/>
                      <a:r>
                        <a:rPr lang="en-US" sz="1800" b="0" i="0" u="none" strike="noStrike">
                          <a:solidFill>
                            <a:srgbClr val="000000"/>
                          </a:solidFill>
                          <a:effectLst/>
                          <a:latin typeface="Calibri"/>
                        </a:rPr>
                        <a:t>All</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100.0</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5406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idescreen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2.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3.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4.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5.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6.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0</TotalTime>
  <Words>5058</Words>
  <Application>Microsoft Office PowerPoint</Application>
  <PresentationFormat>On-screen Show (16:9)</PresentationFormat>
  <Paragraphs>1156</Paragraphs>
  <Slides>43</Slides>
  <Notes>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43</vt:i4>
      </vt:variant>
    </vt:vector>
  </HeadingPairs>
  <TitlesOfParts>
    <vt:vector size="57" baseType="lpstr">
      <vt:lpstr>Arial</vt:lpstr>
      <vt:lpstr>Arial Unicode MS</vt:lpstr>
      <vt:lpstr>Calibri</vt:lpstr>
      <vt:lpstr>Cambria</vt:lpstr>
      <vt:lpstr>Mangal</vt:lpstr>
      <vt:lpstr>Times New Roman</vt:lpstr>
      <vt:lpstr>Times New RomaThe study conducted in the 15 villages of the north rural India in the year 2015 confirms the unequal unpaid work status between men and women. We observed that women are for more involved in economic activities (domestic &amp; wage activities)n</vt:lpstr>
      <vt:lpstr>Tw Cen MT</vt:lpstr>
      <vt:lpstr>Tw Cen MT (Body)</vt:lpstr>
      <vt:lpstr>Tw Cen MT (Headings)</vt:lpstr>
      <vt:lpstr>VarshaTw Cen MT (Body)</vt:lpstr>
      <vt:lpstr>Wingdings</vt:lpstr>
      <vt:lpstr>Wingdings 2</vt:lpstr>
      <vt:lpstr>WidescreenPresentation</vt:lpstr>
      <vt:lpstr>PowerPoint Presentation</vt:lpstr>
      <vt:lpstr>This presentation</vt:lpstr>
      <vt:lpstr>Introduction</vt:lpstr>
      <vt:lpstr>Introduction (continued..)</vt:lpstr>
      <vt:lpstr>Introduction (continued…)</vt:lpstr>
      <vt:lpstr>Under this backdrop</vt:lpstr>
      <vt:lpstr>Objective and Methodology of the Study</vt:lpstr>
      <vt:lpstr>Socio-religious and cultural context: India</vt:lpstr>
      <vt:lpstr>Population Structure: Social Group and Religion</vt:lpstr>
      <vt:lpstr>Population structure: Social group x Religion</vt:lpstr>
      <vt:lpstr>The Categorisation of Labour Force Participation </vt:lpstr>
      <vt:lpstr>Labour supply: female, male (different definitions)</vt:lpstr>
      <vt:lpstr>Decline in labour supply: social group</vt:lpstr>
      <vt:lpstr>Female labour participation: by marital status of women (LFP definition LFP3, (Dubey et al 2015) )</vt:lpstr>
      <vt:lpstr>LFP and Education: More drop in LFP</vt:lpstr>
      <vt:lpstr>LFP and Education: More drop in LFP (2)</vt:lpstr>
      <vt:lpstr>Background of the Study</vt:lpstr>
      <vt:lpstr>On  Gender  Inequality</vt:lpstr>
      <vt:lpstr>The following data in this respect are self explanatory</vt:lpstr>
      <vt:lpstr> The Present Study</vt:lpstr>
      <vt:lpstr>Population distribution in various usual principal occupation</vt:lpstr>
      <vt:lpstr>Workers population ratio in survey area (15 years and above)</vt:lpstr>
      <vt:lpstr>Percentage of worker’s population ratio in survey area (15-59 years) </vt:lpstr>
      <vt:lpstr>Percentage of workers population ratio in survey area (15-59 years) by age group</vt:lpstr>
      <vt:lpstr>Economic and Non-economic activity</vt:lpstr>
      <vt:lpstr>Economic and Non-economic activity</vt:lpstr>
      <vt:lpstr>Time use per day in hour of male and female in study area of unpaid economic activity </vt:lpstr>
      <vt:lpstr>Time use per day in hour of male and female in study area of unpaid economic activity….  </vt:lpstr>
      <vt:lpstr>Caste wise Time use per day in hour female in study area of unpaid economic activity</vt:lpstr>
      <vt:lpstr>Caste wise Time use per day in hour female in study area of unpaid economic activity</vt:lpstr>
      <vt:lpstr>PowerPoint Presentation</vt:lpstr>
      <vt:lpstr>PowerPoint Presentation</vt:lpstr>
      <vt:lpstr>Quantifying the Economic Activity</vt:lpstr>
      <vt:lpstr>Quantifying the Economic Activity</vt:lpstr>
      <vt:lpstr>Quantifying the Economic Activity</vt:lpstr>
      <vt:lpstr>Other  Side of The Coin</vt:lpstr>
      <vt:lpstr>Other  Side of The Coin </vt:lpstr>
      <vt:lpstr>Conclusion</vt:lpstr>
      <vt:lpstr>PowerPoint Presentation</vt:lpstr>
      <vt:lpstr>PowerPoint Presentation</vt:lpstr>
      <vt:lpstr>Conclusion (continued…)</vt:lpstr>
      <vt:lpstr>Hence we suggest that.....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2010-04-19T20:53:40Z</dcterms:created>
  <dcterms:modified xsi:type="dcterms:W3CDTF">2016-08-31T17:31:12Z</dcterms:modified>
</cp:coreProperties>
</file>