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7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5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Fusion%20System\My%20Documents\Downloads\DICA%20Exam%20Automated%20Report%20-%20Final%20(for%207%20Exams)%202009-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rsha\Downloads\Individual%20charts%20an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32"/>
  <c:chart>
    <c:title>
      <c:tx>
        <c:rich>
          <a:bodyPr/>
          <a:lstStyle/>
          <a:p>
            <a:pPr>
              <a:defRPr b="0">
                <a:solidFill>
                  <a:schemeClr val="bg1">
                    <a:lumMod val="65000"/>
                  </a:schemeClr>
                </a:solidFill>
              </a:defRPr>
            </a:pPr>
            <a:r>
              <a:rPr lang="en-US" b="0">
                <a:solidFill>
                  <a:schemeClr val="bg1">
                    <a:lumMod val="65000"/>
                  </a:schemeClr>
                </a:solidFill>
              </a:rPr>
              <a:t>2009 ~ 2011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Sheet1!$A$12</c:f>
              <c:strCache>
                <c:ptCount val="1"/>
                <c:pt idx="0">
                  <c:v>DICA</c:v>
                </c:pt>
              </c:strCache>
            </c:strRef>
          </c:tx>
          <c:cat>
            <c:numRef>
              <c:f>Sheet1!$B$11:$D$11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219</c:v>
                </c:pt>
                <c:pt idx="1">
                  <c:v>596</c:v>
                </c:pt>
                <c:pt idx="2">
                  <c:v>723</c:v>
                </c:pt>
              </c:numCache>
            </c:numRef>
          </c:val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KIDS</c:v>
                </c:pt>
              </c:strCache>
            </c:strRef>
          </c:tx>
          <c:cat>
            <c:numRef>
              <c:f>Sheet1!$B$11:$D$11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Sheet1!$B$13:$D$13</c:f>
              <c:numCache>
                <c:formatCode>General</c:formatCode>
                <c:ptCount val="3"/>
                <c:pt idx="2">
                  <c:v>118</c:v>
                </c:pt>
              </c:numCache>
            </c:numRef>
          </c:val>
        </c:ser>
        <c:ser>
          <c:idx val="2"/>
          <c:order val="2"/>
          <c:tx>
            <c:strRef>
              <c:f>Sheet1!$A$14</c:f>
              <c:strCache>
                <c:ptCount val="1"/>
                <c:pt idx="0">
                  <c:v>Centres Touched</c:v>
                </c:pt>
              </c:strCache>
            </c:strRef>
          </c:tx>
          <c:cat>
            <c:numRef>
              <c:f>Sheet1!$B$11:$D$11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46</c:v>
                </c:pt>
                <c:pt idx="1">
                  <c:v>108</c:v>
                </c:pt>
                <c:pt idx="2">
                  <c:v>127</c:v>
                </c:pt>
              </c:numCache>
            </c:numRef>
          </c:val>
        </c:ser>
        <c:marker val="1"/>
        <c:axId val="33884800"/>
        <c:axId val="33988992"/>
      </c:lineChart>
      <c:catAx>
        <c:axId val="33884800"/>
        <c:scaling>
          <c:orientation val="minMax"/>
        </c:scaling>
        <c:axPos val="b"/>
        <c:numFmt formatCode="General" sourceLinked="1"/>
        <c:majorTickMark val="none"/>
        <c:tickLblPos val="nextTo"/>
        <c:crossAx val="33988992"/>
        <c:crosses val="autoZero"/>
        <c:auto val="1"/>
        <c:lblAlgn val="ctr"/>
        <c:lblOffset val="100"/>
      </c:catAx>
      <c:valAx>
        <c:axId val="33988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layout>
            <c:manualLayout>
              <c:xMode val="edge"/>
              <c:yMode val="edge"/>
              <c:x val="8.1792091562325225E-2"/>
              <c:y val="9.1731068338680388E-2"/>
            </c:manualLayout>
          </c:layout>
        </c:title>
        <c:numFmt formatCode="General" sourceLinked="1"/>
        <c:majorTickMark val="none"/>
        <c:tickLblPos val="nextTo"/>
        <c:crossAx val="33884800"/>
        <c:crosses val="autoZero"/>
        <c:crossBetween val="between"/>
      </c:valAx>
      <c:dTable>
        <c:showHorzBorder val="1"/>
        <c:showVertBorder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9"/>
  <c:chart>
    <c:autoTitleDeleted val="1"/>
    <c:plotArea>
      <c:layout/>
      <c:radarChart>
        <c:radarStyle val="marker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Percentage!$L$1:$R$1</c:f>
              <c:strCache>
                <c:ptCount val="7"/>
                <c:pt idx="0">
                  <c:v>Exposure</c:v>
                </c:pt>
                <c:pt idx="1">
                  <c:v>Motivation</c:v>
                </c:pt>
                <c:pt idx="2">
                  <c:v>Skill-Dev.</c:v>
                </c:pt>
                <c:pt idx="3">
                  <c:v>Self learn</c:v>
                </c:pt>
                <c:pt idx="4">
                  <c:v>Exploration</c:v>
                </c:pt>
                <c:pt idx="5">
                  <c:v>Application</c:v>
                </c:pt>
                <c:pt idx="6">
                  <c:v>Qualification</c:v>
                </c:pt>
              </c:strCache>
            </c:strRef>
          </c:cat>
          <c:val>
            <c:numRef>
              <c:f>Percentage!$L$2:$R$2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58.28</c:v>
                </c:pt>
                <c:pt idx="3">
                  <c:v>33.300000000000004</c:v>
                </c:pt>
                <c:pt idx="4">
                  <c:v>29.14</c:v>
                </c:pt>
                <c:pt idx="5">
                  <c:v>8.33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Percentage!$K$3</c:f>
              <c:strCache>
                <c:ptCount val="1"/>
                <c:pt idx="0">
                  <c:v>Jaffna-baseline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Percentage!$L$3:$R$3</c:f>
              <c:numCache>
                <c:formatCode>0.00</c:formatCode>
                <c:ptCount val="7"/>
                <c:pt idx="0">
                  <c:v>52</c:v>
                </c:pt>
                <c:pt idx="1">
                  <c:v>47.75</c:v>
                </c:pt>
                <c:pt idx="2">
                  <c:v>4.18</c:v>
                </c:pt>
                <c:pt idx="3">
                  <c:v>2.06</c:v>
                </c:pt>
                <c:pt idx="4">
                  <c:v>0</c:v>
                </c:pt>
                <c:pt idx="5">
                  <c:v>0</c:v>
                </c:pt>
                <c:pt idx="6">
                  <c:v>2.06</c:v>
                </c:pt>
              </c:numCache>
            </c:numRef>
          </c:val>
        </c:ser>
        <c:axId val="35337728"/>
        <c:axId val="35339264"/>
      </c:radarChart>
      <c:catAx>
        <c:axId val="3533772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5339264"/>
        <c:crosses val="autoZero"/>
        <c:lblAlgn val="ctr"/>
        <c:lblOffset val="100"/>
      </c:catAx>
      <c:valAx>
        <c:axId val="35339264"/>
        <c:scaling>
          <c:orientation val="minMax"/>
          <c:max val="100"/>
          <c:min val="0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5337728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4E58-5DB1-4C87-ADB8-7F3A75F1D1DD}" type="datetimeFigureOut">
              <a:rPr lang="en-GB" smtClean="0"/>
              <a:pPr/>
              <a:t>11/01/2012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E1693-59F0-4847-BE11-D35A6571D3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E1693-59F0-4847-BE11-D35A6571D33B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Innovation for sustainability: </a:t>
            </a: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telecentres and mobile phones for development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51920" y="6237312"/>
            <a:ext cx="510235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2000" b="1" i="1" dirty="0" smtClean="0">
                <a:solidFill>
                  <a:srgbClr val="FF3300"/>
                </a:solidFill>
                <a:latin typeface="Georgia" pitchFamily="18" charset="0"/>
              </a:rPr>
              <a:t>eNovation</a:t>
            </a:r>
            <a:r>
              <a:rPr lang="en-GB" sz="16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4</a:t>
            </a:r>
            <a:r>
              <a:rPr lang="en-GB" sz="20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D</a:t>
            </a:r>
            <a:endParaRPr lang="en-GB" sz="2000" b="1" i="1" dirty="0">
              <a:solidFill>
                <a:schemeClr val="bg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51920" y="6237312"/>
            <a:ext cx="510235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2000" b="1" i="1" dirty="0" smtClean="0">
                <a:solidFill>
                  <a:srgbClr val="FF3300"/>
                </a:solidFill>
                <a:latin typeface="Georgia" pitchFamily="18" charset="0"/>
              </a:rPr>
              <a:t>eNovation</a:t>
            </a:r>
            <a:r>
              <a:rPr lang="en-GB" sz="16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4</a:t>
            </a:r>
            <a:r>
              <a:rPr lang="en-GB" sz="20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D</a:t>
            </a:r>
            <a:endParaRPr lang="en-GB" sz="2000" b="1" i="1" dirty="0">
              <a:solidFill>
                <a:schemeClr val="bg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51920" y="6237312"/>
            <a:ext cx="510235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2000" b="1" i="1" dirty="0" smtClean="0">
                <a:solidFill>
                  <a:srgbClr val="FF3300"/>
                </a:solidFill>
                <a:latin typeface="Georgia" pitchFamily="18" charset="0"/>
              </a:rPr>
              <a:t>eNovation</a:t>
            </a:r>
            <a:r>
              <a:rPr lang="en-GB" sz="16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4</a:t>
            </a:r>
            <a:r>
              <a:rPr lang="en-GB" sz="20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D</a:t>
            </a:r>
            <a:endParaRPr lang="en-GB" sz="2000" b="1" i="1" dirty="0">
              <a:solidFill>
                <a:schemeClr val="bg1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2820800" cy="7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51920" y="6237312"/>
            <a:ext cx="510235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2000" b="1" i="1" dirty="0" smtClean="0">
                <a:solidFill>
                  <a:srgbClr val="FF3300"/>
                </a:solidFill>
                <a:latin typeface="Georgia" pitchFamily="18" charset="0"/>
              </a:rPr>
              <a:t>eNovation</a:t>
            </a:r>
            <a:r>
              <a:rPr lang="en-GB" sz="16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4</a:t>
            </a:r>
            <a:r>
              <a:rPr lang="en-GB" sz="20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D</a:t>
            </a:r>
            <a:endParaRPr lang="en-GB" sz="2000" b="1" i="1" dirty="0">
              <a:solidFill>
                <a:schemeClr val="bg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51920" y="6237312"/>
            <a:ext cx="5102352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2000" b="1" i="1" dirty="0" smtClean="0">
                <a:solidFill>
                  <a:srgbClr val="FF3300"/>
                </a:solidFill>
                <a:latin typeface="Georgia" pitchFamily="18" charset="0"/>
              </a:rPr>
              <a:t>eNovation</a:t>
            </a:r>
            <a:r>
              <a:rPr lang="en-GB" sz="16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4</a:t>
            </a:r>
            <a:r>
              <a:rPr lang="en-GB" sz="2000" b="1" i="1" dirty="0" smtClean="0">
                <a:solidFill>
                  <a:schemeClr val="bg1">
                    <a:lumMod val="75000"/>
                  </a:schemeClr>
                </a:solidFill>
                <a:latin typeface="Georgia" pitchFamily="18" charset="0"/>
              </a:rPr>
              <a:t>D</a:t>
            </a:r>
            <a:endParaRPr lang="en-GB" sz="2000" b="1" i="1" dirty="0">
              <a:solidFill>
                <a:schemeClr val="bg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7" descr="fusionlogo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95536" y="6241388"/>
            <a:ext cx="1008111" cy="427972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6732240" y="6237312"/>
            <a:ext cx="1944216" cy="28803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eNovation</a:t>
            </a:r>
            <a:r>
              <a:rPr kumimoji="0" lang="en-GB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4</a:t>
            </a:r>
            <a:r>
              <a:rPr kumimoji="0" lang="en-GB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D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57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usion.l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s://mail.google.com/mail/?ui=2&amp;ik=b06f6598e7&amp;view=att&amp;th=134031e4481260ff&amp;attid=0.2&amp;disp=inline&amp;realattid=f_gvqdu1qp1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652" name="AutoShape 4" descr="https://mail.google.com/mail/?ui=2&amp;ik=b06f6598e7&amp;view=att&amp;th=134031e4481260ff&amp;attid=0.2&amp;disp=inline&amp;realattid=f_gvqdu1qp1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 it sustainable?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Innovation 4SD = programme  + social impact + community acceptance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780928"/>
            <a:ext cx="3182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Programme innovation - </a:t>
            </a:r>
            <a:r>
              <a:rPr lang="en-GB" sz="3200" dirty="0" smtClean="0"/>
              <a:t>√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501008"/>
            <a:ext cx="5864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Social impact  - </a:t>
            </a:r>
            <a:r>
              <a:rPr lang="en-GB" sz="2800" dirty="0" smtClean="0"/>
              <a:t>?</a:t>
            </a:r>
            <a:r>
              <a:rPr lang="en-GB" dirty="0" smtClean="0"/>
              <a:t> (limited to anecdotal evidence)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221088"/>
            <a:ext cx="4565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Community (market) acceptance – </a:t>
            </a:r>
            <a:r>
              <a:rPr lang="en-GB" sz="2800" dirty="0" smtClean="0"/>
              <a:t>? 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41072" y="5795972"/>
            <a:ext cx="3647152" cy="36933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Serious point of frustration....!!!!</a:t>
            </a:r>
            <a:endParaRPr lang="en-GB" sz="1400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788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innovation 1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(2007 ~ 2011)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Content Placeholder 3" descr="295865_263174107038239_241749129180737_958592_2042757450_n.jp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5940152" y="1772816"/>
            <a:ext cx="2467744" cy="1850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3568" y="1772816"/>
            <a:ext cx="407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brand – ‘Fusion Education’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6288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ICT Education package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ICT hand book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National ICT examination offered through telecentres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013176"/>
            <a:ext cx="477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development – from 2004 ~ 2007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373216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launched - 2008</a:t>
            </a:r>
            <a:endParaRPr lang="en-GB" dirty="0"/>
          </a:p>
        </p:txBody>
      </p:sp>
      <p:pic>
        <p:nvPicPr>
          <p:cNvPr id="9" name="Picture 8" descr="Fusion Educ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342006"/>
            <a:ext cx="1840996" cy="1014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8113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was the community response?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23728" y="1340768"/>
          <a:ext cx="4648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5968" y="5589240"/>
            <a:ext cx="579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Continues increasing demand for the paid service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4453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Economic impact?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364088" y="764704"/>
            <a:ext cx="3528392" cy="5157192"/>
            <a:chOff x="0" y="209550"/>
            <a:chExt cx="4404822" cy="6648450"/>
          </a:xfrm>
        </p:grpSpPr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2" cstate="print"/>
            <a:srcRect l="16933" r="17526"/>
            <a:stretch>
              <a:fillRect/>
            </a:stretch>
          </p:blipFill>
          <p:spPr bwMode="auto">
            <a:xfrm>
              <a:off x="0" y="209550"/>
              <a:ext cx="3886200" cy="664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62"/>
            <p:cNvGrpSpPr/>
            <p:nvPr/>
          </p:nvGrpSpPr>
          <p:grpSpPr>
            <a:xfrm>
              <a:off x="457200" y="363538"/>
              <a:ext cx="3947622" cy="6245517"/>
              <a:chOff x="457200" y="363538"/>
              <a:chExt cx="3947622" cy="6245517"/>
            </a:xfrm>
          </p:grpSpPr>
          <p:sp>
            <p:nvSpPr>
              <p:cNvPr id="7" name="TextBox 5"/>
              <p:cNvSpPr txBox="1">
                <a:spLocks noChangeArrowheads="1"/>
              </p:cNvSpPr>
              <p:nvPr/>
            </p:nvSpPr>
            <p:spPr bwMode="auto">
              <a:xfrm>
                <a:off x="2895600" y="2133600"/>
                <a:ext cx="90120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Trincomalee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3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[163]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715086" y="2277862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308715" y="434340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0" name="TextBox 8"/>
              <p:cNvSpPr txBox="1">
                <a:spLocks noChangeArrowheads="1"/>
              </p:cNvSpPr>
              <p:nvPr/>
            </p:nvSpPr>
            <p:spPr bwMode="auto">
              <a:xfrm>
                <a:off x="3503613" y="4249738"/>
                <a:ext cx="90120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Ampara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3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[140]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19200" y="266700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1447800" y="2573338"/>
                <a:ext cx="90120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ea typeface="+mn-ea"/>
                  </a:rPr>
                  <a:t>Anuradhapura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6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[162]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90600" y="4647322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4" name="TextBox 12"/>
              <p:cNvSpPr txBox="1">
                <a:spLocks noChangeArrowheads="1"/>
              </p:cNvSpPr>
              <p:nvPr/>
            </p:nvSpPr>
            <p:spPr bwMode="auto">
              <a:xfrm>
                <a:off x="1143000" y="4554538"/>
                <a:ext cx="7344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Gampaha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Centre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[4]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562686" y="4892799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6" name="TextBox 14"/>
              <p:cNvSpPr txBox="1">
                <a:spLocks noChangeArrowheads="1"/>
              </p:cNvSpPr>
              <p:nvPr/>
            </p:nvSpPr>
            <p:spPr bwMode="auto">
              <a:xfrm>
                <a:off x="2578100" y="5032375"/>
                <a:ext cx="8435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Badulla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4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[58]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09600" y="4892799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8" name="TextBox 16"/>
              <p:cNvSpPr txBox="1">
                <a:spLocks noChangeArrowheads="1"/>
              </p:cNvSpPr>
              <p:nvPr/>
            </p:nvSpPr>
            <p:spPr bwMode="auto">
              <a:xfrm>
                <a:off x="762000" y="4892675"/>
                <a:ext cx="8435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ea typeface="+mn-ea"/>
                  </a:rPr>
                  <a:t>Colombo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2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[40]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263946" y="423955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457200" y="4081463"/>
                <a:ext cx="90120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Kurunegala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8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[210]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644946" y="6456655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2" name="TextBox 25"/>
              <p:cNvSpPr txBox="1">
                <a:spLocks noChangeArrowheads="1"/>
              </p:cNvSpPr>
              <p:nvPr/>
            </p:nvSpPr>
            <p:spPr bwMode="auto">
              <a:xfrm>
                <a:off x="1773238" y="6096000"/>
                <a:ext cx="90120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Matara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5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[220]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080623" y="4799722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4" name="TextBox 29"/>
              <p:cNvSpPr txBox="1">
                <a:spLocks noChangeArrowheads="1"/>
              </p:cNvSpPr>
              <p:nvPr/>
            </p:nvSpPr>
            <p:spPr bwMode="auto">
              <a:xfrm>
                <a:off x="1726576" y="4941168"/>
                <a:ext cx="9012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Nuwara</a:t>
                </a:r>
                <a:r>
                  <a:rPr lang="en-US" sz="800" b="1" dirty="0">
                    <a:ea typeface="+mn-ea"/>
                  </a:rPr>
                  <a:t> </a:t>
                </a:r>
                <a:r>
                  <a:rPr lang="en-US" sz="800" b="1" dirty="0" err="1" smtClean="0">
                    <a:ea typeface="+mn-ea"/>
                  </a:rPr>
                  <a:t>Eliya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 smtClean="0">
                    <a:solidFill>
                      <a:srgbClr val="FF0000"/>
                    </a:solidFill>
                    <a:ea typeface="+mn-ea"/>
                  </a:rPr>
                  <a:t>3 </a:t>
                </a:r>
                <a:r>
                  <a:rPr lang="en-US" sz="800" dirty="0" err="1" smtClean="0">
                    <a:solidFill>
                      <a:srgbClr val="FF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FF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[139]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074458" y="4554245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6" name="TextBox 31"/>
              <p:cNvSpPr txBox="1">
                <a:spLocks noChangeArrowheads="1"/>
              </p:cNvSpPr>
              <p:nvPr/>
            </p:nvSpPr>
            <p:spPr bwMode="auto">
              <a:xfrm>
                <a:off x="2246313" y="4419600"/>
                <a:ext cx="78579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ea typeface="+mn-ea"/>
                  </a:rPr>
                  <a:t>Kandy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3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[8]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478421" y="5302236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28" name="TextBox 33"/>
              <p:cNvSpPr txBox="1">
                <a:spLocks noChangeArrowheads="1"/>
              </p:cNvSpPr>
              <p:nvPr/>
            </p:nvSpPr>
            <p:spPr bwMode="auto">
              <a:xfrm>
                <a:off x="1482725" y="5453063"/>
                <a:ext cx="79220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Rathnapura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Centre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[42]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936773" y="45720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0" name="TextBox 35"/>
              <p:cNvSpPr txBox="1">
                <a:spLocks noChangeArrowheads="1"/>
              </p:cNvSpPr>
              <p:nvPr/>
            </p:nvSpPr>
            <p:spPr bwMode="auto">
              <a:xfrm>
                <a:off x="1238250" y="363538"/>
                <a:ext cx="90762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ea typeface="+mn-ea"/>
                  </a:rPr>
                  <a:t>Jaffna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2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10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[128]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380726" y="358140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2" name="TextBox 37"/>
              <p:cNvSpPr txBox="1">
                <a:spLocks noChangeArrowheads="1"/>
              </p:cNvSpPr>
              <p:nvPr/>
            </p:nvSpPr>
            <p:spPr bwMode="auto">
              <a:xfrm>
                <a:off x="3565525" y="3448050"/>
                <a:ext cx="79220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ea typeface="+mn-ea"/>
                  </a:rPr>
                  <a:t>Batticaloa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Centre</a:t>
                </a:r>
                <a:r>
                  <a:rPr lang="en-US" sz="800" dirty="0" smtClean="0"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[17]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09600" y="3199105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4" name="TextBox 39"/>
              <p:cNvSpPr txBox="1">
                <a:spLocks noChangeArrowheads="1"/>
              </p:cNvSpPr>
              <p:nvPr/>
            </p:nvSpPr>
            <p:spPr bwMode="auto">
              <a:xfrm>
                <a:off x="793750" y="3130550"/>
                <a:ext cx="8435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Puttlam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2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[53]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111546" y="6331258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6" name="TextBox 41"/>
              <p:cNvSpPr txBox="1">
                <a:spLocks noChangeArrowheads="1"/>
              </p:cNvSpPr>
              <p:nvPr/>
            </p:nvSpPr>
            <p:spPr bwMode="auto">
              <a:xfrm>
                <a:off x="1035050" y="5992813"/>
                <a:ext cx="8435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>
                    <a:ea typeface="+mn-ea"/>
                  </a:rPr>
                  <a:t>Galle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2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[15]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482965" y="198268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38" name="TextBox 43"/>
              <p:cNvSpPr txBox="1">
                <a:spLocks noChangeArrowheads="1"/>
              </p:cNvSpPr>
              <p:nvPr/>
            </p:nvSpPr>
            <p:spPr bwMode="auto">
              <a:xfrm>
                <a:off x="1666875" y="1889125"/>
                <a:ext cx="79220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Vauniya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Centre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[18]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17538" y="1676400"/>
                <a:ext cx="152400" cy="1524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0" name="TextBox 45"/>
              <p:cNvSpPr txBox="1">
                <a:spLocks noChangeArrowheads="1"/>
              </p:cNvSpPr>
              <p:nvPr/>
            </p:nvSpPr>
            <p:spPr bwMode="auto">
              <a:xfrm>
                <a:off x="936625" y="1582738"/>
                <a:ext cx="79220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>
                    <a:ea typeface="+mn-ea"/>
                  </a:rPr>
                  <a:t>Mannar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Centre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[75]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895600" y="4724400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2" name="TextBox 47"/>
              <p:cNvSpPr txBox="1">
                <a:spLocks noChangeArrowheads="1"/>
              </p:cNvSpPr>
              <p:nvPr/>
            </p:nvSpPr>
            <p:spPr bwMode="auto">
              <a:xfrm>
                <a:off x="3025775" y="4648200"/>
                <a:ext cx="631825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800" b="1">
                    <a:cs typeface="Arial" pitchFamily="34" charset="0"/>
                  </a:rPr>
                  <a:t>Bibile</a:t>
                </a:r>
              </a:p>
              <a:p>
                <a:r>
                  <a:rPr lang="en-US" sz="800">
                    <a:solidFill>
                      <a:srgbClr val="C00000"/>
                    </a:solidFill>
                    <a:cs typeface="Arial" pitchFamily="34" charset="0"/>
                  </a:rPr>
                  <a:t>2 Centres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667296" y="6139977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4" name="TextBox 41"/>
              <p:cNvSpPr txBox="1">
                <a:spLocks noChangeArrowheads="1"/>
              </p:cNvSpPr>
              <p:nvPr/>
            </p:nvSpPr>
            <p:spPr bwMode="auto">
              <a:xfrm>
                <a:off x="2590800" y="5801532"/>
                <a:ext cx="84029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 smtClean="0">
                    <a:ea typeface="+mn-ea"/>
                  </a:rPr>
                  <a:t>Hambanthota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1 Centre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[10]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50386" y="5545430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6" name="TextBox 12"/>
              <p:cNvSpPr txBox="1">
                <a:spLocks noChangeArrowheads="1"/>
              </p:cNvSpPr>
              <p:nvPr/>
            </p:nvSpPr>
            <p:spPr bwMode="auto">
              <a:xfrm>
                <a:off x="902786" y="5452646"/>
                <a:ext cx="7344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 smtClean="0">
                    <a:ea typeface="+mn-ea"/>
                  </a:rPr>
                  <a:t>Kaluthara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Centre</a:t>
                </a:r>
                <a:r>
                  <a:rPr lang="en-US" sz="800" dirty="0">
                    <a:solidFill>
                      <a:srgbClr val="C00000"/>
                    </a:solidFill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[2]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946449" y="4211347"/>
                <a:ext cx="152400" cy="152400"/>
              </a:xfrm>
              <a:prstGeom prst="ellipse">
                <a:avLst/>
              </a:prstGeom>
              <a:solidFill>
                <a:srgbClr val="EBEB07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  <p:sp>
            <p:nvSpPr>
              <p:cNvPr id="48" name="TextBox 31"/>
              <p:cNvSpPr txBox="1">
                <a:spLocks noChangeArrowheads="1"/>
              </p:cNvSpPr>
              <p:nvPr/>
            </p:nvSpPr>
            <p:spPr bwMode="auto">
              <a:xfrm>
                <a:off x="2118304" y="4076702"/>
                <a:ext cx="84350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b="1" dirty="0" err="1" smtClean="0">
                    <a:ea typeface="+mn-ea"/>
                  </a:rPr>
                  <a:t>Matale</a:t>
                </a:r>
                <a:endParaRPr lang="en-US" sz="800" b="1" dirty="0">
                  <a:ea typeface="+mn-ea"/>
                </a:endParaRP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800" dirty="0" smtClean="0">
                    <a:solidFill>
                      <a:srgbClr val="C00000"/>
                    </a:solidFill>
                    <a:ea typeface="+mn-ea"/>
                  </a:rPr>
                  <a:t>1 </a:t>
                </a:r>
                <a:r>
                  <a:rPr lang="en-US" sz="800" dirty="0" err="1" smtClean="0">
                    <a:solidFill>
                      <a:srgbClr val="C00000"/>
                    </a:solidFill>
                    <a:ea typeface="+mn-ea"/>
                  </a:rPr>
                  <a:t>Centres</a:t>
                </a:r>
                <a:r>
                  <a:rPr lang="en-US" sz="800" dirty="0">
                    <a:ea typeface="+mn-ea"/>
                  </a:rPr>
                  <a:t> </a:t>
                </a:r>
                <a:r>
                  <a:rPr lang="en-US" sz="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ea typeface="+mn-ea"/>
                  </a:rPr>
                  <a:t>[37]</a:t>
                </a:r>
                <a:endParaRPr lang="en-US" sz="800" dirty="0">
                  <a:ln w="10160">
                    <a:solidFill>
                      <a:schemeClr val="accent1"/>
                    </a:solidFill>
                    <a:prstDash val="solid"/>
                  </a:ln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ea typeface="+mn-ea"/>
                </a:endParaRP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179512" y="2411596"/>
            <a:ext cx="534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Price advantage to rural youth – </a:t>
            </a:r>
            <a:r>
              <a:rPr lang="en-GB" b="1" dirty="0" smtClean="0"/>
              <a:t>47% cheaper</a:t>
            </a:r>
            <a:endParaRPr lang="en-GB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979712" y="4149080"/>
            <a:ext cx="348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Revenue to Fusion – </a:t>
            </a:r>
            <a:r>
              <a:rPr lang="en-GB" b="1" dirty="0" smtClean="0"/>
              <a:t>Rs. 2.4mil</a:t>
            </a:r>
            <a:endParaRPr lang="en-GB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76946" y="3717032"/>
            <a:ext cx="493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Revenue to telecentre network – </a:t>
            </a:r>
            <a:r>
              <a:rPr lang="en-GB" b="1" dirty="0" smtClean="0"/>
              <a:t>Rs. 6.2mil</a:t>
            </a:r>
            <a:endParaRPr lang="en-GB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835696" y="2708920"/>
            <a:ext cx="3711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than the available options in the market </a:t>
            </a:r>
            <a:endParaRPr lang="en-GB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347717" y="5445224"/>
            <a:ext cx="550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Dots  represent telecentres offering the product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val 81"/>
          <p:cNvSpPr/>
          <p:nvPr/>
        </p:nvSpPr>
        <p:spPr>
          <a:xfrm>
            <a:off x="7380312" y="116632"/>
            <a:ext cx="1476593" cy="1329146"/>
          </a:xfrm>
          <a:prstGeom prst="ellipse">
            <a:avLst/>
          </a:prstGeom>
          <a:blipFill rotWithShape="0">
            <a:blip r:embed="rId2" cstate="print">
              <a:grayscl/>
            </a:blip>
            <a:stretch>
              <a:fillRect/>
            </a:stretch>
          </a:blipFill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Oval 82"/>
          <p:cNvSpPr/>
          <p:nvPr/>
        </p:nvSpPr>
        <p:spPr>
          <a:xfrm>
            <a:off x="7667407" y="1628800"/>
            <a:ext cx="1476593" cy="1329146"/>
          </a:xfrm>
          <a:prstGeom prst="ellipse">
            <a:avLst/>
          </a:prstGeom>
          <a:blipFill rotWithShape="0">
            <a:blip r:embed="rId3" cstate="print">
              <a:grayscl/>
            </a:blip>
            <a:stretch>
              <a:fillRect/>
            </a:stretch>
          </a:blipFill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Oval 83"/>
          <p:cNvSpPr/>
          <p:nvPr/>
        </p:nvSpPr>
        <p:spPr>
          <a:xfrm rot="20780437">
            <a:off x="3555928" y="2000376"/>
            <a:ext cx="1476593" cy="1329146"/>
          </a:xfrm>
          <a:prstGeom prst="ellipse">
            <a:avLst/>
          </a:prstGeom>
          <a:blipFill rotWithShape="0">
            <a:blip r:embed="rId4" cstate="print">
              <a:grayscl/>
            </a:blip>
            <a:stretch>
              <a:fillRect/>
            </a:stretch>
          </a:blipFill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5" name="Oval 84"/>
          <p:cNvSpPr/>
          <p:nvPr/>
        </p:nvSpPr>
        <p:spPr>
          <a:xfrm>
            <a:off x="7524328" y="3717032"/>
            <a:ext cx="1476593" cy="1329146"/>
          </a:xfrm>
          <a:prstGeom prst="ellipse">
            <a:avLst/>
          </a:prstGeom>
          <a:blipFill rotWithShape="0">
            <a:blip r:embed="rId5" cstate="print">
              <a:grayscl/>
            </a:blip>
            <a:stretch>
              <a:fillRect/>
            </a:stretch>
          </a:blipFill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3059832" y="-157"/>
            <a:ext cx="5708650" cy="6858157"/>
            <a:chOff x="428" y="2186"/>
            <a:chExt cx="11249" cy="12424"/>
          </a:xfrm>
        </p:grpSpPr>
        <p:sp>
          <p:nvSpPr>
            <p:cNvPr id="87" name="AutoShape 3"/>
            <p:cNvSpPr>
              <a:spLocks noChangeArrowheads="1"/>
            </p:cNvSpPr>
            <p:nvPr/>
          </p:nvSpPr>
          <p:spPr bwMode="auto">
            <a:xfrm>
              <a:off x="3352" y="3549"/>
              <a:ext cx="385" cy="413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1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8" name="Group 4"/>
            <p:cNvGrpSpPr>
              <a:grpSpLocks/>
            </p:cNvGrpSpPr>
            <p:nvPr/>
          </p:nvGrpSpPr>
          <p:grpSpPr bwMode="auto">
            <a:xfrm>
              <a:off x="428" y="2186"/>
              <a:ext cx="11249" cy="12424"/>
              <a:chOff x="428" y="2186"/>
              <a:chExt cx="11249" cy="12424"/>
            </a:xfrm>
          </p:grpSpPr>
          <p:grpSp>
            <p:nvGrpSpPr>
              <p:cNvPr id="89" name="Group 5"/>
              <p:cNvGrpSpPr>
                <a:grpSpLocks/>
              </p:cNvGrpSpPr>
              <p:nvPr/>
            </p:nvGrpSpPr>
            <p:grpSpPr bwMode="auto">
              <a:xfrm>
                <a:off x="7206" y="6303"/>
                <a:ext cx="1376" cy="438"/>
                <a:chOff x="7206" y="6303"/>
                <a:chExt cx="1376" cy="438"/>
              </a:xfrm>
            </p:grpSpPr>
            <p:sp>
              <p:nvSpPr>
                <p:cNvPr id="16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206" y="6470"/>
                  <a:ext cx="272" cy="2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lvl="0" indent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tabLst/>
                  </a:pPr>
                  <a:r>
                    <a:rPr kumimoji="0" lang="en-GB" sz="900" b="0" i="0" u="none" strike="noStrike" cap="none" normalizeH="0" baseline="30000" smtClean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310" y="6303"/>
                  <a:ext cx="272" cy="2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lvl="0" indent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tabLst/>
                  </a:pPr>
                  <a:r>
                    <a:rPr kumimoji="0" lang="en-GB" sz="900" b="0" i="0" u="none" strike="noStrike" cap="none" normalizeH="0" baseline="30000" smtClean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90" name="Group 8"/>
              <p:cNvGrpSpPr>
                <a:grpSpLocks/>
              </p:cNvGrpSpPr>
              <p:nvPr/>
            </p:nvGrpSpPr>
            <p:grpSpPr bwMode="auto">
              <a:xfrm>
                <a:off x="428" y="2186"/>
                <a:ext cx="11249" cy="12424"/>
                <a:chOff x="428" y="2186"/>
                <a:chExt cx="11249" cy="12424"/>
              </a:xfrm>
            </p:grpSpPr>
            <p:cxnSp>
              <p:nvCxnSpPr>
                <p:cNvPr id="91" name="AutoShape 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8484" y="4227"/>
                  <a:ext cx="0" cy="5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grpSp>
              <p:nvGrpSpPr>
                <p:cNvPr id="92" name="Group 12"/>
                <p:cNvGrpSpPr>
                  <a:grpSpLocks/>
                </p:cNvGrpSpPr>
                <p:nvPr/>
              </p:nvGrpSpPr>
              <p:grpSpPr bwMode="auto">
                <a:xfrm>
                  <a:off x="428" y="2186"/>
                  <a:ext cx="11249" cy="12424"/>
                  <a:chOff x="428" y="2186"/>
                  <a:chExt cx="11249" cy="12424"/>
                </a:xfrm>
              </p:grpSpPr>
              <p:sp>
                <p:nvSpPr>
                  <p:cNvPr id="95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9558" y="3449"/>
                    <a:ext cx="679" cy="434"/>
                  </a:xfrm>
                  <a:prstGeom prst="bracketPair">
                    <a:avLst>
                      <a:gd name="adj" fmla="val 16667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D,E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6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28" y="2186"/>
                    <a:ext cx="11249" cy="12424"/>
                    <a:chOff x="428" y="2186"/>
                    <a:chExt cx="11249" cy="12424"/>
                  </a:xfrm>
                </p:grpSpPr>
                <p:grpSp>
                  <p:nvGrpSpPr>
                    <p:cNvPr id="9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8" y="2186"/>
                      <a:ext cx="10582" cy="12424"/>
                      <a:chOff x="428" y="2186"/>
                      <a:chExt cx="10582" cy="12424"/>
                    </a:xfrm>
                  </p:grpSpPr>
                  <p:grpSp>
                    <p:nvGrpSpPr>
                      <p:cNvPr id="99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822" y="11009"/>
                        <a:ext cx="272" cy="769"/>
                        <a:chOff x="5822" y="11009"/>
                        <a:chExt cx="272" cy="769"/>
                      </a:xfrm>
                    </p:grpSpPr>
                    <p:cxnSp>
                      <p:nvCxnSpPr>
                        <p:cNvPr id="161" name="AutoShape 1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960" y="11009"/>
                          <a:ext cx="0" cy="769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 type="triangle" w="med" len="med"/>
                        </a:ln>
                      </p:spPr>
                    </p:cxnSp>
                    <p:sp>
                      <p:nvSpPr>
                        <p:cNvPr id="162" name="Text Box 1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822" y="11301"/>
                          <a:ext cx="272" cy="271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lvl="0" indent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tabLst/>
                          </a:pPr>
                          <a:r>
                            <a:rPr kumimoji="0" lang="en-GB" sz="900" b="0" i="0" u="none" strike="noStrike" cap="none" normalizeH="0" baseline="3000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00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28" y="2186"/>
                        <a:ext cx="10582" cy="12424"/>
                        <a:chOff x="428" y="2186"/>
                        <a:chExt cx="10582" cy="12424"/>
                      </a:xfrm>
                    </p:grpSpPr>
                    <p:sp>
                      <p:nvSpPr>
                        <p:cNvPr id="101" name="AutoShape 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5" y="4853"/>
                          <a:ext cx="385" cy="413"/>
                        </a:xfrm>
                        <a:prstGeom prst="bracketPair">
                          <a:avLst>
                            <a:gd name="adj" fmla="val 16667"/>
                          </a:avLst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1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latin typeface="Calibri" pitchFamily="34" charset="0"/>
                              <a:cs typeface="Arial" pitchFamily="34" charset="0"/>
                            </a:rPr>
                            <a:t>F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bg1">
                                <a:lumMod val="50000"/>
                              </a:schemeClr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102" name="Group 10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28" y="2186"/>
                          <a:ext cx="10582" cy="12424"/>
                          <a:chOff x="428" y="2186"/>
                          <a:chExt cx="10582" cy="12424"/>
                        </a:xfrm>
                      </p:grpSpPr>
                      <p:cxnSp>
                        <p:nvCxnSpPr>
                          <p:cNvPr id="103" name="AutoShape 2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 flipV="1">
                            <a:off x="4117" y="4484"/>
                            <a:ext cx="0" cy="517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</p:spPr>
                      </p:cxnSp>
                      <p:grpSp>
                        <p:nvGrpSpPr>
                          <p:cNvPr id="104" name="Group 10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28" y="2186"/>
                            <a:ext cx="10582" cy="12424"/>
                            <a:chOff x="428" y="2186"/>
                            <a:chExt cx="10582" cy="12424"/>
                          </a:xfrm>
                        </p:grpSpPr>
                        <p:sp>
                          <p:nvSpPr>
                            <p:cNvPr id="105" name="AutoShape 25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52" y="2186"/>
                              <a:ext cx="697" cy="413"/>
                            </a:xfrm>
                            <a:prstGeom prst="bracketPair">
                              <a:avLst>
                                <a:gd name="adj" fmla="val 16667"/>
                              </a:avLst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en-GB" sz="11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A,B</a:t>
                              </a:r>
                              <a:endParaRPr kumimoji="0" lang="en-US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06" name="Group 10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28" y="2186"/>
                              <a:ext cx="10582" cy="12424"/>
                              <a:chOff x="428" y="2186"/>
                              <a:chExt cx="10582" cy="12424"/>
                            </a:xfrm>
                          </p:grpSpPr>
                          <p:sp>
                            <p:nvSpPr>
                              <p:cNvPr id="107" name="Text Box 27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038" y="6439"/>
                                <a:ext cx="272" cy="271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lvl="0" indent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tabLst/>
                                </a:pPr>
                                <a:r>
                                  <a:rPr kumimoji="0" lang="en-GB" sz="900" b="0" i="0" u="none" strike="noStrike" cap="none" normalizeH="0" baseline="30000" smtClean="0">
                                    <a:ln>
                                      <a:noFill/>
                                    </a:ln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rPr>
                                  <a:t>5</a:t>
                                </a:r>
                                <a:endParaRPr kumimoji="0" lang="en-US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8" name="Group 10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28" y="2186"/>
                                <a:ext cx="10582" cy="12424"/>
                                <a:chOff x="428" y="2186"/>
                                <a:chExt cx="10582" cy="12424"/>
                              </a:xfrm>
                            </p:grpSpPr>
                            <p:cxnSp>
                              <p:nvCxnSpPr>
                                <p:cNvPr id="109" name="AutoShape 29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 flipV="1">
                                  <a:off x="5979" y="5917"/>
                                  <a:ext cx="2505" cy="1523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9525">
                                  <a:solidFill>
                                    <a:srgbClr val="000000"/>
                                  </a:solidFill>
                                  <a:prstDash val="dash"/>
                                  <a:round/>
                                  <a:headEnd/>
                                  <a:tailEnd type="triangle" w="med" len="med"/>
                                </a:ln>
                              </p:spPr>
                            </p:cxnSp>
                            <p:grpSp>
                              <p:nvGrpSpPr>
                                <p:cNvPr id="110" name="Group 109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428" y="2186"/>
                                  <a:ext cx="10582" cy="12424"/>
                                  <a:chOff x="428" y="2186"/>
                                  <a:chExt cx="10582" cy="12424"/>
                                </a:xfrm>
                              </p:grpSpPr>
                              <p:cxnSp>
                                <p:nvCxnSpPr>
                                  <p:cNvPr id="111" name="AutoShape 31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 flipV="1">
                                    <a:off x="2901" y="2687"/>
                                    <a:ext cx="1191" cy="684"/>
                                  </a:xfrm>
                                  <a:prstGeom prst="bentConnector3">
                                    <a:avLst>
                                      <a:gd name="adj1" fmla="val 49958"/>
                                    </a:avLst>
                                  </a:prstGeom>
                                  <a:noFill/>
                                  <a:ln w="9525">
                                    <a:solidFill>
                                      <a:srgbClr val="000000"/>
                                    </a:solidFill>
                                    <a:prstDash val="dashDot"/>
                                    <a:miter lim="800000"/>
                                    <a:headEnd/>
                                    <a:tailEnd type="triangle" w="med" len="med"/>
                                  </a:ln>
                                </p:spPr>
                              </p:cxnSp>
                              <p:grpSp>
                                <p:nvGrpSpPr>
                                  <p:cNvPr id="112" name="Group 111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428" y="2186"/>
                                    <a:ext cx="10582" cy="12424"/>
                                    <a:chOff x="428" y="2186"/>
                                    <a:chExt cx="10582" cy="12424"/>
                                  </a:xfrm>
                                </p:grpSpPr>
                                <p:grpSp>
                                  <p:nvGrpSpPr>
                                    <p:cNvPr id="113" name="Group 33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428" y="3346"/>
                                      <a:ext cx="6824" cy="4094"/>
                                      <a:chOff x="428" y="3346"/>
                                      <a:chExt cx="6824" cy="4094"/>
                                    </a:xfrm>
                                  </p:grpSpPr>
                                  <p:grpSp>
                                    <p:nvGrpSpPr>
                                      <p:cNvPr id="155" name="Group 34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428" y="3346"/>
                                        <a:ext cx="6824" cy="3486"/>
                                        <a:chOff x="428" y="3356"/>
                                        <a:chExt cx="6824" cy="3486"/>
                                      </a:xfrm>
                                    </p:grpSpPr>
                                    <p:sp>
                                      <p:nvSpPr>
                                        <p:cNvPr id="158" name="AutoShape 35"/>
                                        <p:cNvSpPr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428" y="3356"/>
                                          <a:ext cx="2598" cy="1530"/>
                                        </a:xfrm>
                                        <a:prstGeom prst="roundRect">
                                          <a:avLst>
                                            <a:gd name="adj" fmla="val 16667"/>
                                          </a:avLst>
                                        </a:prstGeom>
                                        <a:solidFill>
                                          <a:srgbClr val="FFFFFF"/>
                                        </a:solidFill>
                                        <a:ln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vert="horz" wrap="square" lIns="91440" tIns="45720" rIns="91440" bIns="45720" numCol="1" anchor="t" anchorCtr="0" compatLnSpc="1">
                                          <a:prstTxWarp prst="textNoShape">
                                            <a:avLst/>
                                          </a:prstTxWarp>
                                        </a:bodyPr>
                                        <a:lstStyle/>
                                        <a:p>
                                          <a:pPr marL="0" marR="0" lvl="0" indent="0" algn="ctr" defTabSz="914400" rtl="0" eaLnBrk="1" fontAlgn="base" latinLnBrk="0" hangingPunct="1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ct val="0"/>
                                            </a:spcBef>
                                            <a:spcAft>
                                              <a:spcPts val="1000"/>
                                            </a:spcAft>
                                            <a:buClrTx/>
                                            <a:buSzTx/>
                                            <a:buFontTx/>
                                            <a:buNone/>
                                            <a:tabLst/>
                                          </a:pPr>
                                          <a:r>
                                            <a:rPr kumimoji="0" lang="en-GB" sz="1000" b="0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Calibri" pitchFamily="34" charset="0"/>
                                              <a:cs typeface="Arial" pitchFamily="34" charset="0"/>
                                            </a:rPr>
                                            <a:t>Students will have correct attitude and self-discipline to continue programme </a:t>
                                          </a:r>
                                          <a:endParaRPr kumimoji="0" lang="en-US" sz="1800" b="0" i="0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Arial" pitchFamily="34" charset="0"/>
                                            <a:cs typeface="Arial" pitchFamily="34" charset="0"/>
                                          </a:endParaRP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59" name="AutoShape 36"/>
                                        <p:cNvSpPr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3090" y="4744"/>
                                          <a:ext cx="1921" cy="2098"/>
                                        </a:xfrm>
                                        <a:prstGeom prst="roundRect">
                                          <a:avLst>
                                            <a:gd name="adj" fmla="val 16667"/>
                                          </a:avLst>
                                        </a:prstGeom>
                                        <a:solidFill>
                                          <a:schemeClr val="tx1">
                                            <a:lumMod val="85000"/>
                                          </a:schemeClr>
                                        </a:solidFill>
                                        <a:ln w="9525">
                                          <a:solidFill>
                                            <a:schemeClr val="bg1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vert="horz" wrap="square" lIns="91440" tIns="45720" rIns="91440" bIns="45720" numCol="1" anchor="t" anchorCtr="0" compatLnSpc="1">
                                          <a:prstTxWarp prst="textNoShape">
                                            <a:avLst/>
                                          </a:prstTxWarp>
                                        </a:bodyPr>
                                        <a:lstStyle/>
                                        <a:p>
                                          <a:pPr marL="0" marR="0" lvl="0" indent="0" algn="ctr" defTabSz="914400" rtl="0" eaLnBrk="1" fontAlgn="base" latinLnBrk="0" hangingPunct="1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ct val="0"/>
                                            </a:spcBef>
                                            <a:spcAft>
                                              <a:spcPts val="1000"/>
                                            </a:spcAft>
                                            <a:buClrTx/>
                                            <a:buSzTx/>
                                            <a:buFontTx/>
                                            <a:buNone/>
                                            <a:tabLst/>
                                          </a:pPr>
                                          <a:r>
                                            <a:rPr kumimoji="0" lang="en-GB" sz="1000" b="0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Calibri" pitchFamily="34" charset="0"/>
                                              <a:cs typeface="Arial" pitchFamily="34" charset="0"/>
                                            </a:rPr>
                                            <a:t>Accessibility of ICT facilities available with minimum restrictions</a:t>
                                          </a:r>
                                          <a:endParaRPr kumimoji="0" lang="en-US" sz="1800" b="0" i="0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Arial" pitchFamily="34" charset="0"/>
                                            <a:cs typeface="Arial" pitchFamily="34" charset="0"/>
                                          </a:endParaRP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60" name="AutoShape 37"/>
                                        <p:cNvSpPr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5311" y="4744"/>
                                          <a:ext cx="1941" cy="1048"/>
                                        </a:xfrm>
                                        <a:prstGeom prst="roundRect">
                                          <a:avLst>
                                            <a:gd name="adj" fmla="val 16667"/>
                                          </a:avLst>
                                        </a:prstGeom>
                                        <a:solidFill>
                                          <a:srgbClr val="FFFFFF"/>
                                        </a:solidFill>
                                        <a:ln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vert="horz" wrap="square" lIns="91440" tIns="45720" rIns="91440" bIns="45720" numCol="1" anchor="t" anchorCtr="0" compatLnSpc="1">
                                          <a:prstTxWarp prst="textNoShape">
                                            <a:avLst/>
                                          </a:prstTxWarp>
                                        </a:bodyPr>
                                        <a:lstStyle/>
                                        <a:p>
                                          <a:pPr marL="0" marR="0" lvl="0" indent="0" algn="ctr" defTabSz="914400" rtl="0" eaLnBrk="1" fontAlgn="base" latinLnBrk="0" hangingPunct="1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ct val="0"/>
                                            </a:spcBef>
                                            <a:spcAft>
                                              <a:spcPts val="1000"/>
                                            </a:spcAft>
                                            <a:buClrTx/>
                                            <a:buSzTx/>
                                            <a:buFontTx/>
                                            <a:buNone/>
                                            <a:tabLst/>
                                          </a:pPr>
                                          <a:r>
                                            <a:rPr kumimoji="0" lang="en-GB" sz="1000" b="0" i="0" u="none" strike="noStrike" cap="none" normalizeH="0" baseline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Calibri" pitchFamily="34" charset="0"/>
                                              <a:cs typeface="Arial" pitchFamily="34" charset="0"/>
                                            </a:rPr>
                                            <a:t>Students engaged in self learning </a:t>
                                          </a:r>
                                          <a:endParaRPr kumimoji="0" lang="en-US" sz="1800" b="0" i="0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Arial" pitchFamily="34" charset="0"/>
                                            <a:cs typeface="Arial" pitchFamily="34" charset="0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cxnSp>
                                    <p:nvCxnSpPr>
                                      <p:cNvPr id="156" name="AutoShape 38"/>
                                      <p:cNvCxnSpPr>
                                        <a:cxnSpLocks noChangeShapeType="1"/>
                                      </p:cNvCxnSpPr>
                                      <p:nvPr/>
                                    </p:nvCxnSpPr>
                                    <p:spPr bwMode="auto">
                                      <a:xfrm rot="10800000">
                                        <a:off x="4969" y="6702"/>
                                        <a:ext cx="1011" cy="738"/>
                                      </a:xfrm>
                                      <a:prstGeom prst="straightConnector1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prstDash val="dash"/>
                                        <a:round/>
                                        <a:headEnd/>
                                        <a:tailEnd type="triangle" w="med" len="med"/>
                                      </a:ln>
                                    </p:spPr>
                                  </p:cxnSp>
                                  <p:sp>
                                    <p:nvSpPr>
                                      <p:cNvPr id="157" name="Text Box 39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4739" y="6741"/>
                                        <a:ext cx="272" cy="271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FFFFFF"/>
                                      </a:solidFill>
                                      <a:ln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vert="horz" wrap="square" lIns="91440" tIns="45720" rIns="91440" bIns="45720" numCol="1" anchor="t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lvl="0" indent="0" eaLnBrk="1" fontAlgn="base" latinLnBrk="0" hangingPunct="1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ts val="1000"/>
                                          </a:spcAft>
                                          <a:tabLst/>
                                        </a:pPr>
                                        <a:r>
                                          <a:rPr kumimoji="0" lang="en-GB" sz="900" b="0" i="0" u="none" strike="noStrike" cap="none" normalizeH="0" baseline="3000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bg1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Arial" pitchFamily="34" charset="0"/>
                                            <a:cs typeface="Arial" pitchFamily="34" charset="0"/>
                                          </a:rPr>
                                          <a:t>7</a:t>
                                        </a:r>
                                        <a:endParaRPr kumimoji="0" lang="en-US" sz="1800" b="0" i="0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effectLst/>
                                          <a:latin typeface="Arial" pitchFamily="34" charset="0"/>
                                          <a:cs typeface="Arial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114" name="Group 40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1711" y="2186"/>
                                      <a:ext cx="9299" cy="12424"/>
                                      <a:chOff x="1711" y="2186"/>
                                      <a:chExt cx="9299" cy="12424"/>
                                    </a:xfrm>
                                  </p:grpSpPr>
                                  <p:grpSp>
                                    <p:nvGrpSpPr>
                                      <p:cNvPr id="115" name="Group 41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1711" y="5491"/>
                                        <a:ext cx="9299" cy="9119"/>
                                        <a:chOff x="1711" y="5491"/>
                                        <a:chExt cx="9299" cy="9119"/>
                                      </a:xfrm>
                                    </p:grpSpPr>
                                    <p:cxnSp>
                                      <p:nvCxnSpPr>
                                        <p:cNvPr id="127" name="AutoShape 42"/>
                                        <p:cNvCxnSpPr>
                                          <a:cxnSpLocks noChangeShapeType="1"/>
                                        </p:cNvCxnSpPr>
                                        <p:nvPr/>
                                      </p:nvCxnSpPr>
                                      <p:spPr bwMode="auto">
                                        <a:xfrm flipH="1" flipV="1">
                                          <a:off x="5979" y="5792"/>
                                          <a:ext cx="1" cy="1648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noFill/>
                                        <a:ln w="9525">
                                          <a:solidFill>
                                            <a:srgbClr val="000000"/>
                                          </a:solidFill>
                                          <a:round/>
                                          <a:headEnd/>
                                          <a:tailEnd type="triangle" w="med" len="med"/>
                                        </a:ln>
                                      </p:spPr>
                                    </p:cxnSp>
                                    <p:grpSp>
                                      <p:nvGrpSpPr>
                                        <p:cNvPr id="128" name="Group 127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1711" y="5491"/>
                                          <a:ext cx="9299" cy="9119"/>
                                          <a:chOff x="1711" y="5491"/>
                                          <a:chExt cx="9299" cy="9119"/>
                                        </a:xfrm>
                                      </p:grpSpPr>
                                      <p:sp>
                                        <p:nvSpPr>
                                          <p:cNvPr id="129" name="AutoShape 44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4147" y="7472"/>
                                            <a:ext cx="3752" cy="825"/>
                                          </a:xfrm>
                                          <a:prstGeom prst="roundRect">
                                            <a:avLst>
                                              <a:gd name="adj" fmla="val 16667"/>
                                            </a:avLst>
                                          </a:prstGeom>
                                          <a:solidFill>
                                            <a:schemeClr val="tx1">
                                              <a:lumMod val="85000"/>
                                            </a:schemeClr>
                                          </a:solidFill>
                                          <a:ln w="9525">
                                            <a:solidFill>
                                              <a:schemeClr val="bg1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lvl="0" indent="0" algn="ctr" defTabSz="914400" rtl="0" eaLnBrk="1" fontAlgn="base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ts val="100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kumimoji="0" lang="en-GB" sz="1000" b="0" i="0" u="none" strike="noStrike" cap="none" normalizeH="0" baseline="0" dirty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chemeClr val="bg1">
                                                    <a:lumMod val="50000"/>
                                                  </a:schemeClr>
                                                </a:solidFill>
                                                <a:effectLst/>
                                                <a:latin typeface="Calibri" pitchFamily="34" charset="0"/>
                                                <a:cs typeface="Arial" pitchFamily="34" charset="0"/>
                                              </a:rPr>
                                              <a:t>Children &amp; youth attend the classes regular basis</a:t>
                                            </a:r>
                                            <a:endParaRPr kumimoji="0" lang="en-US" sz="1800" b="0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Arial" pitchFamily="34" charset="0"/>
                                              <a:cs typeface="Arial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cxnSp>
                                        <p:nvCxnSpPr>
                                          <p:cNvPr id="130" name="AutoShape 45"/>
                                          <p:cNvCxnSpPr>
                                            <a:cxnSpLocks noChangeShapeType="1"/>
                                          </p:cNvCxnSpPr>
                                          <p:nvPr/>
                                        </p:nvCxnSpPr>
                                        <p:spPr bwMode="auto">
                                          <a:xfrm flipV="1">
                                            <a:off x="5981" y="5491"/>
                                            <a:ext cx="4819" cy="1949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noFill/>
                                          <a:ln w="9525">
                                            <a:solidFill>
                                              <a:srgbClr val="000000"/>
                                            </a:solidFill>
                                            <a:prstDash val="dash"/>
                                            <a:round/>
                                            <a:headEnd/>
                                            <a:tailEnd type="triangle" w="med" len="med"/>
                                          </a:ln>
                                        </p:spPr>
                                      </p:cxnSp>
                                      <p:grpSp>
                                        <p:nvGrpSpPr>
                                          <p:cNvPr id="131" name="Group 130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1711" y="8297"/>
                                            <a:ext cx="9299" cy="6313"/>
                                            <a:chOff x="1711" y="8297"/>
                                            <a:chExt cx="9299" cy="6313"/>
                                          </a:xfrm>
                                        </p:grpSpPr>
                                        <p:cxnSp>
                                          <p:nvCxnSpPr>
                                            <p:cNvPr id="132" name="AutoShape 47"/>
                                            <p:cNvCxnSpPr>
                                              <a:cxnSpLocks noChangeShapeType="1"/>
                                            </p:cNvCxnSpPr>
                                            <p:nvPr/>
                                          </p:nvCxnSpPr>
                                          <p:spPr bwMode="auto">
                                            <a:xfrm flipV="1">
                                              <a:off x="5959" y="8297"/>
                                              <a:ext cx="0" cy="605"/>
                                            </a:xfrm>
                                            <a:prstGeom prst="straightConnector1">
                                              <a:avLst/>
                                            </a:prstGeom>
                                            <a:noFill/>
                                            <a:ln w="9525">
                                              <a:solidFill>
                                                <a:srgbClr val="000000"/>
                                              </a:solidFill>
                                              <a:round/>
                                              <a:headEnd/>
                                              <a:tailEnd type="triangle" w="med" len="med"/>
                                            </a:ln>
                                          </p:spPr>
                                        </p:cxnSp>
                                        <p:grpSp>
                                          <p:nvGrpSpPr>
                                            <p:cNvPr id="133" name="Group 132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1711" y="8902"/>
                                              <a:ext cx="9299" cy="5708"/>
                                              <a:chOff x="1711" y="8902"/>
                                              <a:chExt cx="9299" cy="5708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134" name="Group 133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>
                                                <a:off x="2901" y="8902"/>
                                                <a:ext cx="6657" cy="1408"/>
                                                <a:chOff x="2901" y="8902"/>
                                                <a:chExt cx="6657" cy="1408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150" name="AutoShape 50"/>
                                                <p:cNvSpPr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4049" y="8902"/>
                                                  <a:ext cx="3926" cy="727"/>
                                                </a:xfrm>
                                                <a:prstGeom prst="roundRect">
                                                  <a:avLst>
                                                    <a:gd name="adj" fmla="val 16667"/>
                                                  </a:avLst>
                                                </a:prstGeom>
                                                <a:solidFill>
                                                  <a:srgbClr val="FFFFFF"/>
                                                </a:solidFill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vert="horz" wrap="square" lIns="91440" tIns="45720" rIns="91440" bIns="45720" numCol="1" anchor="t" anchorCtr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</a:bodyPr>
                                                <a:lstStyle/>
                                                <a:p>
                                                  <a:pPr marL="0" marR="0" lvl="0" indent="0" algn="ctr" defTabSz="914400" rtl="0" eaLnBrk="1" fontAlgn="base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ct val="0"/>
                                                    </a:spcBef>
                                                    <a:spcAft>
                                                      <a:spcPts val="100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</a:pPr>
                                                  <a:r>
                                                    <a:rPr kumimoji="0" lang="en-GB" sz="1000" b="0" i="0" u="none" strike="noStrike" cap="none" normalizeH="0" baseline="0" dirty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bg1">
                                                          <a:lumMod val="50000"/>
                                                        </a:schemeClr>
                                                      </a:solidFill>
                                                      <a:effectLst/>
                                                      <a:latin typeface="Calibri" pitchFamily="34" charset="0"/>
                                                      <a:cs typeface="Arial" pitchFamily="34" charset="0"/>
                                                    </a:rPr>
                                                    <a:t>ICT training and exam facilities available at local Telecentres</a:t>
                                                  </a:r>
                                                  <a:endParaRPr kumimoji="0" lang="en-US" sz="1800" b="0" i="0" u="none" strike="noStrike" cap="none" normalizeH="0" baseline="0" dirty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chemeClr val="bg1">
                                                        <a:lumMod val="50000"/>
                                                      </a:schemeClr>
                                                    </a:solidFill>
                                                    <a:effectLst/>
                                                    <a:latin typeface="Arial" pitchFamily="34" charset="0"/>
                                                    <a:cs typeface="Arial" pitchFamily="34" charset="0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cxnSp>
                                              <p:nvCxnSpPr>
                                                <p:cNvPr id="151" name="AutoShape 51"/>
                                                <p:cNvCxnSpPr>
                                                  <a:cxnSpLocks noChangeShapeType="1"/>
                                                </p:cNvCxnSpPr>
                                                <p:nvPr/>
                                              </p:nvCxnSpPr>
                                              <p:spPr bwMode="auto">
                                                <a:xfrm flipH="1" flipV="1">
                                                  <a:off x="5959" y="9629"/>
                                                  <a:ext cx="3599" cy="681"/>
                                                </a:xfrm>
                                                <a:prstGeom prst="straightConnector1">
                                                  <a:avLst/>
                                                </a:prstGeom>
                                                <a:noFill/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 type="triangle" w="med" len="med"/>
                                                </a:ln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152" name="AutoShape 52"/>
                                                <p:cNvCxnSpPr>
                                                  <a:cxnSpLocks noChangeShapeType="1"/>
                                                </p:cNvCxnSpPr>
                                                <p:nvPr/>
                                              </p:nvCxnSpPr>
                                              <p:spPr bwMode="auto">
                                                <a:xfrm flipV="1">
                                                  <a:off x="2901" y="9629"/>
                                                  <a:ext cx="3058" cy="681"/>
                                                </a:xfrm>
                                                <a:prstGeom prst="straightConnector1">
                                                  <a:avLst/>
                                                </a:prstGeom>
                                                <a:noFill/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 type="triangle" w="med" len="med"/>
                                                </a:ln>
                                              </p:spPr>
                                            </p:cxnSp>
                                            <p:cxnSp>
                                              <p:nvCxnSpPr>
                                                <p:cNvPr id="153" name="AutoShape 53"/>
                                                <p:cNvCxnSpPr>
                                                  <a:cxnSpLocks noChangeShapeType="1"/>
                                                </p:cNvCxnSpPr>
                                                <p:nvPr/>
                                              </p:nvCxnSpPr>
                                              <p:spPr bwMode="auto">
                                                <a:xfrm flipV="1">
                                                  <a:off x="5959" y="9629"/>
                                                  <a:ext cx="1" cy="681"/>
                                                </a:xfrm>
                                                <a:prstGeom prst="straightConnector1">
                                                  <a:avLst/>
                                                </a:prstGeom>
                                                <a:noFill/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 type="triangle" w="med" len="med"/>
                                                </a:ln>
                                              </p:spPr>
                                            </p:cxnSp>
                                            <p:sp>
                                              <p:nvSpPr>
                                                <p:cNvPr id="154" name="AutoShape 54"/>
                                                <p:cNvSpPr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3601" y="9000"/>
                                                  <a:ext cx="385" cy="413"/>
                                                </a:xfrm>
                                                <a:prstGeom prst="bracketPair">
                                                  <a:avLst>
                                                    <a:gd name="adj" fmla="val 16667"/>
                                                  </a:avLst>
                                                </a:prstGeom>
                                                <a:noFill/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vert="horz" wrap="square" lIns="91440" tIns="45720" rIns="91440" bIns="45720" numCol="1" anchor="t" anchorCtr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</a:bodyPr>
                                                <a:lstStyle/>
                                                <a:p>
                                                  <a:pPr marL="0" marR="0" lvl="0" indent="0" algn="ctr" defTabSz="914400" rtl="0" eaLnBrk="1" fontAlgn="base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ct val="0"/>
                                                    </a:spcBef>
                                                    <a:spcAft>
                                                      <a:spcPts val="100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</a:pPr>
                                                  <a:r>
                                                    <a:rPr kumimoji="0" lang="en-GB" sz="1100" b="1" i="0" u="none" strike="noStrike" cap="none" normalizeH="0" baseline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bg1">
                                                          <a:lumMod val="50000"/>
                                                        </a:schemeClr>
                                                      </a:solidFill>
                                                      <a:effectLst/>
                                                      <a:latin typeface="Calibri" pitchFamily="34" charset="0"/>
                                                      <a:cs typeface="Arial" pitchFamily="34" charset="0"/>
                                                    </a:rPr>
                                                    <a:t>G</a:t>
                                                  </a:r>
                                                  <a:endParaRPr kumimoji="0" lang="en-US" sz="1800" b="0" i="0" u="none" strike="noStrike" cap="none" normalizeH="0" baseline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chemeClr val="bg1">
                                                        <a:lumMod val="50000"/>
                                                      </a:schemeClr>
                                                    </a:solidFill>
                                                    <a:effectLst/>
                                                    <a:latin typeface="Arial" pitchFamily="34" charset="0"/>
                                                    <a:cs typeface="Arial" pitchFamily="34" charset="0"/>
                                                  </a:endParaRPr>
                                                </a:p>
                                              </p:txBody>
                                            </p:sp>
                                          </p:grpSp>
                                          <p:grpSp>
                                            <p:nvGrpSpPr>
                                              <p:cNvPr id="135" name="Group 55"/>
                                              <p:cNvGrpSpPr>
                                                <a:grpSpLocks/>
                                              </p:cNvGrpSpPr>
                                              <p:nvPr/>
                                            </p:nvGrpSpPr>
                                            <p:grpSpPr bwMode="auto">
                                              <a:xfrm>
                                                <a:off x="1711" y="10310"/>
                                                <a:ext cx="9299" cy="4300"/>
                                                <a:chOff x="1711" y="10310"/>
                                                <a:chExt cx="9299" cy="4300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136" name="AutoShape 56"/>
                                                <p:cNvSpPr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4436" y="11691"/>
                                                  <a:ext cx="3035" cy="925"/>
                                                </a:xfrm>
                                                <a:prstGeom prst="roundRect">
                                                  <a:avLst>
                                                    <a:gd name="adj" fmla="val 16667"/>
                                                  </a:avLst>
                                                </a:prstGeom>
                                                <a:solidFill>
                                                  <a:srgbClr val="FFFFFF"/>
                                                </a:solidFill>
                                                <a:ln w="9525">
                                                  <a:solidFill>
                                                    <a:srgbClr val="000000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vert="horz" wrap="square" lIns="91440" tIns="45720" rIns="91440" bIns="45720" numCol="1" anchor="t" anchorCtr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</a:bodyPr>
                                                <a:lstStyle/>
                                                <a:p>
                                                  <a:pPr marL="0" marR="0" lvl="0" indent="0" algn="ctr" defTabSz="914400" rtl="0" eaLnBrk="1" fontAlgn="base" latinLnBrk="0" hangingPunct="1">
                                                    <a:lnSpc>
                                                      <a:spcPct val="100000"/>
                                                    </a:lnSpc>
                                                    <a:spcBef>
                                                      <a:spcPct val="0"/>
                                                    </a:spcBef>
                                                    <a:spcAft>
                                                      <a:spcPts val="1000"/>
                                                    </a:spcAft>
                                                    <a:buClrTx/>
                                                    <a:buSzTx/>
                                                    <a:buFontTx/>
                                                    <a:buNone/>
                                                    <a:tabLst/>
                                                  </a:pPr>
                                                  <a:r>
                                                    <a:rPr kumimoji="0" lang="en-GB" sz="1000" b="0" i="0" u="none" strike="noStrike" cap="none" normalizeH="0" baseline="0" dirty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bg1">
                                                          <a:lumMod val="50000"/>
                                                        </a:schemeClr>
                                                      </a:solidFill>
                                                      <a:effectLst/>
                                                      <a:latin typeface="Calibri" pitchFamily="34" charset="0"/>
                                                      <a:cs typeface="Arial" pitchFamily="34" charset="0"/>
                                                    </a:rPr>
                                                    <a:t>Children and parents hear/learn about programme </a:t>
                                                  </a:r>
                                                  <a:endParaRPr kumimoji="0" lang="en-US" sz="1800" b="0" i="0" u="none" strike="noStrike" cap="none" normalizeH="0" baseline="0" dirty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chemeClr val="bg1">
                                                        <a:lumMod val="50000"/>
                                                      </a:schemeClr>
                                                    </a:solidFill>
                                                    <a:effectLst/>
                                                    <a:latin typeface="Arial" pitchFamily="34" charset="0"/>
                                                    <a:cs typeface="Arial" pitchFamily="34" charset="0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137" name="Group 57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>
                                                  <a:off x="3833" y="12544"/>
                                                  <a:ext cx="4122" cy="2066"/>
                                                  <a:chOff x="3833" y="12544"/>
                                                  <a:chExt cx="4122" cy="2066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147" name="AutoShape 58"/>
                                                  <p:cNvCxnSpPr>
                                                    <a:cxnSpLocks noChangeShapeType="1"/>
                                                  </p:cNvCxnSpPr>
                                                  <p:nvPr/>
                                                </p:nvCxnSpPr>
                                                <p:spPr bwMode="auto">
                                                  <a:xfrm flipV="1">
                                                    <a:off x="5981" y="12544"/>
                                                    <a:ext cx="0" cy="600"/>
                                                  </a:xfrm>
                                                  <a:prstGeom prst="straightConnector1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solidFill>
                                                      <a:srgbClr val="000000"/>
                                                    </a:solidFill>
                                                    <a:prstDash val="dashDot"/>
                                                    <a:round/>
                                                    <a:headEnd/>
                                                    <a:tailEnd type="triangle" w="med" len="med"/>
                                                  </a:ln>
                                                </p:spPr>
                                              </p:cxnSp>
                                              <p:sp>
                                                <p:nvSpPr>
                                                  <p:cNvPr id="148" name="AutoShape 59"/>
                                                  <p:cNvSpPr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3833" y="13144"/>
                                                    <a:ext cx="4122" cy="1466"/>
                                                  </a:xfrm>
                                                  <a:prstGeom prst="roundRect">
                                                    <a:avLst>
                                                      <a:gd name="adj" fmla="val 16667"/>
                                                    </a:avLst>
                                                  </a:prstGeom>
                                                  <a:solidFill>
                                                    <a:srgbClr val="FFFFFF"/>
                                                  </a:solidFill>
                                                  <a:ln w="9525">
                                                    <a:solidFill>
                                                      <a:srgbClr val="000000"/>
                                                    </a:solidFill>
                                                    <a:round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vert="horz" wrap="square" lIns="91440" tIns="45720" rIns="91440" bIns="45720" numCol="1" anchor="t" anchorCtr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algn="ctr" defTabSz="914400" rtl="0" eaLnBrk="1" fontAlgn="base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ct val="0"/>
                                                      </a:spcBef>
                                                      <a:spcAft>
                                                        <a:spcPts val="100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</a:pPr>
                                                    <a:endParaRPr kumimoji="0" lang="en-US" sz="1800" b="0" i="0" u="none" strike="noStrike" cap="none" normalizeH="0" baseline="0" dirty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bg1">
                                                          <a:lumMod val="50000"/>
                                                        </a:schemeClr>
                                                      </a:solidFill>
                                                      <a:effectLst/>
                                                      <a:latin typeface="Arial" pitchFamily="34" charset="0"/>
                                                      <a:cs typeface="Arial" pitchFamily="34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sp>
                                                <p:nvSpPr>
                                                  <p:cNvPr id="149" name="Text Box 60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5822" y="12762"/>
                                                    <a:ext cx="272" cy="271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solidFill>
                                                    <a:srgbClr val="FFFFFF"/>
                                                  </a:solidFill>
                                                  <a:ln w="9525">
                                                    <a:solidFill>
                                                      <a:srgbClr val="000000"/>
                                                    </a:solidFill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vert="horz" wrap="square" lIns="91440" tIns="45720" rIns="91440" bIns="45720" numCol="1" anchor="t" anchorCtr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</a:bodyPr>
                                                  <a:lstStyle/>
                                                  <a:p>
                                                    <a:pPr marL="0" lvl="0" indent="0" eaLnBrk="1" fontAlgn="base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ct val="0"/>
                                                      </a:spcBef>
                                                      <a:spcAft>
                                                        <a:spcPts val="1000"/>
                                                      </a:spcAft>
                                                      <a:tabLst/>
                                                    </a:pPr>
                                                    <a:r>
                                                      <a:rPr kumimoji="0" lang="en-GB" sz="900" b="0" i="0" u="none" strike="noStrike" cap="none" normalizeH="0" baseline="3000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chemeClr val="bg1">
                                                            <a:lumMod val="50000"/>
                                                          </a:schemeClr>
                                                        </a:solidFill>
                                                        <a:effectLst/>
                                                        <a:latin typeface="Arial" pitchFamily="34" charset="0"/>
                                                        <a:cs typeface="Arial" pitchFamily="34" charset="0"/>
                                                      </a:rPr>
                                                      <a:t>1</a:t>
                                                    </a:r>
                                                    <a:endParaRPr kumimoji="0" lang="en-US" sz="1800" b="0" i="0" u="none" strike="noStrike" cap="none" normalizeH="0" baseline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bg1">
                                                          <a:lumMod val="50000"/>
                                                        </a:schemeClr>
                                                      </a:solidFill>
                                                      <a:effectLst/>
                                                      <a:latin typeface="Arial" pitchFamily="34" charset="0"/>
                                                      <a:cs typeface="Arial" pitchFamily="34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grpSp>
                                              <p:nvGrpSpPr>
                                                <p:cNvPr id="138" name="Group 61"/>
                                                <p:cNvGrpSpPr>
                                                  <a:grpSpLocks/>
                                                </p:cNvGrpSpPr>
                                                <p:nvPr/>
                                              </p:nvGrpSpPr>
                                              <p:grpSpPr bwMode="auto">
                                                <a:xfrm>
                                                  <a:off x="1711" y="10310"/>
                                                  <a:ext cx="9299" cy="1349"/>
                                                  <a:chOff x="1711" y="10310"/>
                                                  <a:chExt cx="9299" cy="1349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139" name="AutoShape 62"/>
                                                  <p:cNvSpPr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1711" y="10310"/>
                                                    <a:ext cx="2381" cy="699"/>
                                                  </a:xfrm>
                                                  <a:prstGeom prst="roundRect">
                                                    <a:avLst>
                                                      <a:gd name="adj" fmla="val 16667"/>
                                                    </a:avLst>
                                                  </a:prstGeom>
                                                  <a:solidFill>
                                                    <a:srgbClr val="FFFFFF"/>
                                                  </a:solidFill>
                                                  <a:ln w="9525">
                                                    <a:solidFill>
                                                      <a:srgbClr val="000000"/>
                                                    </a:solidFill>
                                                    <a:round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vert="horz" wrap="square" lIns="91440" tIns="45720" rIns="91440" bIns="45720" numCol="1" anchor="t" anchorCtr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</a:bodyPr>
                                                  <a:lstStyle/>
                                                  <a:p>
                                                    <a:pPr marL="0" marR="0" lvl="0" indent="0" algn="ctr" defTabSz="914400" rtl="0" eaLnBrk="1" fontAlgn="base" latinLnBrk="0" hangingPunct="1">
                                                      <a:lnSpc>
                                                        <a:spcPct val="100000"/>
                                                      </a:lnSpc>
                                                      <a:spcBef>
                                                        <a:spcPct val="0"/>
                                                      </a:spcBef>
                                                      <a:spcAft>
                                                        <a:spcPts val="1000"/>
                                                      </a:spcAft>
                                                      <a:buClrTx/>
                                                      <a:buSzTx/>
                                                      <a:buFontTx/>
                                                      <a:buNone/>
                                                      <a:tabLst/>
                                                    </a:pPr>
                                                    <a:r>
                                                      <a:rPr kumimoji="0" lang="en-GB" sz="1000" b="0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chemeClr val="bg1">
                                                            <a:lumMod val="50000"/>
                                                          </a:schemeClr>
                                                        </a:solidFill>
                                                        <a:effectLst/>
                                                        <a:latin typeface="Calibri" pitchFamily="34" charset="0"/>
                                                        <a:cs typeface="Arial" pitchFamily="34" charset="0"/>
                                                      </a:rPr>
                                                      <a:t>Children received Scholarships  </a:t>
                                                    </a:r>
                                                    <a:endParaRPr kumimoji="0" lang="en-US" sz="1800" b="0" i="0" u="none" strike="noStrike" cap="none" normalizeH="0" baseline="0" smtClean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schemeClr val="bg1">
                                                          <a:lumMod val="50000"/>
                                                        </a:schemeClr>
                                                      </a:solidFill>
                                                      <a:effectLst/>
                                                      <a:latin typeface="Arial" pitchFamily="34" charset="0"/>
                                                      <a:cs typeface="Arial" pitchFamily="34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140" name="Group 63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>
                                                    <a:off x="4443" y="10310"/>
                                                    <a:ext cx="6567" cy="1349"/>
                                                    <a:chOff x="4443" y="10310"/>
                                                    <a:chExt cx="6567" cy="1349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144" name="AutoShape 64"/>
                                                    <p:cNvSpPr>
                                                      <a:spLocks noChangeArrowheads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4443" y="10310"/>
                                                      <a:ext cx="3035" cy="699"/>
                                                    </a:xfrm>
                                                    <a:prstGeom prst="roundRect">
                                                      <a:avLst>
                                                        <a:gd name="adj" fmla="val 16667"/>
                                                      </a:avLst>
                                                    </a:prstGeom>
                                                    <a:solidFill>
                                                      <a:srgbClr val="FFFFFF"/>
                                                    </a:solidFill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t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algn="ctr" defTabSz="914400" rtl="0" eaLnBrk="1" fontAlgn="base" latinLnBrk="0" hangingPunct="1">
                                                        <a:lnSpc>
                                                          <a:spcPct val="100000"/>
                                                        </a:lnSpc>
                                                        <a:spcBef>
                                                          <a:spcPct val="0"/>
                                                        </a:spcBef>
                                                        <a:spcAft>
                                                          <a:spcPts val="1000"/>
                                                        </a:spcAft>
                                                        <a:buClrTx/>
                                                        <a:buSzTx/>
                                                        <a:buFontTx/>
                                                        <a:buNone/>
                                                        <a:tabLst/>
                                                      </a:pPr>
                                                      <a:r>
                                                        <a:rPr kumimoji="0" lang="en-GB" sz="1000" b="0" i="0" u="none" strike="noStrike" cap="none" normalizeH="0" baseline="0" smtClean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chemeClr val="bg1">
                                                              <a:lumMod val="50000"/>
                                                            </a:schemeClr>
                                                          </a:solidFill>
                                                          <a:effectLst/>
                                                          <a:latin typeface="Calibri" pitchFamily="34" charset="0"/>
                                                          <a:cs typeface="Arial" pitchFamily="34" charset="0"/>
                                                        </a:rPr>
                                                        <a:t>Children are interested about programme </a:t>
                                                      </a:r>
                                                      <a:endParaRPr kumimoji="0" lang="en-US" sz="1800" b="0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chemeClr val="bg1">
                                                            <a:lumMod val="50000"/>
                                                          </a:schemeClr>
                                                        </a:solidFill>
                                                        <a:effectLst/>
                                                        <a:latin typeface="Arial" pitchFamily="34" charset="0"/>
                                                        <a:cs typeface="Arial" pitchFamily="34" charset="0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sp>
                                                  <p:nvSpPr>
                                                    <p:cNvPr id="145" name="AutoShape 65"/>
                                                    <p:cNvSpPr>
                                                      <a:spLocks noChangeArrowheads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7975" y="10310"/>
                                                      <a:ext cx="3035" cy="1088"/>
                                                    </a:xfrm>
                                                    <a:prstGeom prst="roundRect">
                                                      <a:avLst>
                                                        <a:gd name="adj" fmla="val 16667"/>
                                                      </a:avLst>
                                                    </a:prstGeom>
                                                    <a:solidFill>
                                                      <a:schemeClr val="tx1">
                                                        <a:lumMod val="85000"/>
                                                      </a:schemeClr>
                                                    </a:solidFill>
                                                    <a:ln w="9525">
                                                      <a:solidFill>
                                                        <a:schemeClr val="bg1"/>
                                                      </a:solidFill>
                                                      <a:round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t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pPr marL="0" marR="0" lvl="0" indent="0" algn="ctr" defTabSz="914400" rtl="0" eaLnBrk="1" fontAlgn="base" latinLnBrk="0" hangingPunct="1">
                                                        <a:lnSpc>
                                                          <a:spcPct val="100000"/>
                                                        </a:lnSpc>
                                                        <a:spcBef>
                                                          <a:spcPct val="0"/>
                                                        </a:spcBef>
                                                        <a:spcAft>
                                                          <a:spcPts val="1000"/>
                                                        </a:spcAft>
                                                        <a:buClrTx/>
                                                        <a:buSzTx/>
                                                        <a:buFontTx/>
                                                        <a:buNone/>
                                                        <a:tabLst/>
                                                      </a:pPr>
                                                      <a:r>
                                                        <a:rPr kumimoji="0" lang="en-GB" sz="1000" b="0" i="0" u="none" strike="noStrike" cap="none" normalizeH="0" baseline="0" dirty="0" smtClean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chemeClr val="bg1">
                                                              <a:lumMod val="50000"/>
                                                            </a:schemeClr>
                                                          </a:solidFill>
                                                          <a:effectLst/>
                                                          <a:latin typeface="Calibri" pitchFamily="34" charset="0"/>
                                                          <a:cs typeface="Arial" pitchFamily="34" charset="0"/>
                                                        </a:rPr>
                                                        <a:t>Children received parental support and encouragement </a:t>
                                                      </a:r>
                                                      <a:endParaRPr kumimoji="0" lang="en-US" sz="1800" b="0" i="0" u="none" strike="noStrike" cap="none" normalizeH="0" baseline="0" dirty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chemeClr val="bg1">
                                                            <a:lumMod val="50000"/>
                                                          </a:schemeClr>
                                                        </a:solidFill>
                                                        <a:effectLst/>
                                                        <a:latin typeface="Arial" pitchFamily="34" charset="0"/>
                                                        <a:cs typeface="Arial" pitchFamily="34" charset="0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cxnSp>
                                                  <p:nvCxnSpPr>
                                                    <p:cNvPr id="146" name="AutoShape 66"/>
                                                    <p:cNvCxnSpPr>
                                                      <a:cxnSpLocks noChangeShapeType="1"/>
                                                    </p:cNvCxnSpPr>
                                                    <p:nvPr/>
                                                  </p:nvCxnSpPr>
                                                  <p:spPr bwMode="auto">
                                                    <a:xfrm flipV="1">
                                                      <a:off x="6529" y="11398"/>
                                                      <a:ext cx="1561" cy="261"/>
                                                    </a:xfrm>
                                                    <a:prstGeom prst="straightConnector1">
                                                      <a:avLst/>
                                                    </a:prstGeom>
                                                    <a:noFill/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round/>
                                                      <a:headEnd/>
                                                      <a:tailEnd type="triangle" w="med" len="med"/>
                                                    </a:ln>
                                                  </p:spPr>
                                                </p:cxnSp>
                                              </p:grpSp>
                                              <p:grpSp>
                                                <p:nvGrpSpPr>
                                                  <p:cNvPr id="141" name="Group 67"/>
                                                  <p:cNvGrpSpPr>
                                                    <a:grpSpLocks/>
                                                  </p:cNvGrpSpPr>
                                                  <p:nvPr/>
                                                </p:nvGrpSpPr>
                                                <p:grpSpPr bwMode="auto">
                                                  <a:xfrm>
                                                    <a:off x="3026" y="11009"/>
                                                    <a:ext cx="2510" cy="650"/>
                                                    <a:chOff x="3026" y="11009"/>
                                                    <a:chExt cx="2510" cy="650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142" name="AutoShape 68"/>
                                                    <p:cNvCxnSpPr>
                                                      <a:cxnSpLocks noChangeShapeType="1"/>
                                                    </p:cNvCxnSpPr>
                                                    <p:nvPr/>
                                                  </p:nvCxnSpPr>
                                                  <p:spPr bwMode="auto">
                                                    <a:xfrm rot="10800000">
                                                      <a:off x="3026" y="11009"/>
                                                      <a:ext cx="2510" cy="650"/>
                                                    </a:xfrm>
                                                    <a:prstGeom prst="straightConnector1">
                                                      <a:avLst/>
                                                    </a:prstGeom>
                                                    <a:noFill/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prstDash val="dashDot"/>
                                                      <a:round/>
                                                      <a:headEnd/>
                                                      <a:tailEnd type="triangle" w="med" len="med"/>
                                                    </a:ln>
                                                  </p:spPr>
                                                </p:cxnSp>
                                                <p:sp>
                                                  <p:nvSpPr>
                                                    <p:cNvPr id="143" name="Text Box 69"/>
                                                    <p:cNvSpPr txBox="1">
                                                      <a:spLocks noChangeArrowheads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4443" y="11301"/>
                                                      <a:ext cx="272" cy="271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solidFill>
                                                      <a:srgbClr val="FFFFFF"/>
                                                    </a:solidFill>
                                                    <a:ln w="9525">
                                                      <a:solidFill>
                                                        <a:srgbClr val="000000"/>
                                                      </a:solidFill>
                                                      <a:miter lim="800000"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vert="horz" wrap="square" lIns="91440" tIns="45720" rIns="91440" bIns="45720" numCol="1" anchor="t" anchorCtr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</a:bodyPr>
                                                    <a:lstStyle/>
                                                    <a:p>
                                                      <a:pPr marL="0" lvl="0" indent="0" eaLnBrk="1" fontAlgn="base" latinLnBrk="0" hangingPunct="1">
                                                        <a:lnSpc>
                                                          <a:spcPct val="100000"/>
                                                        </a:lnSpc>
                                                        <a:spcBef>
                                                          <a:spcPct val="0"/>
                                                        </a:spcBef>
                                                        <a:spcAft>
                                                          <a:spcPts val="1000"/>
                                                        </a:spcAft>
                                                        <a:tabLst/>
                                                      </a:pPr>
                                                      <a:r>
                                                        <a:rPr kumimoji="0" lang="en-GB" sz="900" b="0" i="0" u="none" strike="noStrike" cap="none" normalizeH="0" baseline="30000" smtClean="0">
                                                          <a:ln>
                                                            <a:noFill/>
                                                          </a:ln>
                                                          <a:solidFill>
                                                            <a:schemeClr val="bg1">
                                                              <a:lumMod val="50000"/>
                                                            </a:schemeClr>
                                                          </a:solidFill>
                                                          <a:effectLst/>
                                                          <a:latin typeface="Arial" pitchFamily="34" charset="0"/>
                                                          <a:cs typeface="Arial" pitchFamily="34" charset="0"/>
                                                        </a:rPr>
                                                        <a:t>3</a:t>
                                                      </a:r>
                                                      <a:endParaRPr kumimoji="0" lang="en-US" sz="1800" b="0" i="0" u="none" strike="noStrike" cap="none" normalizeH="0" baseline="0" smtClean="0">
                                                        <a:ln>
                                                          <a:noFill/>
                                                        </a:ln>
                                                        <a:solidFill>
                                                          <a:schemeClr val="bg1">
                                                            <a:lumMod val="50000"/>
                                                          </a:schemeClr>
                                                        </a:solidFill>
                                                        <a:effectLst/>
                                                        <a:latin typeface="Arial" pitchFamily="34" charset="0"/>
                                                        <a:cs typeface="Arial" pitchFamily="34" charset="0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  <p:grpSp>
                                    <p:nvGrpSpPr>
                                      <p:cNvPr id="116" name="Group 70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3818" y="2186"/>
                                        <a:ext cx="5697" cy="3751"/>
                                        <a:chOff x="3818" y="2166"/>
                                        <a:chExt cx="5697" cy="3751"/>
                                      </a:xfrm>
                                    </p:grpSpPr>
                                    <p:grpSp>
                                      <p:nvGrpSpPr>
                                        <p:cNvPr id="117" name="Group 71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6741" y="3160"/>
                                          <a:ext cx="2774" cy="2757"/>
                                          <a:chOff x="6741" y="3160"/>
                                          <a:chExt cx="2774" cy="2757"/>
                                        </a:xfrm>
                                      </p:grpSpPr>
                                      <p:sp>
                                        <p:nvSpPr>
                                          <p:cNvPr id="125" name="AutoShape 72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6741" y="3160"/>
                                            <a:ext cx="2755" cy="1061"/>
                                          </a:xfrm>
                                          <a:prstGeom prst="roundRect">
                                            <a:avLst>
                                              <a:gd name="adj" fmla="val 16667"/>
                                            </a:avLst>
                                          </a:prstGeom>
                                          <a:solidFill>
                                            <a:srgbClr val="FFFFFF"/>
                                          </a:solidFill>
                                          <a:ln w="9525">
                                            <a:solidFill>
                                              <a:srgbClr val="000000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lvl="0" indent="0" algn="ctr" defTabSz="914400" rtl="0" eaLnBrk="1" fontAlgn="base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ts val="100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kumimoji="0" lang="en-GB" sz="1000" b="0" i="0" u="none" strike="noStrike" cap="none" normalizeH="0" baseline="0" dirty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chemeClr val="bg1">
                                                    <a:lumMod val="50000"/>
                                                  </a:schemeClr>
                                                </a:solidFill>
                                                <a:effectLst/>
                                                <a:latin typeface="Calibri" pitchFamily="34" charset="0"/>
                                                <a:cs typeface="Arial" pitchFamily="34" charset="0"/>
                                              </a:rPr>
                                              <a:t>Students have developed their marketable ICT skills</a:t>
                                            </a:r>
                                            <a:endParaRPr kumimoji="0" lang="en-US" sz="1800" b="0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Arial" pitchFamily="34" charset="0"/>
                                              <a:cs typeface="Arial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sp>
                                        <p:nvSpPr>
                                          <p:cNvPr id="126" name="AutoShape 73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7451" y="4595"/>
                                            <a:ext cx="2064" cy="1322"/>
                                          </a:xfrm>
                                          <a:prstGeom prst="roundRect">
                                            <a:avLst>
                                              <a:gd name="adj" fmla="val 16667"/>
                                            </a:avLst>
                                          </a:prstGeom>
                                          <a:solidFill>
                                            <a:srgbClr val="FFFFFF"/>
                                          </a:solidFill>
                                          <a:ln w="9525">
                                            <a:solidFill>
                                              <a:srgbClr val="000000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lvl="0" indent="0" algn="ctr" defTabSz="914400" rtl="0" eaLnBrk="1" fontAlgn="base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ts val="100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kumimoji="0" lang="en-GB" sz="1000" b="0" i="0" u="none" strike="noStrike" cap="none" normalizeH="0" baseline="0" dirty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chemeClr val="bg1">
                                                    <a:lumMod val="50000"/>
                                                  </a:schemeClr>
                                                </a:solidFill>
                                                <a:effectLst/>
                                                <a:latin typeface="Calibri" pitchFamily="34" charset="0"/>
                                                <a:cs typeface="Arial" pitchFamily="34" charset="0"/>
                                              </a:rPr>
                                              <a:t>Skilled facilitators would provide training</a:t>
                                            </a:r>
                                            <a:endParaRPr kumimoji="0" lang="en-US" sz="1800" b="0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Arial" pitchFamily="34" charset="0"/>
                                              <a:cs typeface="Arial" pitchFamily="34" charset="0"/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grpSp>
                                      <p:nvGrpSpPr>
                                        <p:cNvPr id="118" name="Group 74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3818" y="2166"/>
                                          <a:ext cx="4982" cy="2168"/>
                                          <a:chOff x="3818" y="2166"/>
                                          <a:chExt cx="4982" cy="2168"/>
                                        </a:xfrm>
                                      </p:grpSpPr>
                                      <p:sp>
                                        <p:nvSpPr>
                                          <p:cNvPr id="119" name="AutoShape 75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3818" y="3361"/>
                                            <a:ext cx="2598" cy="973"/>
                                          </a:xfrm>
                                          <a:prstGeom prst="roundRect">
                                            <a:avLst>
                                              <a:gd name="adj" fmla="val 16667"/>
                                            </a:avLst>
                                          </a:prstGeom>
                                          <a:solidFill>
                                            <a:srgbClr val="FFFFFF"/>
                                          </a:solidFill>
                                          <a:ln w="9525">
                                            <a:solidFill>
                                              <a:srgbClr val="000000"/>
                                            </a:solidFill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a:bodyPr>
                                          <a:lstStyle/>
                                          <a:p>
                                            <a:pPr marL="0" marR="0" lvl="0" indent="0" algn="ctr" defTabSz="914400" rtl="0" eaLnBrk="1" fontAlgn="base" latinLnBrk="0" hangingPunct="1">
                                              <a:lnSpc>
                                                <a:spcPct val="100000"/>
                                              </a:lnSpc>
                                              <a:spcBef>
                                                <a:spcPct val="0"/>
                                              </a:spcBef>
                                              <a:spcAft>
                                                <a:spcPts val="1000"/>
                                              </a:spcAft>
                                              <a:buClrTx/>
                                              <a:buSzTx/>
                                              <a:buFontTx/>
                                              <a:buNone/>
                                              <a:tabLst/>
                                            </a:pPr>
                                            <a:r>
                                              <a:rPr kumimoji="0" lang="en-GB" sz="1000" b="0" i="0" u="none" strike="noStrike" cap="none" normalizeH="0" baseline="0" dirty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chemeClr val="bg1">
                                                    <a:lumMod val="50000"/>
                                                  </a:schemeClr>
                                                </a:solidFill>
                                                <a:effectLst/>
                                                <a:latin typeface="Calibri" pitchFamily="34" charset="0"/>
                                                <a:cs typeface="Arial" pitchFamily="34" charset="0"/>
                                              </a:rPr>
                                              <a:t>Increased access to appropriate information </a:t>
                                            </a:r>
                                            <a:endParaRPr kumimoji="0" lang="en-US" sz="1800" b="0" i="0" u="none" strike="noStrike" cap="none" normalizeH="0" baseline="0" dirty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effectLst/>
                                              <a:latin typeface="Arial" pitchFamily="34" charset="0"/>
                                              <a:cs typeface="Arial" pitchFamily="34" charset="0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120" name="Group 76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4092" y="2166"/>
                                            <a:ext cx="4708" cy="1190"/>
                                            <a:chOff x="4092" y="2176"/>
                                            <a:chExt cx="4708" cy="1190"/>
                                          </a:xfrm>
                                        </p:grpSpPr>
                                        <p:grpSp>
                                          <p:nvGrpSpPr>
                                            <p:cNvPr id="121" name="Group 77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4092" y="2176"/>
                                              <a:ext cx="4708" cy="994"/>
                                              <a:chOff x="4092" y="2186"/>
                                              <a:chExt cx="4708" cy="994"/>
                                            </a:xfrm>
                                          </p:grpSpPr>
                                          <p:sp>
                                            <p:nvSpPr>
                                              <p:cNvPr id="123" name="AutoShape 78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4092" y="2186"/>
                                                <a:ext cx="4708" cy="472"/>
                                              </a:xfrm>
                                              <a:prstGeom prst="roundRect">
                                                <a:avLst>
                                                  <a:gd name="adj" fmla="val 16667"/>
                                                </a:avLst>
                                              </a:prstGeom>
                                              <a:solidFill>
                                                <a:srgbClr val="FFFFFF"/>
                                              </a:solidFill>
                                              <a:ln w="9525">
                                                <a:solidFill>
                                                  <a:srgbClr val="000000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vert="horz" wrap="square" lIns="91440" tIns="45720" rIns="91440" bIns="45720" numCol="1" anchor="t" anchorCtr="0" compatLnSpc="1">
                                                <a:prstTxWarp prst="textNoShape">
                                                  <a:avLst/>
                                                </a:prstTxWarp>
                                              </a:bodyPr>
                                              <a:lstStyle/>
                                              <a:p>
                                                <a:pPr marL="0" marR="0" lvl="0" indent="0" algn="ctr" defTabSz="914400" rtl="0" eaLnBrk="1" fontAlgn="base" latinLnBrk="0" hangingPunct="1">
                                                  <a:lnSpc>
                                                    <a:spcPct val="100000"/>
                                                  </a:lnSpc>
                                                  <a:spcBef>
                                                    <a:spcPct val="0"/>
                                                  </a:spcBef>
                                                  <a:spcAft>
                                                    <a:spcPts val="1000"/>
                                                  </a:spcAft>
                                                  <a:buClrTx/>
                                                  <a:buSzTx/>
                                                  <a:buFontTx/>
                                                  <a:buNone/>
                                                  <a:tabLst/>
                                                </a:pPr>
                                                <a:r>
                                                  <a:rPr kumimoji="0" lang="en-GB" sz="1000" b="0" i="0" u="none" strike="noStrike" cap="none" normalizeH="0" baseline="0" dirty="0" err="1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chemeClr val="bg1">
                                                        <a:lumMod val="50000"/>
                                                      </a:schemeClr>
                                                    </a:solidFill>
                                                    <a:effectLst/>
                                                    <a:latin typeface="Calibri" pitchFamily="34" charset="0"/>
                                                    <a:cs typeface="Arial" pitchFamily="34" charset="0"/>
                                                  </a:rPr>
                                                  <a:t>eEmpowerment</a:t>
                                                </a:r>
                                                <a:r>
                                                  <a:rPr kumimoji="0" lang="en-GB" sz="1000" b="0" i="0" u="none" strike="noStrike" cap="none" normalizeH="0" baseline="0" dirty="0" smtClean="0">
                                                    <a:ln>
                                                      <a:noFill/>
                                                    </a:ln>
                                                    <a:solidFill>
                                                      <a:schemeClr val="bg1">
                                                        <a:lumMod val="50000"/>
                                                      </a:schemeClr>
                                                    </a:solidFill>
                                                    <a:effectLst/>
                                                    <a:latin typeface="Calibri" pitchFamily="34" charset="0"/>
                                                    <a:cs typeface="Arial" pitchFamily="34" charset="0"/>
                                                  </a:rPr>
                                                  <a:t> of Rural Children/ Youth</a:t>
                                                </a:r>
                                                <a:endParaRPr kumimoji="0" lang="en-US" sz="1800" b="0" i="0" u="none" strike="noStrike" cap="none" normalizeH="0" baseline="0" dirty="0" smtClean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effectLst/>
                                                  <a:latin typeface="Arial" pitchFamily="34" charset="0"/>
                                                  <a:cs typeface="Arial" pitchFamily="34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cxnSp>
                                            <p:nvCxnSpPr>
                                              <p:cNvPr id="124" name="AutoShape 79"/>
                                              <p:cNvCxnSpPr>
                                                <a:cxnSpLocks noChangeShapeType="1"/>
                                              </p:cNvCxnSpPr>
                                              <p:nvPr/>
                                            </p:nvCxnSpPr>
                                            <p:spPr bwMode="auto">
                                              <a:xfrm rot="10800000">
                                                <a:off x="6157" y="2687"/>
                                                <a:ext cx="1224" cy="493"/>
                                              </a:xfrm>
                                              <a:prstGeom prst="straightConnector1">
                                                <a:avLst/>
                                              </a:prstGeom>
                                              <a:noFill/>
                                              <a:ln w="9525">
                                                <a:solidFill>
                                                  <a:srgbClr val="000000"/>
                                                </a:solidFill>
                                                <a:round/>
                                                <a:headEnd/>
                                                <a:tailEnd type="triangle" w="med" len="med"/>
                                              </a:ln>
                                            </p:spPr>
                                          </p:cxnSp>
                                        </p:grpSp>
                                        <p:cxnSp>
                                          <p:nvCxnSpPr>
                                            <p:cNvPr id="122" name="AutoShape 80"/>
                                            <p:cNvCxnSpPr>
                                              <a:cxnSpLocks noChangeShapeType="1"/>
                                            </p:cNvCxnSpPr>
                                            <p:nvPr/>
                                          </p:nvCxnSpPr>
                                          <p:spPr bwMode="auto">
                                            <a:xfrm flipV="1">
                                              <a:off x="5176" y="2687"/>
                                              <a:ext cx="981" cy="679"/>
                                            </a:xfrm>
                                            <a:prstGeom prst="straightConnector1">
                                              <a:avLst/>
                                            </a:prstGeom>
                                            <a:noFill/>
                                            <a:ln w="9525">
                                              <a:solidFill>
                                                <a:srgbClr val="000000"/>
                                              </a:solidFill>
                                              <a:round/>
                                              <a:headEnd/>
                                              <a:tailEnd type="triangle" w="med" len="med"/>
                                            </a:ln>
                                          </p:spPr>
                                        </p:cxn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  <p:sp>
                  <p:nvSpPr>
                    <p:cNvPr id="98" name="AutoShap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56" y="4734"/>
                      <a:ext cx="1921" cy="1055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chemeClr val="tx1">
                        <a:lumMod val="85000"/>
                      </a:schemeClr>
                    </a:solid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Students sit and pass DICA exam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cxnSp>
              <p:nvCxnSpPr>
                <p:cNvPr id="93" name="AutoShape 9"/>
                <p:cNvCxnSpPr>
                  <a:cxnSpLocks noChangeShapeType="1"/>
                </p:cNvCxnSpPr>
                <p:nvPr/>
              </p:nvCxnSpPr>
              <p:spPr bwMode="auto">
                <a:xfrm flipV="1">
                  <a:off x="6104" y="4224"/>
                  <a:ext cx="2202" cy="5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94" name="AutoShape 11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8658" y="4224"/>
                  <a:ext cx="2223" cy="5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</p:grpSp>
      </p:grpSp>
      <p:sp>
        <p:nvSpPr>
          <p:cNvPr id="165" name="Oval 164"/>
          <p:cNvSpPr/>
          <p:nvPr/>
        </p:nvSpPr>
        <p:spPr>
          <a:xfrm>
            <a:off x="6588224" y="2564904"/>
            <a:ext cx="1476593" cy="1329146"/>
          </a:xfrm>
          <a:prstGeom prst="ellipse">
            <a:avLst/>
          </a:prstGeom>
          <a:blipFill rotWithShape="0">
            <a:blip r:embed="rId6" cstate="print">
              <a:grayscl/>
            </a:blip>
            <a:stretch>
              <a:fillRect/>
            </a:stretch>
          </a:blipFill>
        </p:spPr>
        <p:style>
          <a:lnRef idx="2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6" name="Picture 165" descr="fusion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92080" y="6165304"/>
            <a:ext cx="1008111" cy="4279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7" name="Title 8"/>
          <p:cNvSpPr txBox="1">
            <a:spLocks/>
          </p:cNvSpPr>
          <p:nvPr/>
        </p:nvSpPr>
        <p:spPr>
          <a:xfrm>
            <a:off x="0" y="3140968"/>
            <a:ext cx="3629025" cy="1041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Impact mapping – ‘Theory of change’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measurement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95723" y="1556792"/>
            <a:ext cx="1988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Measuring Indicators</a:t>
            </a:r>
            <a:endParaRPr lang="en-GB" sz="1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222849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Exposure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Motivation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Skill development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Self learning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Exploration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Application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Qualification</a:t>
            </a:r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195736" y="1700808"/>
          <a:ext cx="6253692" cy="368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987824" y="5661248"/>
            <a:ext cx="4896544" cy="288032"/>
            <a:chOff x="2987824" y="5661248"/>
            <a:chExt cx="4896544" cy="28803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203848" y="5949280"/>
              <a:ext cx="4680520" cy="0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2987824" y="5661248"/>
              <a:ext cx="3816424" cy="276999"/>
              <a:chOff x="2987824" y="5661248"/>
              <a:chExt cx="3816424" cy="276999"/>
            </a:xfrm>
          </p:grpSpPr>
          <p:sp>
            <p:nvSpPr>
              <p:cNvPr id="9" name="Tekstboks 28"/>
              <p:cNvSpPr txBox="1">
                <a:spLocks noChangeArrowheads="1"/>
              </p:cNvSpPr>
              <p:nvPr/>
            </p:nvSpPr>
            <p:spPr bwMode="auto">
              <a:xfrm>
                <a:off x="2987824" y="5661248"/>
                <a:ext cx="86409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da-DK" sz="1200" dirty="0" smtClean="0">
                    <a:solidFill>
                      <a:schemeClr val="bg2">
                        <a:lumMod val="50000"/>
                      </a:schemeClr>
                    </a:solidFill>
                    <a:latin typeface="Arial" pitchFamily="34" charset="0"/>
                    <a:ea typeface="ＭＳ Ｐゴシック" pitchFamily="-97" charset="-128"/>
                  </a:rPr>
                  <a:t>Time 0</a:t>
                </a:r>
                <a:endParaRPr lang="da-DK" sz="120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ea typeface="ＭＳ Ｐゴシック" pitchFamily="-97" charset="-128"/>
                </a:endParaRPr>
              </a:p>
            </p:txBody>
          </p:sp>
          <p:sp>
            <p:nvSpPr>
              <p:cNvPr id="10" name="Tekstboks 28"/>
              <p:cNvSpPr txBox="1">
                <a:spLocks noChangeArrowheads="1"/>
              </p:cNvSpPr>
              <p:nvPr/>
            </p:nvSpPr>
            <p:spPr bwMode="auto">
              <a:xfrm>
                <a:off x="5940152" y="5661248"/>
                <a:ext cx="864096" cy="2769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blurRad="63500" algn="tl" rotWithShape="0">
                  <a:srgbClr val="000000">
                    <a:alpha val="74998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da-DK" sz="1200" dirty="0" smtClean="0">
                    <a:latin typeface="Arial" pitchFamily="34" charset="0"/>
                    <a:ea typeface="ＭＳ Ｐゴシック" pitchFamily="-97" charset="-128"/>
                  </a:rPr>
                  <a:t>3 months</a:t>
                </a:r>
                <a:endParaRPr lang="da-DK" sz="1200" dirty="0">
                  <a:latin typeface="Arial" pitchFamily="34" charset="0"/>
                  <a:ea typeface="ＭＳ Ｐゴシック" pitchFamily="-97" charset="-128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it sustainable?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Innovation 4SD = product  + social impact + community acceptance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780928"/>
            <a:ext cx="2715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innovation - </a:t>
            </a:r>
            <a:r>
              <a:rPr lang="en-GB" sz="2800" b="1" dirty="0" smtClean="0"/>
              <a:t>√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501008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Social impact  - </a:t>
            </a:r>
            <a:r>
              <a:rPr lang="en-GB" sz="2800" b="1" dirty="0">
                <a:solidFill>
                  <a:prstClr val="black"/>
                </a:solidFill>
              </a:rPr>
              <a:t>√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221088"/>
            <a:ext cx="4451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Community (market) acceptance – </a:t>
            </a:r>
            <a:r>
              <a:rPr lang="en-GB" sz="2800" b="1" dirty="0" smtClean="0"/>
              <a:t>√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 rot="21286919">
            <a:off x="3131840" y="5589240"/>
            <a:ext cx="3647152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41993"/>
              </a:avLst>
            </a:prstTxWarp>
            <a:spAutoFit/>
          </a:bodyPr>
          <a:lstStyle/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source of inspiration....!!!!</a:t>
            </a:r>
            <a:endParaRPr lang="en-GB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5061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Innovation in progress</a:t>
            </a:r>
            <a:endParaRPr lang="en-GB" dirty="0"/>
          </a:p>
        </p:txBody>
      </p:sp>
      <p:pic>
        <p:nvPicPr>
          <p:cNvPr id="4" name="Picture 5" descr="F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0704" y="2492896"/>
            <a:ext cx="20574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1844824"/>
            <a:ext cx="512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From telecentres to mobile for development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0770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Product (live prototype) –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 Mobile SMS based trading platform for rural farmers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5013176"/>
            <a:ext cx="501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development – from 2007 onwards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5373216"/>
            <a:ext cx="3781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Prototype launched – 2009 Aug.</a:t>
            </a:r>
            <a:endParaRPr lang="en-GB" dirty="0"/>
          </a:p>
        </p:txBody>
      </p:sp>
      <p:pic>
        <p:nvPicPr>
          <p:cNvPr id="10" name="Picture 9" descr="lady with mobile.pn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6228184" y="2132856"/>
            <a:ext cx="2304762" cy="1733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 process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331640" y="2492896"/>
            <a:ext cx="2253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Impetus to innovation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31640" y="3068960"/>
            <a:ext cx="429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Innovation process (from idea to prototype)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1640" y="3645024"/>
            <a:ext cx="2062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Social sustainability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Impetus to innovation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412776"/>
          <a:ext cx="7560840" cy="4608576"/>
        </p:xfrm>
        <a:graphic>
          <a:graphicData uri="http://schemas.openxmlformats.org/drawingml/2006/table">
            <a:tbl>
              <a:tblPr/>
              <a:tblGrid>
                <a:gridCol w="2464268"/>
                <a:gridCol w="5096572"/>
              </a:tblGrid>
              <a:tr h="9281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The unexpected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Recurring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telecentre sustainability </a:t>
                      </a: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issues that had challenged the sustenance of the </a:t>
                      </a: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State and private sector sponsored telecentre networks becoming </a:t>
                      </a: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competitors</a:t>
                      </a:r>
                      <a:endParaRPr lang="en-GB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The incongruity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Village communities were not ready to invest to build telecentres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Micro-loans (SEEDS) did not recognize the telecentre as an economically viable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micro-enterprise model</a:t>
                      </a:r>
                      <a:endParaRPr lang="en-GB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The inadequacy in underlying processes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Could not generate sufficient number of telecentre based services in order to satisfy the broader development objectives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The changes in industry or market structure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Unexpected and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rapid development of mobile technology </a:t>
                      </a: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and ubiquity in and around the rural sector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Demographic changes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Over 90% of the rural population uses mobile phones 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In contrast less than 5% of adults participated in telecentres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Changes in perception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Donors and partners started recognizing the mobile phone as a better ICT application for development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New knowledge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Growing body of case studies and research evidence on the effectiveness of M4D applications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6021288"/>
            <a:ext cx="54232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Framework adapted from ‘Innovation &amp; entrepreneurship’ - P. </a:t>
            </a:r>
            <a:r>
              <a:rPr lang="en-GB" sz="1100" dirty="0" err="1" smtClean="0"/>
              <a:t>Drucker</a:t>
            </a:r>
            <a:r>
              <a:rPr lang="en-GB" sz="1100" dirty="0" smtClean="0"/>
              <a:t> (1985)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8367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Innovation for sustainability: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telecentres and mobile phones for development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5536" y="3933056"/>
            <a:ext cx="4896544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Harsha Liyanage</a:t>
            </a:r>
            <a:r>
              <a:rPr kumimoji="0" lang="en-GB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Phd</a:t>
            </a:r>
            <a:r>
              <a:rPr kumimoji="0" lang="en-GB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MBA</a:t>
            </a:r>
            <a:endParaRPr kumimoji="0" lang="en-GB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ICT4D Practitioner (Sarvodaya-Fusion, Sri Lanka),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Principal consultant (eNovation4D, UK)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www.fusion.lk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 harsha@enovation4d.co.uk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422108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Cambridge International Development Course</a:t>
            </a:r>
          </a:p>
          <a:p>
            <a:pPr algn="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University of Cambridge,</a:t>
            </a:r>
            <a:b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Cambridge, UK</a:t>
            </a:r>
          </a:p>
          <a:p>
            <a:pPr algn="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08920"/>
            <a:ext cx="2820800" cy="7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995934" y="5065439"/>
            <a:ext cx="1824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solidFill>
                  <a:prstClr val="white">
                    <a:lumMod val="50000"/>
                  </a:prstClr>
                </a:solidFill>
              </a:rPr>
              <a:t>03 December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Innovation process of FarmerNet</a:t>
            </a:r>
          </a:p>
        </p:txBody>
      </p:sp>
      <p:sp>
        <p:nvSpPr>
          <p:cNvPr id="4" name="Pentagon 3"/>
          <p:cNvSpPr/>
          <p:nvPr/>
        </p:nvSpPr>
        <p:spPr>
          <a:xfrm>
            <a:off x="539552" y="2492896"/>
            <a:ext cx="2232248" cy="1152128"/>
          </a:xfrm>
          <a:prstGeom prst="homePlate">
            <a:avLst/>
          </a:prstGeom>
          <a:noFill/>
          <a:ln cap="rnd"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171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Idea </a:t>
            </a:r>
          </a:p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6" name="Pentagon 5"/>
          <p:cNvSpPr/>
          <p:nvPr/>
        </p:nvSpPr>
        <p:spPr>
          <a:xfrm>
            <a:off x="2843808" y="2492896"/>
            <a:ext cx="2232248" cy="1152128"/>
          </a:xfrm>
          <a:prstGeom prst="homePlate">
            <a:avLst/>
          </a:prstGeom>
          <a:noFill/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5148064" y="2420888"/>
            <a:ext cx="2232248" cy="1152128"/>
          </a:xfrm>
          <a:prstGeom prst="homePlate">
            <a:avLst/>
          </a:prstGeom>
          <a:noFill/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7452320" y="2420888"/>
            <a:ext cx="1152128" cy="1152128"/>
          </a:xfrm>
          <a:prstGeom prst="homePlate">
            <a:avLst>
              <a:gd name="adj" fmla="val 0"/>
            </a:avLst>
          </a:prstGeom>
          <a:noFill/>
          <a:ln>
            <a:solidFill>
              <a:srgbClr val="FF7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87824" y="2708920"/>
            <a:ext cx="171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Concept </a:t>
            </a:r>
          </a:p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2708920"/>
            <a:ext cx="171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Prototype </a:t>
            </a:r>
          </a:p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596336" y="2852936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2267744" y="3429000"/>
            <a:ext cx="798486" cy="1086415"/>
            <a:chOff x="2458" y="9780"/>
            <a:chExt cx="1072" cy="101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58" y="10310"/>
              <a:ext cx="1072" cy="4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Gate 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2"/>
            <p:cNvSpPr>
              <a:spLocks noChangeShapeType="1"/>
            </p:cNvSpPr>
            <p:nvPr/>
          </p:nvSpPr>
          <p:spPr bwMode="auto">
            <a:xfrm flipV="1">
              <a:off x="3007" y="9780"/>
              <a:ext cx="0" cy="5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600"/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4572000" y="3422705"/>
            <a:ext cx="798486" cy="1086415"/>
            <a:chOff x="2458" y="9780"/>
            <a:chExt cx="1072" cy="1014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458" y="10310"/>
              <a:ext cx="1072" cy="4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Calibri" pitchFamily="34" charset="0"/>
                </a:rPr>
                <a:t>Gate 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12"/>
            <p:cNvSpPr>
              <a:spLocks noChangeShapeType="1"/>
            </p:cNvSpPr>
            <p:nvPr/>
          </p:nvSpPr>
          <p:spPr bwMode="auto">
            <a:xfrm flipV="1">
              <a:off x="3007" y="9780"/>
              <a:ext cx="0" cy="5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6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987824" y="4725144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Stage gating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3831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Idea generation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340768"/>
          <a:ext cx="7776864" cy="5120640"/>
        </p:xfrm>
        <a:graphic>
          <a:graphicData uri="http://schemas.openxmlformats.org/drawingml/2006/table">
            <a:tbl>
              <a:tblPr/>
              <a:tblGrid>
                <a:gridCol w="2592288"/>
                <a:gridCol w="2592288"/>
                <a:gridCol w="2592288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Times New Roman"/>
                        </a:rPr>
                        <a:t> Idea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Technology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Mobile phone application to improve pest &amp; disease information dissemination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Mobile phones and telecentres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Dissemination of pest and disease information, combining with telecentre infrastructure for rural farmers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Application of mobile, PDA &amp; GIS technologies for snake bite prevention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Combining mobile phone, PDA and GIS technology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Dissemination of health information for snake bite prevention to the rural sector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Application of ‘community PDA’ for livelihood development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Combining mobile phones, PDA and GIS technology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Provision of support tools (decision support,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educational &amp;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income generation) to rural community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Convergence of </a:t>
                      </a:r>
                      <a:r>
                        <a:rPr lang="en-GB" sz="1400" dirty="0" err="1">
                          <a:latin typeface="Calibri"/>
                          <a:ea typeface="Calibri"/>
                          <a:cs typeface="Times New Roman"/>
                        </a:rPr>
                        <a:t>Facebook</a:t>
                      </a: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 and mobile phone for community empowerment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Mobile phone and social networking (internet, Facebook) 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Peer networks and village networks using Facebook as a back end support system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Mobile phone application to facilitate rural famer trading, using rural telecentres as information centres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Mobile phones and telecentres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Support rural farmer trading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gating criteria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1772816"/>
          <a:ext cx="7920880" cy="3856307"/>
        </p:xfrm>
        <a:graphic>
          <a:graphicData uri="http://schemas.openxmlformats.org/drawingml/2006/table">
            <a:tbl>
              <a:tblPr/>
              <a:tblGrid>
                <a:gridCol w="2664296"/>
                <a:gridCol w="5256584"/>
              </a:tblGrid>
              <a:tr h="230425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Criteria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Strategic fit 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Does the idea or concept fits into Fusion’s mission, strategic objectives and capabilities of staff?</a:t>
                      </a:r>
                      <a:endParaRPr lang="en-GB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7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Technical feasibility 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Is it technically feasible to develop within the developing country context in terms of acquiring services from the available in-country software vendors?</a:t>
                      </a:r>
                      <a:endParaRPr lang="en-GB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Resource intensiveness   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How feasible is it to manage the project within the limitations of Fusion’s fund raising and fund management capacity?</a:t>
                      </a:r>
                      <a:endParaRPr lang="en-GB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Risks 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What is the chance of failure due to competitive forces from corporate telecoms and other potential competitors? </a:t>
                      </a:r>
                      <a:endParaRPr lang="en-GB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Returns 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How feasible is it to develop into a marketable product in a social enterprise context?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 development</a:t>
            </a:r>
            <a:endParaRPr lang="en-GB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748883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Prototype development</a:t>
            </a:r>
            <a:endParaRPr lang="en-GB" dirty="0"/>
          </a:p>
        </p:txBody>
      </p:sp>
      <p:pic>
        <p:nvPicPr>
          <p:cNvPr id="3" name="Picture 2" descr="C:\Documents and Settings\Harsha Liyanage\My Documents\My Pictures\Farmer-net temp\FarmerNet p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204864"/>
            <a:ext cx="33123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3140968"/>
            <a:ext cx="3526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Live prototype: www.farmer.lk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797152"/>
            <a:ext cx="5581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Nationally accessible via all the mobile networks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157192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Being tested with selected communities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it an appropriate technology?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1839307"/>
            <a:ext cx="71287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meets the needs of both women and 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enables people to generate income for themselves and their family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affordable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has a limited impact on the environment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can be designed, improved, managed and controlled by local people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uses local skills and materials as much as possible.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5517232"/>
            <a:ext cx="5790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Framework adapted from </a:t>
            </a:r>
            <a:r>
              <a:rPr lang="en-GB" sz="1200" dirty="0"/>
              <a:t>E.F. </a:t>
            </a:r>
            <a:r>
              <a:rPr lang="en-GB" sz="1200" dirty="0" smtClean="0"/>
              <a:t>Schumacher (1973) &amp; Practical Action (2010)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 check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Innovation 4SD = product  + social impact + community acceptance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780928"/>
            <a:ext cx="4365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innovation – partially done </a:t>
            </a:r>
            <a:r>
              <a:rPr lang="en-GB" sz="2800" b="1" dirty="0" smtClean="0"/>
              <a:t>√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501008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Social impact  - </a:t>
            </a:r>
            <a:r>
              <a:rPr lang="en-GB" sz="2800" b="1" dirty="0" smtClean="0">
                <a:solidFill>
                  <a:prstClr val="black"/>
                </a:solidFill>
              </a:rPr>
              <a:t>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221088"/>
            <a:ext cx="4451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Community (market) acceptance – </a:t>
            </a:r>
            <a:r>
              <a:rPr lang="en-GB" sz="2800" b="1" dirty="0" smtClean="0"/>
              <a:t>?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41072" y="5795972"/>
            <a:ext cx="3647152" cy="36933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Very frustrating...but hopeful....!!!!</a:t>
            </a:r>
            <a:endParaRPr lang="en-GB" sz="1400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979548"/>
            <a:ext cx="260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Problem we try to answer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411596"/>
            <a:ext cx="412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Innovation and social enterprise approach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915652"/>
            <a:ext cx="5527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Fusion Education  - telecentre product - as a success story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3419708"/>
            <a:ext cx="592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FarmerNet – mobile 4D product – work in progress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066600"/>
            <a:ext cx="102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Contact: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5435932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harsha@enovation4d.co.uk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4499828"/>
            <a:ext cx="1447832" cy="369332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Thank you! 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403648" y="1700808"/>
            <a:ext cx="6088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Sustainable development – definition and hypothesis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132856"/>
            <a:ext cx="380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Sri Lanka, ICT and Poverty profile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564904"/>
            <a:ext cx="406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Problem – we are trying to answer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2996952"/>
            <a:ext cx="288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Fusion  – an introduction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3429000"/>
            <a:ext cx="3074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Innovation &amp; sustainability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4365104"/>
            <a:ext cx="524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innovation – in telecentre landscape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411760" y="4797152"/>
            <a:ext cx="595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 innovation– in mobile phone 4D landscape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3933056"/>
            <a:ext cx="402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Programme innovation landscape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522920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7544" y="147549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"Sustainable development is </a:t>
            </a:r>
            <a:r>
              <a:rPr lang="en-GB" b="1" dirty="0" smtClean="0"/>
              <a:t>development</a:t>
            </a:r>
            <a:r>
              <a:rPr lang="en-GB" dirty="0" smtClean="0"/>
              <a:t> that meets the </a:t>
            </a:r>
            <a:r>
              <a:rPr lang="en-GB" b="1" dirty="0" smtClean="0"/>
              <a:t>needs</a:t>
            </a:r>
            <a:r>
              <a:rPr lang="en-GB" dirty="0" smtClean="0"/>
              <a:t> of the present without compromising the ability of future generations to meet their own needs”. 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b="1" dirty="0" smtClean="0"/>
              <a:t>Needs</a:t>
            </a:r>
            <a:r>
              <a:rPr lang="en-GB" dirty="0" smtClean="0"/>
              <a:t>:  in particular the </a:t>
            </a:r>
            <a:r>
              <a:rPr lang="en-GB" b="1" dirty="0" smtClean="0"/>
              <a:t>essential needs of the world's poor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724128" y="2771636"/>
            <a:ext cx="2508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Brundtland</a:t>
            </a:r>
            <a:r>
              <a:rPr lang="en-GB" dirty="0" smtClean="0"/>
              <a:t> Report, 1987</a:t>
            </a:r>
            <a:endParaRPr lang="en-GB" dirty="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67544" y="3573016"/>
            <a:ext cx="448712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latin typeface="+mj-lt"/>
                <a:ea typeface="+mj-ea"/>
                <a:cs typeface="+mj-cs"/>
              </a:rPr>
              <a:t>Working Hypothesis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56" y="4365104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Innovation 4SD = product  + social impact + community acceptance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3561" y="5445224"/>
            <a:ext cx="7314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(Note: environmental impact was not taken into the account, in our current effort)</a:t>
            </a:r>
            <a:endParaRPr lang="en-GB" sz="1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23797" y="4653136"/>
            <a:ext cx="270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(community = target market)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57474" y="4653136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(or programme)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5168225"/>
            <a:ext cx="5163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(Innovation 4SD: Innovation for sustainable development)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5452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Sri Lanka Poverty profile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060849"/>
          <a:ext cx="6696744" cy="3312369"/>
        </p:xfrm>
        <a:graphic>
          <a:graphicData uri="http://schemas.openxmlformats.org/drawingml/2006/table">
            <a:tbl>
              <a:tblPr firstRow="1"/>
              <a:tblGrid>
                <a:gridCol w="4420228"/>
                <a:gridCol w="2276516"/>
              </a:tblGrid>
              <a:tr h="517970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Poverty profile, Sri Lanka</a:t>
                      </a: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797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Poverty head count ratio at $1.25 / day</a:t>
                      </a: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Times New Roman"/>
                          <a:cs typeface="Times New Roman"/>
                        </a:rPr>
                        <a:t> 7%</a:t>
                      </a:r>
                      <a:endParaRPr lang="en-GB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97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Times New Roman"/>
                          <a:cs typeface="Times New Roman"/>
                        </a:rPr>
                        <a:t>Poverty head count ratio at $2/ day</a:t>
                      </a:r>
                      <a:endParaRPr lang="en-GB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Times New Roman"/>
                          <a:cs typeface="Times New Roman"/>
                        </a:rPr>
                        <a:t>29.1%</a:t>
                      </a:r>
                      <a:endParaRPr lang="en-GB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34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0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Poverty incidence at </a:t>
                      </a:r>
                      <a:r>
                        <a:rPr lang="en-US" sz="1800" dirty="0" smtClean="0">
                          <a:latin typeface="Cambria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dirty="0" smtClean="0">
                          <a:latin typeface="Cambria"/>
                          <a:ea typeface="Times New Roman"/>
                          <a:cs typeface="Times New Roman"/>
                        </a:rPr>
                        <a:t>rban </a:t>
                      </a: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sector</a:t>
                      </a: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Times New Roman"/>
                          <a:cs typeface="Times New Roman"/>
                        </a:rPr>
                        <a:t>6.7%</a:t>
                      </a:r>
                      <a:endParaRPr lang="en-GB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0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Poverty incidence at </a:t>
                      </a:r>
                      <a:r>
                        <a:rPr lang="en-US" sz="1800" dirty="0">
                          <a:latin typeface="Cambri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ural sector </a:t>
                      </a: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Times New Roman"/>
                          <a:cs typeface="Times New Roman"/>
                        </a:rPr>
                        <a:t>15.7%</a:t>
                      </a:r>
                      <a:endParaRPr lang="en-GB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7693" y="5543654"/>
            <a:ext cx="4246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Source:  </a:t>
            </a:r>
            <a:r>
              <a:rPr lang="en-US" sz="1100" dirty="0" smtClean="0"/>
              <a:t>World Bank &amp; Censes and Statistics by </a:t>
            </a:r>
            <a:r>
              <a:rPr lang="en-US" sz="1100" dirty="0" err="1" smtClean="0"/>
              <a:t>Gvt</a:t>
            </a:r>
            <a:r>
              <a:rPr lang="en-US" sz="1100" dirty="0" smtClean="0"/>
              <a:t> SL, 2011.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Sri Lanka ICT profile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916832"/>
          <a:ext cx="6336703" cy="3225888"/>
        </p:xfrm>
        <a:graphic>
          <a:graphicData uri="http://schemas.openxmlformats.org/drawingml/2006/table">
            <a:tbl>
              <a:tblPr/>
              <a:tblGrid>
                <a:gridCol w="3484097"/>
                <a:gridCol w="1415415"/>
                <a:gridCol w="1437191"/>
              </a:tblGrid>
              <a:tr h="758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mbria"/>
                          <a:ea typeface="Times New Roman"/>
                          <a:cs typeface="Times New Roman"/>
                        </a:rPr>
                        <a:t>2000</a:t>
                      </a:r>
                      <a:endParaRPr lang="en-GB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mbria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mbria"/>
                          <a:ea typeface="Times New Roman"/>
                          <a:cs typeface="Times New Roman"/>
                        </a:rPr>
                        <a:t>Telephone lines (per 100 people) 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mbria"/>
                          <a:ea typeface="Times New Roman"/>
                          <a:cs typeface="Times New Roman"/>
                        </a:rPr>
                        <a:t>4.1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mbria"/>
                          <a:ea typeface="Times New Roman"/>
                          <a:cs typeface="Times New Roman"/>
                        </a:rPr>
                        <a:t>16.9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mbria"/>
                          <a:ea typeface="Times New Roman"/>
                          <a:cs typeface="Times New Roman"/>
                        </a:rPr>
                        <a:t>Mobile cellular subscriptions (per 100 people) </a:t>
                      </a:r>
                      <a:endParaRPr lang="en-GB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Cambria"/>
                          <a:ea typeface="Times New Roman"/>
                          <a:cs typeface="Times New Roman"/>
                        </a:rPr>
                        <a:t>2.3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Cambria"/>
                          <a:ea typeface="Times New Roman"/>
                          <a:cs typeface="Times New Roman"/>
                        </a:rPr>
                        <a:t>69.4</a:t>
                      </a:r>
                      <a:endParaRPr lang="en-GB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Times New Roman"/>
                          <a:cs typeface="Times New Roman"/>
                        </a:rPr>
                        <a:t>Population covered by mobile cellular network (%) </a:t>
                      </a:r>
                      <a:endParaRPr lang="en-GB" sz="14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mbria"/>
                          <a:ea typeface="Times New Roman"/>
                          <a:cs typeface="Times New Roman"/>
                        </a:rPr>
                        <a:t>58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mbria"/>
                          <a:ea typeface="Times New Roman"/>
                          <a:cs typeface="Times New Roman"/>
                        </a:rPr>
                        <a:t>95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mbria"/>
                          <a:ea typeface="Times New Roman"/>
                          <a:cs typeface="Times New Roman"/>
                        </a:rPr>
                        <a:t>Fixed Internet subscribers (per 100 people) </a:t>
                      </a:r>
                      <a:endParaRPr lang="en-GB" sz="14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mbria"/>
                          <a:ea typeface="Times New Roman"/>
                          <a:cs typeface="Times New Roman"/>
                        </a:rPr>
                        <a:t>0.2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mbria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860032" y="5327630"/>
            <a:ext cx="25619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Source: World Bank statistics, 2010. 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7544" y="1916832"/>
            <a:ext cx="8229600" cy="38164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Despite the presence of technologies (telecentres, internet, mobile phones)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rural poor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not educated or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skilful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apply them for their development.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600+ telecentres are underutilized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95% mobile penetration is not systematically tapped for development advantage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Middle income sector of 21mil population in 36,000 villages in 25 districts seek appropriate ICT services to meet their aspirations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sion logo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836712"/>
            <a:ext cx="1834406" cy="736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67744" y="1844824"/>
            <a:ext cx="4804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Mission : e-Empowerment of communities</a:t>
            </a:r>
          </a:p>
        </p:txBody>
      </p:sp>
      <p:sp>
        <p:nvSpPr>
          <p:cNvPr id="5" name="Oval 4"/>
          <p:cNvSpPr/>
          <p:nvPr/>
        </p:nvSpPr>
        <p:spPr>
          <a:xfrm>
            <a:off x="1763688" y="2348880"/>
            <a:ext cx="3168352" cy="31683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b="1" dirty="0" smtClean="0">
                <a:solidFill>
                  <a:schemeClr val="tx1"/>
                </a:solidFill>
              </a:rPr>
              <a:t>Capacity building</a:t>
            </a:r>
            <a:r>
              <a:rPr lang="en-GB" sz="1600" dirty="0" smtClean="0">
                <a:solidFill>
                  <a:schemeClr val="tx1"/>
                </a:solidFill>
              </a:rPr>
              <a:t>&gt;&gt;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ICT education and skills</a:t>
            </a: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Accessibility &gt;&gt; 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Telecentres, mobile, Smart-Phones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600" b="1" dirty="0" smtClean="0">
                <a:solidFill>
                  <a:schemeClr val="tx1"/>
                </a:solidFill>
              </a:rPr>
              <a:t>Applications&gt;&gt;  </a:t>
            </a:r>
            <a:r>
              <a:rPr lang="en-GB" sz="1200" dirty="0" smtClean="0">
                <a:solidFill>
                  <a:schemeClr val="tx1"/>
                </a:solidFill>
              </a:rPr>
              <a:t>Fusion Education, FarmerNet</a:t>
            </a:r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6" name="Oval 5"/>
          <p:cNvSpPr/>
          <p:nvPr/>
        </p:nvSpPr>
        <p:spPr>
          <a:xfrm>
            <a:off x="4355976" y="2348880"/>
            <a:ext cx="3168352" cy="3168352"/>
          </a:xfrm>
          <a:prstGeom prst="ellipse">
            <a:avLst/>
          </a:prstGeom>
          <a:solidFill>
            <a:srgbClr val="FF7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b="1" dirty="0" smtClean="0"/>
              <a:t>Economic sustenance </a:t>
            </a:r>
            <a:r>
              <a:rPr lang="en-GB" dirty="0" smtClean="0"/>
              <a:t>of </a:t>
            </a:r>
          </a:p>
          <a:p>
            <a:pPr algn="r"/>
            <a:r>
              <a:rPr lang="en-GB" dirty="0" smtClean="0"/>
              <a:t>Community + partners + </a:t>
            </a:r>
          </a:p>
          <a:p>
            <a:pPr algn="r"/>
            <a:r>
              <a:rPr lang="en-GB" dirty="0" smtClean="0"/>
              <a:t>Fusion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89136" y="558924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Social bottom line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5579948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Economic bottom line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522972"/>
            <a:ext cx="8138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Programme Innovation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(1997~2007)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1916832"/>
          <a:ext cx="7488833" cy="3531616"/>
        </p:xfrm>
        <a:graphic>
          <a:graphicData uri="http://schemas.openxmlformats.org/drawingml/2006/table">
            <a:tbl>
              <a:tblPr/>
              <a:tblGrid>
                <a:gridCol w="1498322"/>
                <a:gridCol w="3614246"/>
                <a:gridCol w="2376265"/>
              </a:tblGrid>
              <a:tr h="127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Time period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Programme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Sector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1997 - 2000</a:t>
                      </a:r>
                    </a:p>
                  </a:txBody>
                  <a:tcPr marL="23812" marR="238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Times New Roman"/>
                        </a:rPr>
                        <a:t>Design, develop, introduce telecentres as a development model</a:t>
                      </a: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Telecentres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as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 ICT4D model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2004</a:t>
                      </a:r>
                    </a:p>
                  </a:txBody>
                  <a:tcPr marL="23812" marR="238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Design and develop Subsidy vouchers for telecentres</a:t>
                      </a: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Community participation at telecentres</a:t>
                      </a: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Times New Roman"/>
                        </a:rPr>
                        <a:t>2005 - 2007</a:t>
                      </a:r>
                    </a:p>
                  </a:txBody>
                  <a:tcPr marL="23812" marR="238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Virtual –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villages: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WiFi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applications for rural villages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Calibri"/>
                          <a:ea typeface="Times New Roman"/>
                          <a:cs typeface="Times New Roman"/>
                        </a:rPr>
                        <a:t>WiFi</a:t>
                      </a: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 technology application </a:t>
                      </a: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Times New Roman"/>
                          <a:cs typeface="Times New Roman"/>
                        </a:rPr>
                        <a:t>2005 - 2008</a:t>
                      </a:r>
                    </a:p>
                  </a:txBody>
                  <a:tcPr marL="23812" marR="238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Telecentre networking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and sustainability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Telecentre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 networking (scale up)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2007 </a:t>
                      </a:r>
                    </a:p>
                  </a:txBody>
                  <a:tcPr marL="23812" marR="23812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Design and development of ICT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Education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programme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Telecentre based </a:t>
                      </a:r>
                      <a:r>
                        <a:rPr lang="en-GB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education </a:t>
                      </a:r>
                      <a:r>
                        <a:rPr lang="en-GB" sz="1600" dirty="0" smtClean="0">
                          <a:latin typeface="Calibri"/>
                          <a:ea typeface="Times New Roman"/>
                          <a:cs typeface="Times New Roman"/>
                        </a:rPr>
                        <a:t>service</a:t>
                      </a:r>
                      <a:endParaRPr lang="en-GB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812" marR="23812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1560</Words>
  <Application>Microsoft Office PowerPoint</Application>
  <PresentationFormat>On-screen Show (4:3)</PresentationFormat>
  <Paragraphs>318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Content</vt:lpstr>
      <vt:lpstr>Definition</vt:lpstr>
      <vt:lpstr>Sri Lanka Poverty profile</vt:lpstr>
      <vt:lpstr>Sri Lanka ICT profile</vt:lpstr>
      <vt:lpstr>Problem</vt:lpstr>
      <vt:lpstr>Slide 8</vt:lpstr>
      <vt:lpstr>Programme Innovation (1997~2007)</vt:lpstr>
      <vt:lpstr>Was it sustainable?</vt:lpstr>
      <vt:lpstr>Product innovation 1 (2007 ~ 2011)</vt:lpstr>
      <vt:lpstr>How was the community response?</vt:lpstr>
      <vt:lpstr>Economic impact?</vt:lpstr>
      <vt:lpstr>Slide 14</vt:lpstr>
      <vt:lpstr>Impact measurement</vt:lpstr>
      <vt:lpstr>Is it sustainable?</vt:lpstr>
      <vt:lpstr>Innovation in progress</vt:lpstr>
      <vt:lpstr>Innovation process</vt:lpstr>
      <vt:lpstr>Impetus to innovation</vt:lpstr>
      <vt:lpstr>Innovation process of FarmerNet</vt:lpstr>
      <vt:lpstr>Idea generation</vt:lpstr>
      <vt:lpstr>Stage gating criteria</vt:lpstr>
      <vt:lpstr>Concept development</vt:lpstr>
      <vt:lpstr>Prototype development</vt:lpstr>
      <vt:lpstr>Is it an appropriate technology?</vt:lpstr>
      <vt:lpstr>Sustainability check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Harsha</dc:creator>
  <cp:lastModifiedBy>Harsha</cp:lastModifiedBy>
  <cp:revision>60</cp:revision>
  <dcterms:created xsi:type="dcterms:W3CDTF">2011-12-02T22:41:51Z</dcterms:created>
  <dcterms:modified xsi:type="dcterms:W3CDTF">2012-01-11T15:33:55Z</dcterms:modified>
</cp:coreProperties>
</file>