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commentAuthors.xml" ContentType="application/vnd.openxmlformats-officedocument.presentationml.commentAuthors+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77" r:id="rId1"/>
  </p:sldMasterIdLst>
  <p:notesMasterIdLst>
    <p:notesMasterId r:id="rId15"/>
  </p:notesMasterIdLst>
  <p:sldIdLst>
    <p:sldId id="256" r:id="rId2"/>
    <p:sldId id="284" r:id="rId3"/>
    <p:sldId id="285" r:id="rId4"/>
    <p:sldId id="286" r:id="rId5"/>
    <p:sldId id="288" r:id="rId6"/>
    <p:sldId id="287" r:id="rId7"/>
    <p:sldId id="289" r:id="rId8"/>
    <p:sldId id="290" r:id="rId9"/>
    <p:sldId id="291" r:id="rId10"/>
    <p:sldId id="292" r:id="rId11"/>
    <p:sldId id="293" r:id="rId12"/>
    <p:sldId id="296" r:id="rId13"/>
    <p:sldId id="29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Samer Abdelnour" initials="SA" lastIdx="6" clrIdx="0"/>
  <p:cmAuthor id="1" name="Akbar Saeed" initials="AS" lastIdx="3" clrIdx="1"/>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78" d="100"/>
          <a:sy n="78" d="100"/>
        </p:scale>
        <p:origin x="-192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FF60C9-B271-6E49-B8BC-C2919148452A}" type="datetimeFigureOut">
              <a:rPr lang="en-US" smtClean="0"/>
              <a:t>6/29/11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6CB86B-7CF3-D74B-A697-5767564B4387}"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96CB86B-7CF3-D74B-A697-5767564B4387}"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0350C-C635-A643-840A-C764B7C2DC4E}" type="datetimeFigureOut">
              <a:rPr lang="en-US" smtClean="0"/>
              <a:pPr/>
              <a:t>6/29/11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C25BC-07F7-2A47-9E40-BCDABC190F0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50C-C635-A643-840A-C764B7C2DC4E}" type="datetimeFigureOut">
              <a:rPr lang="en-US" smtClean="0"/>
              <a:pPr/>
              <a:t>6/29/11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50C-C635-A643-840A-C764B7C2DC4E}" type="datetimeFigureOut">
              <a:rPr lang="en-US" smtClean="0"/>
              <a:pPr/>
              <a:t>6/29/11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0350C-C635-A643-840A-C764B7C2DC4E}" type="datetimeFigureOut">
              <a:rPr lang="en-US" smtClean="0"/>
              <a:pPr/>
              <a:t>6/29/11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0350C-C635-A643-840A-C764B7C2DC4E}" type="datetimeFigureOut">
              <a:rPr lang="en-US" smtClean="0"/>
              <a:pPr/>
              <a:t>6/29/11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0350C-C635-A643-840A-C764B7C2DC4E}" type="datetimeFigureOut">
              <a:rPr lang="en-US" smtClean="0"/>
              <a:pPr/>
              <a:t>6/29/11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0350C-C635-A643-840A-C764B7C2DC4E}" type="datetimeFigureOut">
              <a:rPr lang="en-US" smtClean="0"/>
              <a:pPr/>
              <a:t>6/29/11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0350C-C635-A643-840A-C764B7C2DC4E}" type="datetimeFigureOut">
              <a:rPr lang="en-US" smtClean="0"/>
              <a:pPr/>
              <a:t>6/29/11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0350C-C635-A643-840A-C764B7C2DC4E}" type="datetimeFigureOut">
              <a:rPr lang="en-US" smtClean="0"/>
              <a:pPr/>
              <a:t>6/29/11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350C-C635-A643-840A-C764B7C2DC4E}" type="datetimeFigureOut">
              <a:rPr lang="en-US" smtClean="0"/>
              <a:pPr/>
              <a:t>6/29/11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C25BC-07F7-2A47-9E40-BCDABC190F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0350C-C635-A643-840A-C764B7C2DC4E}" type="datetimeFigureOut">
              <a:rPr lang="en-US" smtClean="0"/>
              <a:pPr/>
              <a:t>6/29/11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17A07E-8323-8C45-AF2C-BCF9B3FB5A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0350C-C635-A643-840A-C764B7C2DC4E}" type="datetimeFigureOut">
              <a:rPr lang="en-US" smtClean="0"/>
              <a:pPr/>
              <a:t>6/29/11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7A07E-8323-8C45-AF2C-BCF9B3FB5A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5733" y="5039625"/>
            <a:ext cx="8346404" cy="1713794"/>
          </a:xfrm>
        </p:spPr>
        <p:txBody>
          <a:bodyPr>
            <a:normAutofit/>
          </a:bodyPr>
          <a:lstStyle/>
          <a:p>
            <a:pPr lvl="0">
              <a:defRPr/>
            </a:pPr>
            <a:endParaRPr lang="en-US" sz="2323" dirty="0" smtClean="0">
              <a:solidFill>
                <a:schemeClr val="tx1"/>
              </a:solidFill>
            </a:endParaRPr>
          </a:p>
          <a:p>
            <a:pPr lvl="0">
              <a:defRPr/>
            </a:pPr>
            <a:r>
              <a:rPr lang="en-US" sz="2323" dirty="0" smtClean="0">
                <a:solidFill>
                  <a:schemeClr val="tx1"/>
                </a:solidFill>
              </a:rPr>
              <a:t>Samer Abdelnour, PhD candidate, London </a:t>
            </a:r>
            <a:r>
              <a:rPr lang="en-US" sz="2323" dirty="0">
                <a:solidFill>
                  <a:schemeClr val="tx1"/>
                </a:solidFill>
              </a:rPr>
              <a:t>School of </a:t>
            </a:r>
            <a:r>
              <a:rPr lang="en-US" sz="2323" dirty="0" smtClean="0">
                <a:solidFill>
                  <a:schemeClr val="tx1"/>
                </a:solidFill>
              </a:rPr>
              <a:t>Economics</a:t>
            </a:r>
          </a:p>
          <a:p>
            <a:pPr lvl="0">
              <a:defRPr/>
            </a:pPr>
            <a:r>
              <a:rPr lang="en-US" sz="2323" dirty="0" smtClean="0">
                <a:solidFill>
                  <a:schemeClr val="tx1"/>
                </a:solidFill>
              </a:rPr>
              <a:t>Dr</a:t>
            </a:r>
            <a:r>
              <a:rPr lang="en-US" sz="2323" dirty="0">
                <a:solidFill>
                  <a:schemeClr val="tx1"/>
                </a:solidFill>
              </a:rPr>
              <a:t>. Akbar </a:t>
            </a:r>
            <a:r>
              <a:rPr lang="en-US" sz="2323" dirty="0" err="1" smtClean="0">
                <a:solidFill>
                  <a:schemeClr val="tx1"/>
                </a:solidFill>
              </a:rPr>
              <a:t>Saeed</a:t>
            </a:r>
            <a:r>
              <a:rPr lang="en-US" sz="2323" dirty="0" smtClean="0">
                <a:solidFill>
                  <a:schemeClr val="tx1"/>
                </a:solidFill>
              </a:rPr>
              <a:t>, Assistant Professor, </a:t>
            </a:r>
            <a:r>
              <a:rPr lang="en-US" sz="2323" dirty="0" err="1" smtClean="0">
                <a:solidFill>
                  <a:schemeClr val="tx1"/>
                </a:solidFill>
              </a:rPr>
              <a:t>Wilfrid</a:t>
            </a:r>
            <a:r>
              <a:rPr lang="en-US" sz="2323" dirty="0" smtClean="0">
                <a:solidFill>
                  <a:schemeClr val="tx1"/>
                </a:solidFill>
              </a:rPr>
              <a:t> </a:t>
            </a:r>
            <a:r>
              <a:rPr lang="en-US" sz="2323" dirty="0">
                <a:solidFill>
                  <a:schemeClr val="tx1"/>
                </a:solidFill>
              </a:rPr>
              <a:t>Laurier </a:t>
            </a:r>
            <a:r>
              <a:rPr lang="en-US" sz="2323" dirty="0" smtClean="0">
                <a:solidFill>
                  <a:schemeClr val="tx1"/>
                </a:solidFill>
              </a:rPr>
              <a:t>University</a:t>
            </a:r>
          </a:p>
        </p:txBody>
      </p:sp>
      <p:sp>
        <p:nvSpPr>
          <p:cNvPr id="8" name="TextBox 7"/>
          <p:cNvSpPr txBox="1"/>
          <p:nvPr/>
        </p:nvSpPr>
        <p:spPr>
          <a:xfrm>
            <a:off x="432665" y="604139"/>
            <a:ext cx="8346404" cy="2308324"/>
          </a:xfrm>
          <a:prstGeom prst="rect">
            <a:avLst/>
          </a:prstGeom>
          <a:noFill/>
        </p:spPr>
        <p:txBody>
          <a:bodyPr wrap="square" rtlCol="0">
            <a:spAutoFit/>
          </a:bodyPr>
          <a:lstStyle/>
          <a:p>
            <a:pPr algn="ctr"/>
            <a:r>
              <a:rPr lang="en-US" sz="3200" i="1" dirty="0" smtClean="0"/>
              <a:t>Technologies of </a:t>
            </a:r>
            <a:r>
              <a:rPr lang="en-US" sz="3200" i="1" dirty="0" err="1" smtClean="0"/>
              <a:t>Othering</a:t>
            </a:r>
            <a:r>
              <a:rPr lang="en-US" sz="3200" dirty="0" smtClean="0"/>
              <a:t>: </a:t>
            </a:r>
          </a:p>
          <a:p>
            <a:pPr algn="ctr"/>
            <a:r>
              <a:rPr lang="en-US" sz="3200" dirty="0" smtClean="0"/>
              <a:t>The Case of Fuel-Efficient Stoves</a:t>
            </a:r>
            <a:r>
              <a:rPr lang="en-US" sz="3200" dirty="0" smtClean="0"/>
              <a:t> for Darfur</a:t>
            </a:r>
            <a:endParaRPr lang="en-US" sz="3200" dirty="0" smtClean="0"/>
          </a:p>
          <a:p>
            <a:pPr algn="ctr"/>
            <a:endParaRPr lang="en-US" sz="2000" dirty="0" smtClean="0"/>
          </a:p>
          <a:p>
            <a:pPr algn="ctr"/>
            <a:r>
              <a:rPr lang="en-US" sz="2000" dirty="0" smtClean="0"/>
              <a:t>Actor</a:t>
            </a:r>
            <a:r>
              <a:rPr lang="en-US" sz="2000" dirty="0" smtClean="0"/>
              <a:t>-Network Theory for Development Workshop</a:t>
            </a:r>
          </a:p>
          <a:p>
            <a:pPr algn="ctr"/>
            <a:r>
              <a:rPr lang="en-US" sz="2000" dirty="0" smtClean="0"/>
              <a:t>June 30, 2010</a:t>
            </a:r>
          </a:p>
          <a:p>
            <a:pPr algn="ctr"/>
            <a:endParaRPr lang="en-US" sz="2000" dirty="0"/>
          </a:p>
        </p:txBody>
      </p:sp>
      <p:pic>
        <p:nvPicPr>
          <p:cNvPr id="6" name="Picture 5"/>
          <p:cNvPicPr>
            <a:picLocks noChangeAspect="1"/>
          </p:cNvPicPr>
          <p:nvPr/>
        </p:nvPicPr>
        <p:blipFill>
          <a:blip r:embed="rId2"/>
          <a:stretch>
            <a:fillRect/>
          </a:stretch>
        </p:blipFill>
        <p:spPr>
          <a:xfrm>
            <a:off x="2531533" y="2776995"/>
            <a:ext cx="4190999" cy="2444749"/>
          </a:xfrm>
          <a:prstGeom prst="rect">
            <a:avLst/>
          </a:prstGeom>
        </p:spPr>
      </p:pic>
      <p:sp>
        <p:nvSpPr>
          <p:cNvPr id="9" name="TextBox 8"/>
          <p:cNvSpPr txBox="1"/>
          <p:nvPr/>
        </p:nvSpPr>
        <p:spPr>
          <a:xfrm>
            <a:off x="0" y="6550223"/>
            <a:ext cx="7408004" cy="307777"/>
          </a:xfrm>
          <a:prstGeom prst="rect">
            <a:avLst/>
          </a:prstGeom>
          <a:noFill/>
        </p:spPr>
        <p:txBody>
          <a:bodyPr wrap="square" rtlCol="0">
            <a:spAutoFit/>
          </a:bodyPr>
          <a:lstStyle/>
          <a:p>
            <a:r>
              <a:rPr lang="en-US" sz="1400" dirty="0" smtClean="0"/>
              <a:t>Photo: Women </a:t>
            </a:r>
            <a:r>
              <a:rPr lang="en-US" sz="1400" dirty="0" smtClean="0"/>
              <a:t>potters show their goods in El </a:t>
            </a:r>
            <a:r>
              <a:rPr lang="en-US" sz="1400" dirty="0" err="1" smtClean="0"/>
              <a:t>Fasher</a:t>
            </a:r>
            <a:r>
              <a:rPr lang="en-US" sz="1400" dirty="0" smtClean="0"/>
              <a:t>, North Darfur, August 2008 </a:t>
            </a:r>
            <a:r>
              <a:rPr lang="en-US" sz="1400" dirty="0" smtClean="0"/>
              <a:t>(Samer </a:t>
            </a:r>
            <a:r>
              <a:rPr lang="en-US" sz="1400" dirty="0" smtClean="0"/>
              <a:t>Abdelnour)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Individuals, organizations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Key </a:t>
            </a:r>
            <a:r>
              <a:rPr lang="en-US" dirty="0" err="1" smtClean="0"/>
              <a:t>actants</a:t>
            </a:r>
            <a:r>
              <a:rPr lang="en-US" dirty="0" smtClean="0"/>
              <a:t> play a role in the stoves story by connecting multiple networks (translating interests)</a:t>
            </a:r>
          </a:p>
          <a:p>
            <a:pPr lvl="1"/>
            <a:r>
              <a:rPr lang="en-US" dirty="0" smtClean="0"/>
              <a:t>i.e. Dan Wolf: wrote original call on behalf of Refugees International, at the time had his own NGO in Darfur promoting stoves</a:t>
            </a:r>
          </a:p>
          <a:p>
            <a:pPr lvl="1"/>
            <a:r>
              <a:rPr lang="en-US" dirty="0" smtClean="0"/>
              <a:t>i.e. Erin Patrick: sexual violence and stoves advocate, works with NGOs, advocacy organizations, and donors to enroll </a:t>
            </a:r>
            <a:r>
              <a:rPr lang="en-US" dirty="0" err="1" smtClean="0"/>
              <a:t>actants</a:t>
            </a:r>
            <a:r>
              <a:rPr lang="en-US" dirty="0" smtClean="0"/>
              <a:t> into both the advocacy and development networks</a:t>
            </a:r>
          </a:p>
          <a:p>
            <a:pPr lvl="1"/>
            <a:r>
              <a:rPr lang="en-US" dirty="0" smtClean="0"/>
              <a:t>Refugees International part of multiple networks; Darfur advocacy and development network actors in the global stoves network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technology of </a:t>
            </a:r>
            <a:r>
              <a:rPr lang="en-US" i="1" dirty="0" err="1" smtClean="0"/>
              <a:t>Othering</a:t>
            </a:r>
            <a:endParaRPr lang="en-US" i="1" dirty="0"/>
          </a:p>
        </p:txBody>
      </p:sp>
      <p:sp>
        <p:nvSpPr>
          <p:cNvPr id="3" name="Content Placeholder 2"/>
          <p:cNvSpPr>
            <a:spLocks noGrp="1"/>
          </p:cNvSpPr>
          <p:nvPr>
            <p:ph idx="1"/>
          </p:nvPr>
        </p:nvSpPr>
        <p:spPr/>
        <p:txBody>
          <a:bodyPr/>
          <a:lstStyle/>
          <a:p>
            <a:r>
              <a:rPr lang="en-US" dirty="0" smtClean="0"/>
              <a:t>The stove anchors framings, these are the resources from which meanings are drawn</a:t>
            </a:r>
          </a:p>
          <a:p>
            <a:r>
              <a:rPr lang="en-US" dirty="0" smtClean="0"/>
              <a:t>Technology privileges particular meanings and in so doing marginalizes others</a:t>
            </a:r>
          </a:p>
          <a:p>
            <a:endParaRPr lang="en-US" dirty="0"/>
          </a:p>
        </p:txBody>
      </p:sp>
      <p:sp>
        <p:nvSpPr>
          <p:cNvPr id="4" name="Oval 3"/>
          <p:cNvSpPr/>
          <p:nvPr/>
        </p:nvSpPr>
        <p:spPr>
          <a:xfrm>
            <a:off x="3051854" y="4400484"/>
            <a:ext cx="2042578" cy="18689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chemeClr val="tx1"/>
                </a:solidFill>
              </a:rPr>
              <a:t> </a:t>
            </a:r>
            <a:endParaRPr lang="en-US" sz="1400" dirty="0">
              <a:solidFill>
                <a:schemeClr val="tx1"/>
              </a:solidFill>
            </a:endParaRPr>
          </a:p>
        </p:txBody>
      </p:sp>
      <p:pic>
        <p:nvPicPr>
          <p:cNvPr id="5" name="Picture 4"/>
          <p:cNvPicPr>
            <a:picLocks noChangeAspect="1" noChangeArrowheads="1"/>
          </p:cNvPicPr>
          <p:nvPr/>
        </p:nvPicPr>
        <p:blipFill>
          <a:blip r:embed="rId2"/>
          <a:srcRect/>
          <a:stretch>
            <a:fillRect/>
          </a:stretch>
        </p:blipFill>
        <p:spPr bwMode="auto">
          <a:xfrm>
            <a:off x="4132772" y="4823792"/>
            <a:ext cx="728811" cy="971748"/>
          </a:xfrm>
          <a:prstGeom prst="rect">
            <a:avLst/>
          </a:prstGeom>
          <a:noFill/>
          <a:ln w="9525">
            <a:noFill/>
            <a:miter lim="800000"/>
            <a:headEnd/>
            <a:tailEnd/>
          </a:ln>
        </p:spPr>
      </p:pic>
      <p:sp>
        <p:nvSpPr>
          <p:cNvPr id="6" name="TextBox 5"/>
          <p:cNvSpPr txBox="1"/>
          <p:nvPr/>
        </p:nvSpPr>
        <p:spPr>
          <a:xfrm>
            <a:off x="156835" y="6420698"/>
            <a:ext cx="7056028" cy="307777"/>
          </a:xfrm>
          <a:prstGeom prst="rect">
            <a:avLst/>
          </a:prstGeom>
          <a:noFill/>
        </p:spPr>
        <p:txBody>
          <a:bodyPr wrap="square" rtlCol="0">
            <a:spAutoFit/>
          </a:bodyPr>
          <a:lstStyle/>
          <a:p>
            <a:r>
              <a:rPr lang="en-US" sz="1400" dirty="0" smtClean="0"/>
              <a:t>Photo: the Berkeley-Darfur Stove </a:t>
            </a:r>
            <a:endParaRPr lang="en-US" dirty="0"/>
          </a:p>
        </p:txBody>
      </p:sp>
      <p:sp>
        <p:nvSpPr>
          <p:cNvPr id="8" name="Oval 7"/>
          <p:cNvSpPr/>
          <p:nvPr/>
        </p:nvSpPr>
        <p:spPr>
          <a:xfrm>
            <a:off x="3915440" y="4366621"/>
            <a:ext cx="2042578" cy="18689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1"/>
              </a:solidFill>
            </a:endParaRPr>
          </a:p>
        </p:txBody>
      </p:sp>
      <p:sp>
        <p:nvSpPr>
          <p:cNvPr id="9" name="Oval 8"/>
          <p:cNvSpPr/>
          <p:nvPr/>
        </p:nvSpPr>
        <p:spPr>
          <a:xfrm>
            <a:off x="3475182" y="4044894"/>
            <a:ext cx="2042578" cy="18689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1"/>
              </a:solidFill>
            </a:endParaRPr>
          </a:p>
        </p:txBody>
      </p:sp>
      <p:sp>
        <p:nvSpPr>
          <p:cNvPr id="10" name="Oval 9"/>
          <p:cNvSpPr/>
          <p:nvPr/>
        </p:nvSpPr>
        <p:spPr>
          <a:xfrm>
            <a:off x="3475179" y="4688345"/>
            <a:ext cx="2042578" cy="18689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directions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Stoves as a non-human actor (what </a:t>
            </a:r>
            <a:r>
              <a:rPr lang="en-US" dirty="0"/>
              <a:t>technology </a:t>
            </a:r>
            <a:r>
              <a:rPr lang="en-US" i="1" dirty="0" smtClean="0"/>
              <a:t>does</a:t>
            </a:r>
            <a:r>
              <a:rPr lang="en-US" dirty="0" smtClean="0"/>
              <a:t>)</a:t>
            </a:r>
            <a:endParaRPr lang="en-US" sz="2800" dirty="0" smtClean="0"/>
          </a:p>
          <a:p>
            <a:pPr lvl="1"/>
            <a:r>
              <a:rPr lang="en-US" dirty="0"/>
              <a:t>Infused </a:t>
            </a:r>
            <a:r>
              <a:rPr lang="en-US" dirty="0" smtClean="0"/>
              <a:t>discourses, ability to hold framings in place, in so doing influences the kinds of meanings which can be drawn</a:t>
            </a:r>
            <a:endParaRPr lang="en-US" sz="2400" dirty="0" smtClean="0"/>
          </a:p>
          <a:p>
            <a:pPr lvl="2"/>
            <a:r>
              <a:rPr lang="en-US" dirty="0" smtClean="0"/>
              <a:t>‘</a:t>
            </a:r>
            <a:r>
              <a:rPr lang="en-US" dirty="0" err="1" smtClean="0"/>
              <a:t>Orientalism</a:t>
            </a:r>
            <a:r>
              <a:rPr lang="en-US" dirty="0" smtClean="0"/>
              <a:t>’, what </a:t>
            </a:r>
            <a:r>
              <a:rPr lang="en-US" dirty="0"/>
              <a:t>an </a:t>
            </a:r>
            <a:r>
              <a:rPr lang="en-US" dirty="0" smtClean="0"/>
              <a:t>Arab </a:t>
            </a:r>
            <a:r>
              <a:rPr lang="en-US" i="1" dirty="0" smtClean="0"/>
              <a:t>is</a:t>
            </a:r>
            <a:r>
              <a:rPr lang="en-US" dirty="0" smtClean="0"/>
              <a:t> </a:t>
            </a:r>
            <a:r>
              <a:rPr lang="en-US" dirty="0"/>
              <a:t>and </a:t>
            </a:r>
            <a:r>
              <a:rPr lang="en-US" i="1" dirty="0" smtClean="0"/>
              <a:t>does</a:t>
            </a:r>
            <a:endParaRPr lang="en-US" sz="2000" dirty="0" smtClean="0"/>
          </a:p>
          <a:p>
            <a:pPr lvl="2"/>
            <a:r>
              <a:rPr lang="en-US" dirty="0" smtClean="0"/>
              <a:t>‘</a:t>
            </a:r>
            <a:r>
              <a:rPr lang="en-US" dirty="0" err="1" smtClean="0"/>
              <a:t>Africanism</a:t>
            </a:r>
            <a:r>
              <a:rPr lang="en-US" dirty="0" smtClean="0"/>
              <a:t>’, recreating </a:t>
            </a:r>
            <a:r>
              <a:rPr lang="en-US" dirty="0"/>
              <a:t>the image of </a:t>
            </a:r>
            <a:r>
              <a:rPr lang="en-US" dirty="0" smtClean="0"/>
              <a:t>Africa</a:t>
            </a:r>
            <a:r>
              <a:rPr lang="en-US" dirty="0"/>
              <a:t>/</a:t>
            </a:r>
            <a:r>
              <a:rPr lang="en-US" dirty="0" smtClean="0"/>
              <a:t>African women; </a:t>
            </a:r>
            <a:r>
              <a:rPr lang="en-US" dirty="0"/>
              <a:t>contested visions (</a:t>
            </a:r>
            <a:r>
              <a:rPr lang="en-US" dirty="0" err="1"/>
              <a:t>Callon</a:t>
            </a:r>
            <a:r>
              <a:rPr lang="en-US" dirty="0"/>
              <a:t>),</a:t>
            </a:r>
            <a:r>
              <a:rPr lang="en-US" dirty="0" smtClean="0"/>
              <a:t> (i.e</a:t>
            </a:r>
            <a:r>
              <a:rPr lang="en-US" dirty="0"/>
              <a:t>. African women as</a:t>
            </a:r>
            <a:r>
              <a:rPr lang="en-US" dirty="0" smtClean="0"/>
              <a:t> hero/victim); racism and discourse (Brookes, 1995)</a:t>
            </a:r>
          </a:p>
          <a:p>
            <a:pPr lvl="2"/>
            <a:r>
              <a:rPr lang="en-US" dirty="0" smtClean="0"/>
              <a:t>Rape, technology and aid – which contexts permit action?</a:t>
            </a:r>
            <a:endParaRPr lang="en-US" sz="2000" dirty="0" smtClean="0"/>
          </a:p>
          <a:p>
            <a:pPr lvl="1"/>
            <a:r>
              <a:rPr lang="en-US" dirty="0" smtClean="0"/>
              <a:t>Materialize </a:t>
            </a:r>
            <a:r>
              <a:rPr lang="en-US" dirty="0"/>
              <a:t>legitimacy across contexts, </a:t>
            </a:r>
            <a:r>
              <a:rPr lang="en-US" dirty="0" smtClean="0"/>
              <a:t>space, place</a:t>
            </a:r>
          </a:p>
          <a:p>
            <a:pPr lvl="1"/>
            <a:r>
              <a:rPr lang="en-US" dirty="0" smtClean="0"/>
              <a:t>Where are the local voices?</a:t>
            </a:r>
            <a:endParaRPr lang="en-US" sz="2400" dirty="0" smtClean="0"/>
          </a:p>
          <a:p>
            <a:r>
              <a:rPr lang="en-US" dirty="0" smtClean="0"/>
              <a:t>Relevance for a number of fields</a:t>
            </a:r>
          </a:p>
          <a:p>
            <a:pPr lvl="1"/>
            <a:r>
              <a:rPr lang="en-US" dirty="0" smtClean="0"/>
              <a:t>Development/humanitarian response (</a:t>
            </a:r>
            <a:r>
              <a:rPr lang="en-US" dirty="0" smtClean="0"/>
              <a:t>NGOS/advocacy groups), gender/energy, international law (genocide/ICC), comparative studies (Darfur/Iraq/US), media/discourse</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1600200"/>
            <a:ext cx="8229600" cy="4732766"/>
          </a:xfrm>
        </p:spPr>
        <p:txBody>
          <a:bodyPr>
            <a:normAutofit/>
          </a:bodyPr>
          <a:lstStyle/>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endParaRPr lang="en-US" dirty="0" smtClean="0"/>
          </a:p>
          <a:p>
            <a:pPr lvl="1">
              <a:buNone/>
            </a:pPr>
            <a:r>
              <a:rPr lang="en-US" sz="2400" dirty="0" smtClean="0"/>
              <a:t>Thoughts, comments welcome: </a:t>
            </a:r>
            <a:r>
              <a:rPr lang="en-US" sz="2400" dirty="0" err="1" smtClean="0"/>
              <a:t>s.r.abdelnour@lse.ac.uk</a:t>
            </a:r>
            <a:endParaRPr lang="en-US" sz="2400" dirty="0"/>
          </a:p>
        </p:txBody>
      </p:sp>
      <p:pic>
        <p:nvPicPr>
          <p:cNvPr id="4" name="Picture 3"/>
          <p:cNvPicPr>
            <a:picLocks noChangeAspect="1"/>
          </p:cNvPicPr>
          <p:nvPr/>
        </p:nvPicPr>
        <p:blipFill>
          <a:blip r:embed="rId2"/>
          <a:stretch>
            <a:fillRect/>
          </a:stretch>
        </p:blipFill>
        <p:spPr>
          <a:xfrm>
            <a:off x="2667000" y="1739770"/>
            <a:ext cx="3810000" cy="2857500"/>
          </a:xfrm>
          <a:prstGeom prst="rect">
            <a:avLst/>
          </a:prstGeom>
        </p:spPr>
      </p:pic>
      <p:sp>
        <p:nvSpPr>
          <p:cNvPr id="5" name="Rectangle 4"/>
          <p:cNvSpPr/>
          <p:nvPr/>
        </p:nvSpPr>
        <p:spPr>
          <a:xfrm>
            <a:off x="0" y="6550223"/>
            <a:ext cx="6805601" cy="307777"/>
          </a:xfrm>
          <a:prstGeom prst="rect">
            <a:avLst/>
          </a:prstGeom>
        </p:spPr>
        <p:txBody>
          <a:bodyPr wrap="square">
            <a:spAutoFit/>
          </a:bodyPr>
          <a:lstStyle/>
          <a:p>
            <a:r>
              <a:rPr lang="en-US" sz="1400" dirty="0" smtClean="0"/>
              <a:t>Photo: Producing </a:t>
            </a:r>
            <a:r>
              <a:rPr lang="en-US" sz="1400" dirty="0" smtClean="0"/>
              <a:t>metal stoves in </a:t>
            </a:r>
            <a:r>
              <a:rPr lang="en-US" sz="1400" dirty="0" err="1" smtClean="0"/>
              <a:t>Nyala</a:t>
            </a:r>
            <a:r>
              <a:rPr lang="en-US" sz="1400" dirty="0" smtClean="0"/>
              <a:t>, South Darfur, July 2008 </a:t>
            </a:r>
            <a:r>
              <a:rPr lang="en-US" sz="1400" dirty="0" smtClean="0"/>
              <a:t>(Samer </a:t>
            </a:r>
            <a:r>
              <a:rPr lang="en-US" sz="1400" dirty="0" smtClean="0"/>
              <a:t>Abdelnour)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Stove discourses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“By reducing the need for wood and emission of smoke, a switch to simple, more fuel-efficient stoves could reduce the time women spend collecting wood, a task that exposes them to the risk of rape and other forms of gender-based violence.”</a:t>
            </a:r>
          </a:p>
          <a:p>
            <a:pPr>
              <a:buNone/>
            </a:pPr>
            <a:r>
              <a:rPr lang="en-US" sz="2909" i="1" dirty="0" smtClean="0"/>
              <a:t>	--Rapidly Expand the Use of Fuel-Efficient Stoves in Darfur, Refugees International; October 2005, p.1</a:t>
            </a:r>
          </a:p>
          <a:p>
            <a:pPr>
              <a:buNone/>
            </a:pPr>
            <a:endParaRPr lang="en-CA" dirty="0" smtClean="0"/>
          </a:p>
          <a:p>
            <a:pPr>
              <a:buNone/>
            </a:pPr>
            <a:r>
              <a:rPr lang="en-CA" dirty="0" smtClean="0"/>
              <a:t>“While there is little evidence that producing fuel-efficient stoves reduces violence against women, the best fuel-efficient stoves did produce other benefits for women”</a:t>
            </a:r>
            <a:endParaRPr lang="en-US" dirty="0" smtClean="0"/>
          </a:p>
          <a:p>
            <a:pPr>
              <a:buNone/>
            </a:pPr>
            <a:r>
              <a:rPr lang="en-CA" i="1" dirty="0" smtClean="0"/>
              <a:t>	</a:t>
            </a:r>
            <a:r>
              <a:rPr lang="en-CA" sz="2909" i="1" dirty="0" smtClean="0"/>
              <a:t>--Ending Sexual Violence in Darfur: An Advocacy Agenda, Refugees International; November 2007, p.18</a:t>
            </a:r>
            <a:endParaRPr lang="en-US" sz="2909" dirty="0" smtClean="0"/>
          </a:p>
          <a:p>
            <a:pPr>
              <a:buNone/>
            </a:pPr>
            <a:endParaRPr lang="en-CA" dirty="0" smtClean="0"/>
          </a:p>
          <a:p>
            <a:pPr>
              <a:buNone/>
            </a:pPr>
            <a:r>
              <a:rPr lang="en-CA" dirty="0" smtClean="0"/>
              <a:t>“</a:t>
            </a:r>
            <a:r>
              <a:rPr lang="en-CA" dirty="0"/>
              <a:t>Reliance on biomass (e.g. wood, dung, coal) for cooking </a:t>
            </a:r>
            <a:r>
              <a:rPr lang="en-CA" dirty="0" smtClean="0"/>
              <a:t>fuel and </a:t>
            </a:r>
            <a:r>
              <a:rPr lang="en-CA" dirty="0"/>
              <a:t>heating forces women and children to spend many hours each week collecting these items. Women and girls face severe personal security risks as they collect fuel, especially those living in communities of instability, including refugee camps and conflict zones.”</a:t>
            </a:r>
            <a:endParaRPr lang="en-US" dirty="0" smtClean="0"/>
          </a:p>
          <a:p>
            <a:pPr>
              <a:buNone/>
            </a:pPr>
            <a:r>
              <a:rPr lang="en-CA" sz="2909" dirty="0" smtClean="0"/>
              <a:t>	-</a:t>
            </a:r>
            <a:r>
              <a:rPr lang="en-CA" sz="2909" dirty="0"/>
              <a:t>-</a:t>
            </a:r>
            <a:r>
              <a:rPr lang="en-CA" sz="2909" i="1" dirty="0"/>
              <a:t>The United States and the Global Alliance for Clean</a:t>
            </a:r>
            <a:r>
              <a:rPr lang="en-CA" sz="2909" i="1" dirty="0" smtClean="0"/>
              <a:t> </a:t>
            </a:r>
            <a:r>
              <a:rPr lang="en-CA" sz="2909" i="1" dirty="0" err="1" smtClean="0"/>
              <a:t>Cookstoves</a:t>
            </a:r>
            <a:r>
              <a:rPr lang="en-CA" sz="2909" i="1" dirty="0" smtClean="0"/>
              <a:t> </a:t>
            </a:r>
            <a:r>
              <a:rPr lang="en-CA" sz="2909" i="1" dirty="0"/>
              <a:t>Factsheet, US Department of State; September 21, 2010</a:t>
            </a:r>
            <a:endParaRPr lang="en-US" sz="2909" dirty="0" smtClean="0"/>
          </a:p>
          <a:p>
            <a:pPr>
              <a:buNone/>
            </a:pPr>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thesis</a:t>
            </a:r>
            <a:endParaRPr lang="en-US" dirty="0"/>
          </a:p>
        </p:txBody>
      </p:sp>
      <p:sp>
        <p:nvSpPr>
          <p:cNvPr id="3" name="Content Placeholder 2"/>
          <p:cNvSpPr>
            <a:spLocks noGrp="1"/>
          </p:cNvSpPr>
          <p:nvPr>
            <p:ph idx="1"/>
          </p:nvPr>
        </p:nvSpPr>
        <p:spPr/>
        <p:txBody>
          <a:bodyPr>
            <a:normAutofit fontScale="92500"/>
          </a:bodyPr>
          <a:lstStyle/>
          <a:p>
            <a:r>
              <a:rPr lang="en-US" dirty="0" smtClean="0"/>
              <a:t>Discourse is not the only means of </a:t>
            </a:r>
            <a:r>
              <a:rPr lang="en-US" i="1" dirty="0" err="1" smtClean="0"/>
              <a:t>Othering</a:t>
            </a:r>
            <a:endParaRPr lang="en-US" i="1" dirty="0" smtClean="0"/>
          </a:p>
          <a:p>
            <a:r>
              <a:rPr lang="en-US" i="1" dirty="0" smtClean="0"/>
              <a:t>Technology</a:t>
            </a:r>
            <a:r>
              <a:rPr lang="en-US" dirty="0" smtClean="0"/>
              <a:t> also helps to perform the Other by anchoring dichotomous framings, or modes of understanding</a:t>
            </a:r>
          </a:p>
          <a:p>
            <a:r>
              <a:rPr lang="en-US" dirty="0" smtClean="0"/>
              <a:t>How?</a:t>
            </a:r>
            <a:r>
              <a:rPr lang="en-US" dirty="0"/>
              <a:t> </a:t>
            </a:r>
            <a:r>
              <a:rPr lang="en-US" dirty="0" smtClean="0"/>
              <a:t>US-centric discourses in the case of fuel-efficient stoves (FES) </a:t>
            </a:r>
            <a:r>
              <a:rPr lang="en-US" dirty="0" smtClean="0"/>
              <a:t>for</a:t>
            </a:r>
            <a:r>
              <a:rPr lang="en-US" dirty="0" smtClean="0"/>
              <a:t> Darfur</a:t>
            </a:r>
          </a:p>
          <a:p>
            <a:r>
              <a:rPr lang="en-US" dirty="0" smtClean="0"/>
              <a:t>Who? Advocacy groups, development </a:t>
            </a:r>
            <a:r>
              <a:rPr lang="en-US" dirty="0" smtClean="0"/>
              <a:t>networks</a:t>
            </a:r>
          </a:p>
          <a:p>
            <a:r>
              <a:rPr lang="en-US" dirty="0" smtClean="0"/>
              <a:t>What? A</a:t>
            </a:r>
            <a:r>
              <a:rPr lang="en-US" dirty="0" smtClean="0"/>
              <a:t>wareness, accountability, </a:t>
            </a:r>
            <a:r>
              <a:rPr lang="en-US" dirty="0" smtClean="0"/>
              <a:t>consequences</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data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use ANT to investigate the emergence of networks promoting the stove as a solution to sexual violence</a:t>
            </a:r>
          </a:p>
          <a:p>
            <a:pPr lvl="1"/>
            <a:r>
              <a:rPr lang="en-US" dirty="0"/>
              <a:t>F</a:t>
            </a:r>
            <a:r>
              <a:rPr lang="en-US" dirty="0" smtClean="0"/>
              <a:t>amily of </a:t>
            </a:r>
            <a:r>
              <a:rPr lang="en-US" i="1" dirty="0" smtClean="0"/>
              <a:t>material-semiotic tools</a:t>
            </a:r>
            <a:r>
              <a:rPr lang="en-US" dirty="0" smtClean="0"/>
              <a:t>, sensibilities and methods of analysis that treat everything in the social and natural worlds as a </a:t>
            </a:r>
            <a:r>
              <a:rPr lang="en-US" i="1" dirty="0" smtClean="0"/>
              <a:t>continuously generated effect </a:t>
            </a:r>
            <a:r>
              <a:rPr lang="en-US" dirty="0" smtClean="0"/>
              <a:t>of the </a:t>
            </a:r>
            <a:r>
              <a:rPr lang="en-US" i="1" dirty="0" smtClean="0"/>
              <a:t>webs of relations </a:t>
            </a:r>
            <a:r>
              <a:rPr lang="en-US" dirty="0" smtClean="0"/>
              <a:t>within which they are located (Law, 2007)</a:t>
            </a:r>
          </a:p>
          <a:p>
            <a:pPr lvl="1"/>
            <a:r>
              <a:rPr lang="en-US" dirty="0"/>
              <a:t>O</a:t>
            </a:r>
            <a:r>
              <a:rPr lang="en-US" dirty="0" smtClean="0"/>
              <a:t>ur focus is </a:t>
            </a:r>
            <a:r>
              <a:rPr lang="en-US" i="1" dirty="0" err="1" smtClean="0"/>
              <a:t>problematization</a:t>
            </a:r>
            <a:r>
              <a:rPr lang="en-US" dirty="0" smtClean="0"/>
              <a:t> (</a:t>
            </a:r>
            <a:r>
              <a:rPr lang="en-US" dirty="0" err="1" smtClean="0"/>
              <a:t>Callon</a:t>
            </a:r>
            <a:r>
              <a:rPr lang="en-US" dirty="0" smtClean="0"/>
              <a:t>, 1986)</a:t>
            </a:r>
          </a:p>
          <a:p>
            <a:r>
              <a:rPr lang="en-US" dirty="0" smtClean="0"/>
              <a:t>To do so, we</a:t>
            </a:r>
          </a:p>
          <a:p>
            <a:pPr lvl="1"/>
            <a:r>
              <a:rPr lang="en-US" dirty="0"/>
              <a:t>D</a:t>
            </a:r>
            <a:r>
              <a:rPr lang="en-US" dirty="0" smtClean="0"/>
              <a:t>raw primarily on advocacy/NGO material, stove discourse</a:t>
            </a:r>
          </a:p>
          <a:p>
            <a:pPr lvl="1"/>
            <a:r>
              <a:rPr lang="en-US" dirty="0"/>
              <a:t>B</a:t>
            </a:r>
            <a:r>
              <a:rPr lang="en-US" dirty="0" smtClean="0"/>
              <a:t>uild on prior research examining US discourse on Darfur</a:t>
            </a:r>
          </a:p>
          <a:p>
            <a:pPr lvl="1"/>
            <a:r>
              <a:rPr lang="en-US" dirty="0"/>
              <a:t>A</a:t>
            </a:r>
            <a:r>
              <a:rPr lang="en-US" dirty="0" smtClean="0"/>
              <a:t>llow inferences from fieldwork in Darfur and interviews with stove protagonists to guide our investigation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Repackaging the stove</a:t>
            </a:r>
            <a:endParaRPr lang="en-US" dirty="0"/>
          </a:p>
        </p:txBody>
      </p:sp>
      <p:sp>
        <p:nvSpPr>
          <p:cNvPr id="3" name="Content Placeholder 2"/>
          <p:cNvSpPr>
            <a:spLocks noGrp="1"/>
          </p:cNvSpPr>
          <p:nvPr>
            <p:ph idx="1"/>
          </p:nvPr>
        </p:nvSpPr>
        <p:spPr/>
        <p:txBody>
          <a:bodyPr>
            <a:normAutofit fontScale="92500"/>
          </a:bodyPr>
          <a:lstStyle/>
          <a:p>
            <a:r>
              <a:rPr lang="en-US" dirty="0" smtClean="0"/>
              <a:t>Over the past 40 years in Sudan/Darfur, fuel-efficient stoves have been promoted as a panacea for three major crises: </a:t>
            </a:r>
          </a:p>
          <a:p>
            <a:pPr lvl="1"/>
            <a:r>
              <a:rPr lang="en-US" dirty="0"/>
              <a:t>D</a:t>
            </a:r>
            <a:r>
              <a:rPr lang="en-US" dirty="0" smtClean="0"/>
              <a:t>eforestation (post-oil crisis); </a:t>
            </a:r>
          </a:p>
          <a:p>
            <a:pPr lvl="1"/>
            <a:r>
              <a:rPr lang="en-US" dirty="0"/>
              <a:t>S</a:t>
            </a:r>
            <a:r>
              <a:rPr lang="en-US" dirty="0" smtClean="0"/>
              <a:t>moke and health; </a:t>
            </a:r>
          </a:p>
          <a:p>
            <a:pPr lvl="1"/>
            <a:r>
              <a:rPr lang="en-US" dirty="0"/>
              <a:t>S</a:t>
            </a:r>
            <a:r>
              <a:rPr lang="en-US" dirty="0" smtClean="0"/>
              <a:t>exual and other violence relating to the Darfur crisis</a:t>
            </a:r>
          </a:p>
          <a:p>
            <a:r>
              <a:rPr lang="en-US" dirty="0" smtClean="0"/>
              <a:t>In each case, stoves failed to adequately address the problem it was to solve (Abdelnour, 2010)</a:t>
            </a:r>
          </a:p>
          <a:p>
            <a:r>
              <a:rPr lang="en-US" dirty="0" smtClean="0"/>
              <a:t>But this is much than a ‘repackaging’ story…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Problematization</a:t>
            </a:r>
            <a:endParaRPr lang="en-US" dirty="0"/>
          </a:p>
        </p:txBody>
      </p:sp>
      <p:sp>
        <p:nvSpPr>
          <p:cNvPr id="3" name="Content Placeholder 2"/>
          <p:cNvSpPr>
            <a:spLocks noGrp="1"/>
          </p:cNvSpPr>
          <p:nvPr>
            <p:ph idx="1"/>
          </p:nvPr>
        </p:nvSpPr>
        <p:spPr/>
        <p:txBody>
          <a:bodyPr>
            <a:normAutofit fontScale="92500"/>
          </a:bodyPr>
          <a:lstStyle/>
          <a:p>
            <a:r>
              <a:rPr lang="en-US" dirty="0" smtClean="0"/>
              <a:t>How </a:t>
            </a:r>
            <a:r>
              <a:rPr lang="en-US" dirty="0" smtClean="0"/>
              <a:t>is</a:t>
            </a:r>
            <a:r>
              <a:rPr lang="en-US" dirty="0" smtClean="0"/>
              <a:t> the problem of rape</a:t>
            </a:r>
            <a:r>
              <a:rPr lang="en-US" i="1" dirty="0" smtClean="0"/>
              <a:t> defined </a:t>
            </a:r>
            <a:r>
              <a:rPr lang="en-US" dirty="0" smtClean="0"/>
              <a:t>such that the </a:t>
            </a:r>
            <a:r>
              <a:rPr lang="en-US" i="1" dirty="0" smtClean="0"/>
              <a:t>stove</a:t>
            </a:r>
            <a:r>
              <a:rPr lang="en-US" dirty="0" smtClean="0"/>
              <a:t> becomes (remains) the ‘logical’ solution?</a:t>
            </a:r>
          </a:p>
          <a:p>
            <a:pPr lvl="1"/>
            <a:r>
              <a:rPr lang="en-CA" dirty="0"/>
              <a:t>“Women and girls who have fled the genocide in Darfur, Sudan, are particularly vulnerable to rape while performing the critical task of collecting firewood for </a:t>
            </a:r>
            <a:r>
              <a:rPr lang="en-CA" dirty="0" smtClean="0"/>
              <a:t>cooking. […] Black </a:t>
            </a:r>
            <a:r>
              <a:rPr lang="en-CA" dirty="0"/>
              <a:t>Africans have been terrorized, driven out of their villages, and decimated by Arab militias, the </a:t>
            </a:r>
            <a:r>
              <a:rPr lang="en-CA" i="1" dirty="0" err="1"/>
              <a:t>Janjaweed</a:t>
            </a:r>
            <a:r>
              <a:rPr lang="en-CA" dirty="0"/>
              <a:t> and the Sudan government since 2003” (JWW, 2011</a:t>
            </a:r>
            <a:r>
              <a:rPr lang="en-CA" dirty="0" smtClean="0"/>
              <a:t>)</a:t>
            </a:r>
          </a:p>
          <a:p>
            <a:r>
              <a:rPr lang="en-US" dirty="0" smtClean="0"/>
              <a:t>How does this understanding emerge?</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a:t>
            </a:r>
            <a:r>
              <a:rPr lang="en-US" dirty="0" smtClean="0"/>
              <a:t>. US Darfur advocacy network</a:t>
            </a:r>
            <a:endParaRPr lang="en-US" dirty="0"/>
          </a:p>
        </p:txBody>
      </p:sp>
      <p:sp>
        <p:nvSpPr>
          <p:cNvPr id="3" name="Content Placeholder 2"/>
          <p:cNvSpPr>
            <a:spLocks noGrp="1"/>
          </p:cNvSpPr>
          <p:nvPr>
            <p:ph idx="1"/>
          </p:nvPr>
        </p:nvSpPr>
        <p:spPr/>
        <p:txBody>
          <a:bodyPr>
            <a:normAutofit fontScale="70000" lnSpcReduction="20000"/>
          </a:bodyPr>
          <a:lstStyle/>
          <a:p>
            <a:r>
              <a:rPr lang="en-CA" dirty="0" smtClean="0"/>
              <a:t>“</a:t>
            </a:r>
            <a:r>
              <a:rPr lang="en-CA" i="1" dirty="0" smtClean="0"/>
              <a:t>foreign news is a geopolitical space </a:t>
            </a:r>
            <a:r>
              <a:rPr lang="en-CA" dirty="0" smtClean="0"/>
              <a:t>in which news organizations represent foreign events </a:t>
            </a:r>
            <a:r>
              <a:rPr lang="en-CA" i="1" dirty="0" smtClean="0"/>
              <a:t>differently</a:t>
            </a:r>
            <a:r>
              <a:rPr lang="en-CA" dirty="0" smtClean="0"/>
              <a:t> for distinct intended audiences” (</a:t>
            </a:r>
            <a:r>
              <a:rPr lang="en-CA" dirty="0" err="1" smtClean="0"/>
              <a:t>Kapila</a:t>
            </a:r>
            <a:r>
              <a:rPr lang="en-CA" dirty="0" smtClean="0"/>
              <a:t>: 2010: </a:t>
            </a:r>
            <a:r>
              <a:rPr lang="en-CA" dirty="0" err="1" smtClean="0"/>
              <a:t>x</a:t>
            </a:r>
            <a:r>
              <a:rPr lang="en-CA" dirty="0" smtClean="0"/>
              <a:t>)</a:t>
            </a:r>
          </a:p>
          <a:p>
            <a:r>
              <a:rPr lang="en-US" dirty="0" smtClean="0"/>
              <a:t>The crisis is drawn along a series of dichotomous framings*</a:t>
            </a:r>
          </a:p>
          <a:p>
            <a:pPr lvl="1"/>
            <a:r>
              <a:rPr lang="en-US" dirty="0" smtClean="0"/>
              <a:t>Racial (African/Arab)</a:t>
            </a:r>
          </a:p>
          <a:p>
            <a:pPr lvl="1"/>
            <a:r>
              <a:rPr lang="en-US" dirty="0" smtClean="0"/>
              <a:t>Perpetrator (Victim/Victimizer)</a:t>
            </a:r>
          </a:p>
          <a:p>
            <a:pPr lvl="1"/>
            <a:r>
              <a:rPr lang="en-US" dirty="0" smtClean="0"/>
              <a:t>Gender (Women, girls/Men)</a:t>
            </a:r>
          </a:p>
          <a:p>
            <a:pPr lvl="1"/>
            <a:r>
              <a:rPr lang="en-US" dirty="0" smtClean="0"/>
              <a:t>Spatial (Safe/Unsafe)</a:t>
            </a:r>
          </a:p>
          <a:p>
            <a:pPr lvl="1"/>
            <a:r>
              <a:rPr lang="en-US" dirty="0" smtClean="0"/>
              <a:t>Interventionist (Moral/Beneficiary)</a:t>
            </a:r>
          </a:p>
          <a:p>
            <a:r>
              <a:rPr lang="en-US" dirty="0" smtClean="0"/>
              <a:t>Together, the network frames the proble</a:t>
            </a:r>
            <a:r>
              <a:rPr lang="en-US" dirty="0" smtClean="0"/>
              <a:t>m as </a:t>
            </a:r>
            <a:r>
              <a:rPr lang="en-US" dirty="0" smtClean="0"/>
              <a:t>‘Arab genocidal rape’, with specific solutions advocated (military intervention, ICC, genocide) – widespread domestic support by powerful lobbies</a:t>
            </a:r>
            <a:endParaRPr lang="en-CA" dirty="0" smtClean="0"/>
          </a:p>
          <a:p>
            <a:endParaRPr lang="en-CA" sz="2560" dirty="0"/>
          </a:p>
          <a:p>
            <a:pPr>
              <a:buNone/>
            </a:pPr>
            <a:r>
              <a:rPr lang="en-CA" sz="2560" dirty="0" smtClean="0"/>
              <a:t>*We build on work by </a:t>
            </a:r>
            <a:r>
              <a:rPr lang="en-CA" sz="2560" dirty="0" smtClean="0"/>
              <a:t>Jodi </a:t>
            </a:r>
            <a:r>
              <a:rPr lang="en-CA" sz="2560" dirty="0" err="1" smtClean="0"/>
              <a:t>Eichler</a:t>
            </a:r>
            <a:r>
              <a:rPr lang="en-CA" sz="2560" dirty="0" smtClean="0"/>
              <a:t>-Levine and Rosemary Hicks (2007), </a:t>
            </a:r>
            <a:r>
              <a:rPr lang="en-CA" sz="2560" dirty="0" err="1" smtClean="0"/>
              <a:t>Mahmoud</a:t>
            </a:r>
            <a:r>
              <a:rPr lang="en-CA" sz="2560" dirty="0" smtClean="0"/>
              <a:t> </a:t>
            </a:r>
            <a:r>
              <a:rPr lang="en-CA" sz="2560" dirty="0" err="1" smtClean="0"/>
              <a:t>Mamdani</a:t>
            </a:r>
            <a:r>
              <a:rPr lang="en-CA" sz="2560" dirty="0" smtClean="0"/>
              <a:t> (2009), Rosemary Hicks (2010), and Bella </a:t>
            </a:r>
            <a:r>
              <a:rPr lang="en-CA" sz="2560" dirty="0" err="1" smtClean="0"/>
              <a:t>Mody</a:t>
            </a:r>
            <a:r>
              <a:rPr lang="en-CA" sz="2560" dirty="0" smtClean="0"/>
              <a:t> and colleagues (2010)</a:t>
            </a:r>
            <a:r>
              <a:rPr lang="en-US" sz="2560"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Darfur development network</a:t>
            </a:r>
            <a:endParaRPr lang="en-US" dirty="0"/>
          </a:p>
        </p:txBody>
      </p:sp>
      <p:sp>
        <p:nvSpPr>
          <p:cNvPr id="3" name="Content Placeholder 2"/>
          <p:cNvSpPr>
            <a:spLocks noGrp="1"/>
          </p:cNvSpPr>
          <p:nvPr>
            <p:ph idx="1"/>
          </p:nvPr>
        </p:nvSpPr>
        <p:spPr/>
        <p:txBody>
          <a:bodyPr>
            <a:normAutofit fontScale="77500" lnSpcReduction="20000"/>
          </a:bodyPr>
          <a:lstStyle/>
          <a:p>
            <a:r>
              <a:rPr lang="en-CA" dirty="0" smtClean="0"/>
              <a:t>A Darfur stoves network emerges from within the the development network around the stove as a solution for sexual violence</a:t>
            </a:r>
          </a:p>
          <a:p>
            <a:pPr lvl="1"/>
            <a:r>
              <a:rPr lang="en-CA" dirty="0" smtClean="0"/>
              <a:t>M</a:t>
            </a:r>
            <a:r>
              <a:rPr lang="en-CA" dirty="0" smtClean="0"/>
              <a:t>eaning and activity of the network is strongly driven by the advocacy </a:t>
            </a:r>
            <a:r>
              <a:rPr lang="en-CA" dirty="0" err="1" smtClean="0"/>
              <a:t>problematization</a:t>
            </a:r>
            <a:r>
              <a:rPr lang="en-CA" dirty="0"/>
              <a:t> </a:t>
            </a:r>
            <a:r>
              <a:rPr lang="en-CA" dirty="0" smtClean="0"/>
              <a:t>through the dichotomous framings</a:t>
            </a:r>
            <a:endParaRPr lang="en-US" dirty="0" smtClean="0"/>
          </a:p>
          <a:p>
            <a:r>
              <a:rPr lang="en-CA" dirty="0" smtClean="0"/>
              <a:t>NGOs</a:t>
            </a:r>
            <a:r>
              <a:rPr lang="en-CA" dirty="0"/>
              <a:t>, advocacy groups, donors, research institutes, </a:t>
            </a:r>
            <a:r>
              <a:rPr lang="en-CA" dirty="0" smtClean="0"/>
              <a:t>beneficiaries </a:t>
            </a:r>
            <a:r>
              <a:rPr lang="en-CA" dirty="0"/>
              <a:t>and the stoves</a:t>
            </a:r>
            <a:r>
              <a:rPr lang="en-CA" dirty="0" smtClean="0"/>
              <a:t> themselves adopt </a:t>
            </a:r>
            <a:r>
              <a:rPr lang="en-CA" dirty="0"/>
              <a:t>the</a:t>
            </a:r>
            <a:r>
              <a:rPr lang="en-CA" dirty="0" smtClean="0"/>
              <a:t> message </a:t>
            </a:r>
            <a:r>
              <a:rPr lang="en-CA" dirty="0"/>
              <a:t>of the</a:t>
            </a:r>
            <a:r>
              <a:rPr lang="en-CA" dirty="0" smtClean="0"/>
              <a:t> ‘call’, </a:t>
            </a:r>
            <a:r>
              <a:rPr lang="en-CA" dirty="0"/>
              <a:t>aligning their functions to serve </a:t>
            </a:r>
            <a:r>
              <a:rPr lang="en-CA" dirty="0" smtClean="0"/>
              <a:t>it</a:t>
            </a:r>
          </a:p>
          <a:p>
            <a:pPr lvl="1"/>
            <a:r>
              <a:rPr lang="en-CA" dirty="0" smtClean="0"/>
              <a:t>Hundreds of millions </a:t>
            </a:r>
            <a:r>
              <a:rPr lang="en-CA" dirty="0" smtClean="0"/>
              <a:t>in aid funding</a:t>
            </a:r>
            <a:r>
              <a:rPr lang="en-CA" dirty="0" smtClean="0"/>
              <a:t>; </a:t>
            </a:r>
            <a:r>
              <a:rPr lang="en-CA" dirty="0" smtClean="0"/>
              <a:t>NGO competition over efficiency/programming (Abdelnour, 2011; Abdelnour and </a:t>
            </a:r>
            <a:r>
              <a:rPr lang="en-CA" dirty="0" err="1" smtClean="0"/>
              <a:t>Branzei</a:t>
            </a:r>
            <a:r>
              <a:rPr lang="en-CA" dirty="0" smtClean="0"/>
              <a:t>, 2010)</a:t>
            </a:r>
          </a:p>
          <a:p>
            <a:r>
              <a:rPr lang="en-CA" dirty="0" smtClean="0"/>
              <a:t>The promotion of the stove as solution anchors the network; this meaning persists even after stoves </a:t>
            </a:r>
            <a:r>
              <a:rPr lang="en-US" dirty="0" smtClean="0"/>
              <a:t>are shown to be no panacea for sexual violence in Darfur</a:t>
            </a:r>
            <a:endParaRPr lang="en-CA"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Global stoves network</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Stoves come to be promoted to protect (African) women in other contexts (the Congo and Uganda)</a:t>
            </a:r>
          </a:p>
          <a:p>
            <a:r>
              <a:rPr lang="en-US" dirty="0" smtClean="0"/>
              <a:t>September 2010 launch of Global </a:t>
            </a:r>
            <a:r>
              <a:rPr lang="en-US" dirty="0" err="1" smtClean="0"/>
              <a:t>cookstoves</a:t>
            </a:r>
            <a:r>
              <a:rPr lang="en-US" dirty="0" smtClean="0"/>
              <a:t> network by US Secretary of State Clinton</a:t>
            </a:r>
          </a:p>
          <a:p>
            <a:pPr lvl="1"/>
            <a:r>
              <a:rPr lang="en-CA" dirty="0" smtClean="0"/>
              <a:t>“</a:t>
            </a:r>
            <a:r>
              <a:rPr lang="en-CA" dirty="0"/>
              <a:t>Reliance on biomass (e.g. wood, dung, coal) for cooking fuel and heating forces women and children to spend many hours each week collecting these items. Women and girls face severe personal security risks as they collect fuel, especially those living in communities of instability, including refugee camps and conflict zones.”</a:t>
            </a:r>
            <a:endParaRPr lang="en-US" dirty="0"/>
          </a:p>
          <a:p>
            <a:pPr lvl="2">
              <a:buNone/>
            </a:pPr>
            <a:r>
              <a:rPr lang="en-CA" dirty="0"/>
              <a:t>--</a:t>
            </a:r>
            <a:r>
              <a:rPr lang="en-CA" i="1" dirty="0"/>
              <a:t>The United States and the Global Alliance for Clean </a:t>
            </a:r>
            <a:r>
              <a:rPr lang="en-CA" i="1" dirty="0" err="1"/>
              <a:t>Cookstoves</a:t>
            </a:r>
            <a:r>
              <a:rPr lang="en-CA" i="1" dirty="0"/>
              <a:t> Factsheet, US Department of State; September 21, </a:t>
            </a:r>
            <a:r>
              <a:rPr lang="en-CA" i="1" dirty="0" smtClean="0"/>
              <a:t>2010</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2688</TotalTime>
  <Words>1322</Words>
  <Application>Microsoft Macintosh PowerPoint</Application>
  <PresentationFormat>On-screen Show (4:3)</PresentationFormat>
  <Paragraphs>96</Paragraphs>
  <Slides>13</Slides>
  <Notes>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Slide 1</vt:lpstr>
      <vt:lpstr>Stove discourses</vt:lpstr>
      <vt:lpstr>Our thesis</vt:lpstr>
      <vt:lpstr>Methods, data</vt:lpstr>
      <vt:lpstr>Repackaging the stove</vt:lpstr>
      <vt:lpstr>Problematization</vt:lpstr>
      <vt:lpstr>i. US Darfur advocacy network</vt:lpstr>
      <vt:lpstr>ii. Darfur development network</vt:lpstr>
      <vt:lpstr>iii. Global stoves network</vt:lpstr>
      <vt:lpstr>Individuals, organizations</vt:lpstr>
      <vt:lpstr>A technology of Othering</vt:lpstr>
      <vt:lpstr>Thoughts, directions</vt:lpstr>
      <vt:lpstr>Thank you</vt:lpstr>
    </vt:vector>
  </TitlesOfParts>
  <Company>Richard Ivey School of Business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as framing the other:  A case of fuel-efficient stoves in Darfur</dc:title>
  <dc:creator>Samer Abdelnour</dc:creator>
  <cp:lastModifiedBy>Samer Abdelnour</cp:lastModifiedBy>
  <cp:revision>48</cp:revision>
  <dcterms:created xsi:type="dcterms:W3CDTF">2011-06-29T13:42:41Z</dcterms:created>
  <dcterms:modified xsi:type="dcterms:W3CDTF">2011-06-29T17:50:25Z</dcterms:modified>
</cp:coreProperties>
</file>