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2C4C5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235-7B77-4B5E-ACCD-19020FF38FD8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98AE-31FB-4EF5-8E7B-CA5DE1554E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235-7B77-4B5E-ACCD-19020FF38FD8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98AE-31FB-4EF5-8E7B-CA5DE1554E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235-7B77-4B5E-ACCD-19020FF38FD8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98AE-31FB-4EF5-8E7B-CA5DE1554E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235-7B77-4B5E-ACCD-19020FF38FD8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98AE-31FB-4EF5-8E7B-CA5DE1554E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235-7B77-4B5E-ACCD-19020FF38FD8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98AE-31FB-4EF5-8E7B-CA5DE1554E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235-7B77-4B5E-ACCD-19020FF38FD8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98AE-31FB-4EF5-8E7B-CA5DE1554E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235-7B77-4B5E-ACCD-19020FF38FD8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98AE-31FB-4EF5-8E7B-CA5DE1554E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235-7B77-4B5E-ACCD-19020FF38FD8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98AE-31FB-4EF5-8E7B-CA5DE1554E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235-7B77-4B5E-ACCD-19020FF38FD8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98AE-31FB-4EF5-8E7B-CA5DE1554E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235-7B77-4B5E-ACCD-19020FF38FD8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98AE-31FB-4EF5-8E7B-CA5DE1554E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54235-7B77-4B5E-ACCD-19020FF38FD8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298AE-31FB-4EF5-8E7B-CA5DE1554EF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54235-7B77-4B5E-ACCD-19020FF38FD8}" type="datetimeFigureOut">
              <a:rPr lang="en-GB" smtClean="0"/>
              <a:pPr/>
              <a:t>05/07/2011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298AE-31FB-4EF5-8E7B-CA5DE1554EF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.humanities.manchester.ac.uk/humanities/flash/HumeL068_LLC_language_resources/medical/index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947930"/>
            <a:ext cx="3888432" cy="79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520" y="2066072"/>
            <a:ext cx="86409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2C4C54"/>
                </a:solidFill>
                <a:latin typeface="Frutiger LT 45 Light" pitchFamily="34" charset="0"/>
              </a:rPr>
              <a:t>Reusability within Learning Tools</a:t>
            </a:r>
          </a:p>
          <a:p>
            <a:pPr algn="ctr"/>
            <a:endParaRPr lang="en-GB" sz="3600" b="1" dirty="0" smtClean="0">
              <a:solidFill>
                <a:srgbClr val="2C4C54"/>
              </a:solidFill>
              <a:latin typeface="Frutiger LT 45 Light" pitchFamily="34" charset="0"/>
            </a:endParaRPr>
          </a:p>
          <a:p>
            <a:pPr algn="ctr"/>
            <a:r>
              <a:rPr lang="en-GB" sz="2800" dirty="0" smtClean="0">
                <a:solidFill>
                  <a:srgbClr val="009999"/>
                </a:solidFill>
                <a:latin typeface="Frutiger LT 45 Light" pitchFamily="34" charset="0"/>
              </a:rPr>
              <a:t>Jonny Crook, Andrew Gold, Phil Styles</a:t>
            </a:r>
          </a:p>
          <a:p>
            <a:pPr algn="ctr"/>
            <a:r>
              <a:rPr lang="en-GB" sz="2800" dirty="0" smtClean="0">
                <a:solidFill>
                  <a:srgbClr val="009999"/>
                </a:solidFill>
                <a:latin typeface="Frutiger LT 45 Light" pitchFamily="34" charset="0"/>
              </a:rPr>
              <a:t>Humanities eLearning Team</a:t>
            </a:r>
            <a:endParaRPr lang="en-GB" sz="2800" dirty="0">
              <a:solidFill>
                <a:srgbClr val="009999"/>
              </a:solidFill>
              <a:latin typeface="Frutiger LT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947930"/>
            <a:ext cx="3888432" cy="79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520" y="1484784"/>
            <a:ext cx="86409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2C4C54"/>
                </a:solidFill>
                <a:latin typeface="Frutiger LT 45 Light" pitchFamily="34" charset="0"/>
              </a:rPr>
              <a:t>Introduction:</a:t>
            </a:r>
            <a:endParaRPr lang="en-GB" sz="2000" b="1" dirty="0" smtClean="0">
              <a:solidFill>
                <a:srgbClr val="2C4C54"/>
              </a:solidFill>
              <a:latin typeface="Frutiger LT 45 Light" pitchFamily="34" charset="0"/>
            </a:endParaRPr>
          </a:p>
          <a:p>
            <a:endParaRPr lang="en-GB" sz="2000" dirty="0">
              <a:solidFill>
                <a:srgbClr val="2C4C54"/>
              </a:solidFill>
              <a:latin typeface="Frutiger LT 45 Light" pitchFamily="34" charset="0"/>
            </a:endParaRPr>
          </a:p>
          <a:p>
            <a:pPr>
              <a:buFontTx/>
              <a:buChar char="-"/>
            </a:pPr>
            <a:r>
              <a:rPr lang="en-GB" sz="2000" dirty="0" smtClean="0">
                <a:solidFill>
                  <a:srgbClr val="2C4C54"/>
                </a:solidFill>
                <a:latin typeface="Frutiger LT 45 Light" pitchFamily="34" charset="0"/>
              </a:rPr>
              <a:t> </a:t>
            </a:r>
            <a:r>
              <a:rPr lang="en-GB" sz="2000" dirty="0" smtClean="0">
                <a:solidFill>
                  <a:srgbClr val="2C4C54"/>
                </a:solidFill>
                <a:latin typeface="Frutiger LT 45 Light" pitchFamily="34" charset="0"/>
              </a:rPr>
              <a:t>A brief look</a:t>
            </a:r>
            <a:r>
              <a:rPr lang="en-GB" sz="2000" dirty="0" smtClean="0">
                <a:solidFill>
                  <a:srgbClr val="2C4C54"/>
                </a:solidFill>
                <a:latin typeface="Frutiger LT 45 Light" pitchFamily="34" charset="0"/>
              </a:rPr>
              <a:t> at three tools</a:t>
            </a:r>
          </a:p>
          <a:p>
            <a:pPr>
              <a:buFontTx/>
              <a:buChar char="-"/>
            </a:pPr>
            <a:endParaRPr lang="en-GB" sz="2000" dirty="0" smtClean="0">
              <a:solidFill>
                <a:srgbClr val="2C4C54"/>
              </a:solidFill>
              <a:latin typeface="Frutiger LT 45 Light" pitchFamily="34" charset="0"/>
            </a:endParaRPr>
          </a:p>
          <a:p>
            <a:pPr>
              <a:buFontTx/>
              <a:buChar char="-"/>
            </a:pPr>
            <a:r>
              <a:rPr lang="en-GB" sz="2000" dirty="0" smtClean="0">
                <a:solidFill>
                  <a:srgbClr val="2C4C54"/>
                </a:solidFill>
                <a:latin typeface="Frutiger LT 45 Light" pitchFamily="34" charset="0"/>
              </a:rPr>
              <a:t> Some developed by the team, others external tools </a:t>
            </a:r>
          </a:p>
          <a:p>
            <a:pPr>
              <a:buFontTx/>
              <a:buChar char="-"/>
            </a:pPr>
            <a:endParaRPr lang="en-GB" sz="2000" dirty="0" smtClean="0">
              <a:solidFill>
                <a:srgbClr val="2C4C54"/>
              </a:solidFill>
              <a:latin typeface="Frutiger LT 45 Light" pitchFamily="34" charset="0"/>
            </a:endParaRPr>
          </a:p>
          <a:p>
            <a:r>
              <a:rPr lang="en-GB" sz="2000" dirty="0" smtClean="0">
                <a:solidFill>
                  <a:srgbClr val="2C4C54"/>
                </a:solidFill>
                <a:latin typeface="Frutiger LT 45 Light" pitchFamily="34" charset="0"/>
              </a:rPr>
              <a:t>- Each allow different aspects of reusability and functionality</a:t>
            </a:r>
            <a:endParaRPr lang="en-GB" sz="2000" dirty="0" smtClean="0">
              <a:solidFill>
                <a:srgbClr val="2C4C54"/>
              </a:solidFill>
              <a:latin typeface="Frutiger LT 45 Ligh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2C4C54"/>
                </a:solidFill>
                <a:latin typeface="Frutiger LT 45 Light" pitchFamily="34" charset="0"/>
              </a:rPr>
              <a:t>Reusability within Learning Tools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947930"/>
            <a:ext cx="3888432" cy="79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520" y="1484784"/>
            <a:ext cx="86409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2C4C54"/>
                </a:solidFill>
                <a:latin typeface="Frutiger LT 45 Light" pitchFamily="34" charset="0"/>
              </a:rPr>
              <a:t>Our aims:</a:t>
            </a:r>
          </a:p>
          <a:p>
            <a:endParaRPr lang="en-GB" sz="2000" dirty="0">
              <a:solidFill>
                <a:srgbClr val="2C4C54"/>
              </a:solidFill>
              <a:latin typeface="Frutiger LT 45 Light" pitchFamily="34" charset="0"/>
            </a:endParaRPr>
          </a:p>
          <a:p>
            <a:pPr>
              <a:buFontTx/>
              <a:buChar char="-"/>
            </a:pPr>
            <a:r>
              <a:rPr lang="en-GB" sz="2000" dirty="0" smtClean="0">
                <a:solidFill>
                  <a:srgbClr val="2C4C54"/>
                </a:solidFill>
                <a:latin typeface="Frutiger LT 45 Light" pitchFamily="34" charset="0"/>
              </a:rPr>
              <a:t> Ensuring in-house developed tools are as reusable and flexible as possible</a:t>
            </a:r>
          </a:p>
          <a:p>
            <a:endParaRPr lang="en-GB" sz="2000" dirty="0" smtClean="0">
              <a:solidFill>
                <a:srgbClr val="2C4C54"/>
              </a:solidFill>
              <a:latin typeface="Frutiger LT 45 Light" pitchFamily="34" charset="0"/>
            </a:endParaRPr>
          </a:p>
          <a:p>
            <a:pPr>
              <a:buFontTx/>
              <a:buChar char="-"/>
            </a:pPr>
            <a:r>
              <a:rPr lang="en-GB" sz="2000" dirty="0">
                <a:solidFill>
                  <a:srgbClr val="2C4C54"/>
                </a:solidFill>
                <a:latin typeface="Frutiger LT 45 Light" pitchFamily="34" charset="0"/>
              </a:rPr>
              <a:t> </a:t>
            </a:r>
            <a:r>
              <a:rPr lang="en-GB" sz="2000" dirty="0" smtClean="0">
                <a:solidFill>
                  <a:srgbClr val="2C4C54"/>
                </a:solidFill>
                <a:latin typeface="Frutiger LT 45 Light" pitchFamily="34" charset="0"/>
              </a:rPr>
              <a:t>Used across subject areas (where possible – non bespoke)</a:t>
            </a:r>
          </a:p>
          <a:p>
            <a:pPr>
              <a:buFontTx/>
              <a:buChar char="-"/>
            </a:pPr>
            <a:endParaRPr lang="en-GB" sz="2000" dirty="0">
              <a:solidFill>
                <a:srgbClr val="2C4C54"/>
              </a:solidFill>
              <a:latin typeface="Frutiger LT 45 Light" pitchFamily="34" charset="0"/>
            </a:endParaRPr>
          </a:p>
          <a:p>
            <a:pPr>
              <a:buFontTx/>
              <a:buChar char="-"/>
            </a:pPr>
            <a:r>
              <a:rPr lang="en-GB" sz="2000" dirty="0">
                <a:solidFill>
                  <a:srgbClr val="2C4C54"/>
                </a:solidFill>
                <a:latin typeface="Frutiger LT 45 Light" pitchFamily="34" charset="0"/>
              </a:rPr>
              <a:t> </a:t>
            </a:r>
            <a:r>
              <a:rPr lang="en-GB" sz="2000" dirty="0" smtClean="0">
                <a:solidFill>
                  <a:srgbClr val="2C4C54"/>
                </a:solidFill>
                <a:latin typeface="Frutiger LT 45 Light" pitchFamily="34" charset="0"/>
              </a:rPr>
              <a:t>Allowing resources to be easily editable by users</a:t>
            </a:r>
          </a:p>
          <a:p>
            <a:pPr>
              <a:buFontTx/>
              <a:buChar char="-"/>
            </a:pPr>
            <a:endParaRPr lang="en-GB" sz="2000" dirty="0">
              <a:solidFill>
                <a:srgbClr val="2C4C54"/>
              </a:solidFill>
              <a:latin typeface="Frutiger LT 45 Light" pitchFamily="34" charset="0"/>
            </a:endParaRPr>
          </a:p>
          <a:p>
            <a:pPr>
              <a:buFontTx/>
              <a:buChar char="-"/>
            </a:pPr>
            <a:r>
              <a:rPr lang="en-GB" sz="2000" dirty="0" smtClean="0">
                <a:solidFill>
                  <a:srgbClr val="2C4C54"/>
                </a:solidFill>
                <a:latin typeface="Frutiger LT 45 Light" pitchFamily="34" charset="0"/>
              </a:rPr>
              <a:t> Giving option of results tracking (if required)</a:t>
            </a:r>
          </a:p>
          <a:p>
            <a:pPr>
              <a:buFontTx/>
              <a:buChar char="-"/>
            </a:pPr>
            <a:endParaRPr lang="en-GB" sz="2000" dirty="0">
              <a:solidFill>
                <a:srgbClr val="2C4C54"/>
              </a:solidFill>
              <a:latin typeface="Frutiger LT 45 Light" pitchFamily="34" charset="0"/>
            </a:endParaRPr>
          </a:p>
          <a:p>
            <a:pPr>
              <a:buFontTx/>
              <a:buChar char="-"/>
            </a:pPr>
            <a:r>
              <a:rPr lang="en-GB" sz="2000" dirty="0" smtClean="0">
                <a:solidFill>
                  <a:srgbClr val="2C4C54"/>
                </a:solidFill>
                <a:latin typeface="Frutiger LT 45 Light" pitchFamily="34" charset="0"/>
              </a:rPr>
              <a:t> Giving assessment options: formative or summative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2C4C54"/>
                </a:solidFill>
                <a:latin typeface="Frutiger LT 45 Light" pitchFamily="34" charset="0"/>
              </a:rPr>
              <a:t>Reusability within Learning Tools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947930"/>
            <a:ext cx="3888432" cy="79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520" y="1024275"/>
            <a:ext cx="8640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2C4C54"/>
                </a:solidFill>
                <a:latin typeface="Frutiger LT 45 Light" pitchFamily="34" charset="0"/>
              </a:rPr>
              <a:t>Example tool:</a:t>
            </a:r>
          </a:p>
          <a:p>
            <a:endParaRPr lang="en-GB" sz="2000" dirty="0">
              <a:solidFill>
                <a:srgbClr val="2C4C54"/>
              </a:solidFill>
              <a:latin typeface="Frutiger LT 45 Light" pitchFamily="34" charset="0"/>
            </a:endParaRPr>
          </a:p>
          <a:p>
            <a:pPr>
              <a:buFontTx/>
              <a:buChar char="-"/>
            </a:pPr>
            <a:r>
              <a:rPr lang="en-GB" sz="2000" dirty="0" smtClean="0">
                <a:solidFill>
                  <a:srgbClr val="2C4C54"/>
                </a:solidFill>
                <a:latin typeface="Frutiger LT 45 Light" pitchFamily="34" charset="0"/>
              </a:rPr>
              <a:t> Drag and drop labelling resource</a:t>
            </a:r>
          </a:p>
          <a:p>
            <a:pPr>
              <a:buFontTx/>
              <a:buChar char="-"/>
            </a:pPr>
            <a:endParaRPr lang="en-GB" sz="2000" dirty="0">
              <a:solidFill>
                <a:srgbClr val="2C4C54"/>
              </a:solidFill>
              <a:latin typeface="Frutiger LT 45 Light" pitchFamily="34" charset="0"/>
            </a:endParaRPr>
          </a:p>
          <a:p>
            <a:pPr>
              <a:buFontTx/>
              <a:buChar char="-"/>
            </a:pPr>
            <a:r>
              <a:rPr lang="en-GB" sz="2000" dirty="0" smtClean="0">
                <a:solidFill>
                  <a:srgbClr val="2C4C54"/>
                </a:solidFill>
                <a:latin typeface="Frutiger LT 45 Light" pitchFamily="34" charset="0"/>
              </a:rPr>
              <a:t> Initially developed and used for Medical Spanish courses</a:t>
            </a:r>
          </a:p>
          <a:p>
            <a:pPr>
              <a:buFontTx/>
              <a:buChar char="-"/>
            </a:pPr>
            <a:endParaRPr lang="en-GB" sz="2000" dirty="0">
              <a:solidFill>
                <a:srgbClr val="2C4C54"/>
              </a:solidFill>
              <a:latin typeface="Frutiger LT 45 Light" pitchFamily="34" charset="0"/>
            </a:endParaRPr>
          </a:p>
          <a:p>
            <a:pPr>
              <a:buFontTx/>
              <a:buChar char="-"/>
            </a:pPr>
            <a:r>
              <a:rPr lang="en-GB" sz="2000" dirty="0" smtClean="0">
                <a:solidFill>
                  <a:srgbClr val="2C4C54"/>
                </a:solidFill>
                <a:latin typeface="Frutiger LT 45 Light" pitchFamily="34" charset="0"/>
              </a:rPr>
              <a:t> Can change image, labels, language, instructions</a:t>
            </a:r>
          </a:p>
          <a:p>
            <a:pPr>
              <a:buFontTx/>
              <a:buChar char="-"/>
            </a:pPr>
            <a:endParaRPr lang="en-GB" sz="2000" dirty="0">
              <a:solidFill>
                <a:srgbClr val="2C4C54"/>
              </a:solidFill>
              <a:latin typeface="Frutiger LT 45 Light" pitchFamily="34" charset="0"/>
            </a:endParaRPr>
          </a:p>
          <a:p>
            <a:pPr>
              <a:buFontTx/>
              <a:buChar char="-"/>
            </a:pPr>
            <a:r>
              <a:rPr lang="en-GB" sz="2000" dirty="0" smtClean="0">
                <a:solidFill>
                  <a:srgbClr val="2C4C54"/>
                </a:solidFill>
                <a:latin typeface="Frutiger LT 45 Light" pitchFamily="34" charset="0"/>
              </a:rPr>
              <a:t> Tracks number of attempts and output a score</a:t>
            </a:r>
          </a:p>
          <a:p>
            <a:pPr>
              <a:buFontTx/>
              <a:buChar char="-"/>
            </a:pPr>
            <a:endParaRPr lang="en-GB" sz="2000" dirty="0">
              <a:solidFill>
                <a:srgbClr val="2C4C54"/>
              </a:solidFill>
              <a:latin typeface="Frutiger LT 45 Light" pitchFamily="34" charset="0"/>
            </a:endParaRPr>
          </a:p>
          <a:p>
            <a:pPr>
              <a:buFontTx/>
              <a:buChar char="-"/>
            </a:pPr>
            <a:r>
              <a:rPr lang="en-GB" sz="2000" dirty="0" smtClean="0">
                <a:solidFill>
                  <a:srgbClr val="2C4C54"/>
                </a:solidFill>
                <a:latin typeface="Frutiger LT 45 Light" pitchFamily="34" charset="0"/>
              </a:rPr>
              <a:t> Further plans for SCORM tracking (Bb9), audio options, new interface</a:t>
            </a:r>
          </a:p>
          <a:p>
            <a:pPr>
              <a:buFontTx/>
              <a:buChar char="-"/>
            </a:pPr>
            <a:endParaRPr lang="en-GB" sz="2000" dirty="0">
              <a:solidFill>
                <a:srgbClr val="2C4C54"/>
              </a:solidFill>
              <a:latin typeface="Frutiger LT 45 Light" pitchFamily="34" charset="0"/>
            </a:endParaRPr>
          </a:p>
          <a:p>
            <a:r>
              <a:rPr lang="en-GB" sz="2000" dirty="0" smtClean="0">
                <a:solidFill>
                  <a:srgbClr val="009999"/>
                </a:solidFill>
                <a:latin typeface="Frutiger LT 45 Light" pitchFamily="34" charset="0"/>
                <a:hlinkClick r:id="rId3"/>
              </a:rPr>
              <a:t>http://media.humanities.manchester.ac.uk/humanities/flash/HumeL068_LLC_language_resources/medical/index.html</a:t>
            </a:r>
            <a:endParaRPr lang="en-GB" sz="2000" dirty="0" smtClean="0">
              <a:solidFill>
                <a:srgbClr val="009999"/>
              </a:solidFill>
              <a:latin typeface="Frutiger LT 45 Light" pitchFamily="34" charset="0"/>
            </a:endParaRPr>
          </a:p>
          <a:p>
            <a:r>
              <a:rPr lang="en-GB" sz="2000" dirty="0" smtClean="0">
                <a:solidFill>
                  <a:srgbClr val="2C4C54"/>
                </a:solidFill>
                <a:latin typeface="Frutiger LT 45 Light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2C4C54"/>
                </a:solidFill>
                <a:latin typeface="Frutiger LT 45 Light" pitchFamily="34" charset="0"/>
              </a:rPr>
              <a:t>Reusability within Learning Tools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164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University of Manchester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mfztsjc3</dc:creator>
  <cp:lastModifiedBy>mfztsjc3</cp:lastModifiedBy>
  <cp:revision>7</cp:revision>
  <dcterms:created xsi:type="dcterms:W3CDTF">2011-06-24T09:11:46Z</dcterms:created>
  <dcterms:modified xsi:type="dcterms:W3CDTF">2011-07-05T09:46:14Z</dcterms:modified>
</cp:coreProperties>
</file>