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4"/>
  </p:notesMasterIdLst>
  <p:sldIdLst>
    <p:sldId id="294" r:id="rId4"/>
    <p:sldId id="310" r:id="rId5"/>
    <p:sldId id="295" r:id="rId6"/>
    <p:sldId id="296" r:id="rId7"/>
    <p:sldId id="297" r:id="rId8"/>
    <p:sldId id="311" r:id="rId9"/>
    <p:sldId id="301" r:id="rId10"/>
    <p:sldId id="302" r:id="rId11"/>
    <p:sldId id="303" r:id="rId12"/>
    <p:sldId id="305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66971" autoAdjust="0"/>
  </p:normalViewPr>
  <p:slideViewPr>
    <p:cSldViewPr>
      <p:cViewPr varScale="1">
        <p:scale>
          <a:sx n="77" d="100"/>
          <a:sy n="77" d="100"/>
        </p:scale>
        <p:origin x="-26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F6904-DA30-4170-A2CD-A7CF11604082}" type="datetimeFigureOut">
              <a:rPr lang="en-GB" smtClean="0"/>
              <a:pPr/>
              <a:t>01/07/2013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6B560-5851-4D7F-B1F0-A948B4978E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4564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6B560-5851-4D7F-B1F0-A948B4978E6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047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6B560-5851-4D7F-B1F0-A948B4978E69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819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6B560-5851-4D7F-B1F0-A948B4978E69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819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6B560-5851-4D7F-B1F0-A948B4978E6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66623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6B560-5851-4D7F-B1F0-A948B4978E6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5730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6B560-5851-4D7F-B1F0-A948B4978E6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1163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6B560-5851-4D7F-B1F0-A948B4978E6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03621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6B560-5851-4D7F-B1F0-A948B4978E6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2408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6B560-5851-4D7F-B1F0-A948B4978E6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2813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6B560-5851-4D7F-B1F0-A948B4978E6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9644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E160A-23CE-451C-9CC9-E97F322089D4}" type="datetime1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6CFE-E084-4A50-A294-9D25B8596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2710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4B56-59D7-4B5E-ACF0-5E49D960C67B}" type="datetime1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256CD-E884-49A2-9BD8-E83353B6E6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2251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296C-FACA-4C69-9466-A833C3C7DBED}" type="datetime1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7B812-92C4-4F3C-8DF2-129C271108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8762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4AC7D-7073-480E-A575-587850EE300D}" type="datetime1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E46C-F916-45C8-A82B-87F85AE8DE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0508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3E5F-9528-4423-91A5-8A054CA0ADFD}" type="datetime1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13583-678F-4FF2-B74A-2A6CBDF2DD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18651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3CA5-D6EB-4503-B3A7-ECB01DFDE0C2}" type="datetime1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BE5BB-1581-4DED-9FBC-20DAF3F483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0347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D6898-045A-4EEB-AB90-9A339142BD38}" type="datetime1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47213-61B0-48CE-A5E4-C1324912C8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1377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D541-38F9-4FAD-B784-374F17098687}" type="datetime1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AF155-665F-4DD5-81E1-64927FFD8A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42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6652-E0C2-443F-861B-9A52F6631E4A}" type="datetime1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4BFB1-4748-4677-9070-51CDBAC4E2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7718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F207D-33D7-4FD8-89B3-1DE75B4CABAD}" type="datetime1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EB040-E54B-46F7-ABEC-5B656F4FF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6962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9FBB8-F7C8-4DD3-9BD8-FC0786F902C0}" type="datetime1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1C50-CE55-42BE-8498-B4DFFE6669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17921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1B8CF-DA3A-4589-825F-DF86DB3B644D}" type="datetime1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1D944-3127-480C-AB62-652FA82B3C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858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3BC3519-296F-4268-87A8-8519AB2ABD2F}" type="datetime1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01/07/2013</a:t>
            </a:fld>
            <a:endParaRPr lang="en-GB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93D144E-76CD-40D9-B592-6D40511C4AFB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24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2BBFCEA-8822-45E6-8DAD-27AACF0D9FF5}" type="datetime1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01/07/2013</a:t>
            </a:fld>
            <a:endParaRPr lang="en-GB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0BB2315-4DE6-4A96-A303-75191B09889E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24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2008188" y="29305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435" name="Tit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/>
          <a:lstStyle/>
          <a:p>
            <a:pPr eaLnBrk="1" hangingPunct="1"/>
            <a:r>
              <a:rPr lang="en-GB" sz="4200" b="1" dirty="0" smtClean="0">
                <a:solidFill>
                  <a:schemeClr val="bg1"/>
                </a:solidFill>
              </a:rPr>
              <a:t>Assessing Students’ Understanding </a:t>
            </a:r>
            <a:r>
              <a:rPr lang="en-GB" sz="4200" b="1" dirty="0">
                <a:solidFill>
                  <a:schemeClr val="bg1"/>
                </a:solidFill>
              </a:rPr>
              <a:t>of Leadership Theory through an Online Multiple Choice Test: </a:t>
            </a:r>
            <a:r>
              <a:rPr lang="en-GB" sz="4000" b="1" dirty="0">
                <a:solidFill>
                  <a:schemeClr val="bg1"/>
                </a:solidFill>
              </a:rPr>
              <a:t/>
            </a:r>
            <a:br>
              <a:rPr lang="en-GB" sz="4000" b="1" dirty="0">
                <a:solidFill>
                  <a:schemeClr val="bg1"/>
                </a:solidFill>
              </a:rPr>
            </a:br>
            <a:endParaRPr lang="en-GB" sz="4000" b="1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5" name="Subtitle 3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chemeClr val="bg1"/>
                </a:solidFill>
              </a:rPr>
              <a:t>Lessons </a:t>
            </a:r>
            <a:r>
              <a:rPr lang="en-GB" sz="4000" b="1" dirty="0">
                <a:solidFill>
                  <a:schemeClr val="bg1"/>
                </a:solidFill>
              </a:rPr>
              <a:t>from a Manchester Leadership Programme Pilot</a:t>
            </a:r>
            <a:r>
              <a:rPr lang="en-GB" sz="3600" dirty="0">
                <a:solidFill>
                  <a:schemeClr val="tx1"/>
                </a:solidFill>
              </a:rPr>
              <a:t/>
            </a:r>
            <a:br>
              <a:rPr lang="en-GB" sz="3600" dirty="0">
                <a:solidFill>
                  <a:schemeClr val="tx1"/>
                </a:solidFill>
              </a:rPr>
            </a:br>
            <a:endParaRPr lang="en-GB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56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400" b="1" dirty="0">
              <a:solidFill>
                <a:prstClr val="white"/>
              </a:solidFill>
              <a:ea typeface="ＭＳ Ｐゴシック" pitchFamily="34" charset="-128"/>
              <a:cs typeface="ＭＳ Ｐゴシック" pitchFamily="-105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417638"/>
            <a:ext cx="705008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3200" dirty="0" smtClean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Discussion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666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400" b="1" dirty="0">
              <a:solidFill>
                <a:prstClr val="white"/>
              </a:solidFill>
              <a:ea typeface="ＭＳ Ｐゴシック" pitchFamily="34" charset="-128"/>
              <a:cs typeface="ＭＳ Ｐゴシック" pitchFamily="-105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21640" y="1407477"/>
            <a:ext cx="811276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GB" sz="3600" b="1" i="1" dirty="0" smtClean="0">
              <a:solidFill>
                <a:prstClr val="white"/>
              </a:solidFill>
            </a:endParaRPr>
          </a:p>
          <a:p>
            <a:pPr algn="ctr">
              <a:spcBef>
                <a:spcPct val="20000"/>
              </a:spcBef>
            </a:pPr>
            <a:endParaRPr lang="en-GB" sz="3600" b="1" i="1" dirty="0">
              <a:solidFill>
                <a:prstClr val="white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GB" sz="4000" b="1" i="1" dirty="0" smtClean="0">
                <a:solidFill>
                  <a:prstClr val="white"/>
                </a:solidFill>
              </a:rPr>
              <a:t>‘It was alright, the exam, as it was.’</a:t>
            </a:r>
            <a:endParaRPr lang="en-GB" sz="4000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0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7244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4400" dirty="0">
                <a:solidFill>
                  <a:srgbClr val="1F497D"/>
                </a:solidFill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GB" sz="4400" dirty="0">
                <a:solidFill>
                  <a:srgbClr val="1F497D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GB" sz="3600" b="1" dirty="0" smtClean="0">
                <a:solidFill>
                  <a:prstClr val="white"/>
                </a:solidFill>
                <a:ea typeface="ＭＳ Ｐゴシック" pitchFamily="-105" charset="-128"/>
                <a:cs typeface="ＭＳ Ｐゴシック" pitchFamily="-105" charset="-128"/>
              </a:rPr>
              <a:t>Leadership in Action Units: 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dirty="0" smtClean="0">
                <a:solidFill>
                  <a:prstClr val="white"/>
                </a:solidFill>
                <a:ea typeface="ＭＳ Ｐゴシック" pitchFamily="-105" charset="-128"/>
                <a:cs typeface="ＭＳ Ｐゴシック" pitchFamily="-105" charset="-128"/>
              </a:rPr>
              <a:t>A little bit of context</a:t>
            </a:r>
            <a:r>
              <a:rPr lang="en-US" sz="3600" b="1" dirty="0">
                <a:solidFill>
                  <a:prstClr val="white"/>
                </a:solidFill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3600" b="1" dirty="0">
                <a:solidFill>
                  <a:prstClr val="white"/>
                </a:solidFill>
                <a:ea typeface="ＭＳ Ｐゴシック" pitchFamily="-105" charset="-128"/>
                <a:cs typeface="ＭＳ Ｐゴシック" pitchFamily="-105" charset="-128"/>
              </a:rPr>
            </a:br>
            <a:endParaRPr lang="en-GB" sz="3600" b="1" dirty="0">
              <a:solidFill>
                <a:prstClr val="white"/>
              </a:solidFill>
              <a:ea typeface="ＭＳ Ｐゴシック" pitchFamily="34" charset="-128"/>
              <a:cs typeface="ＭＳ Ｐゴシック" pitchFamily="-105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417638"/>
            <a:ext cx="8229600" cy="49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bg1"/>
                </a:solidFill>
              </a:rPr>
              <a:t>Basic premise: 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Units explore C21st problems and leadership required to address them</a:t>
            </a:r>
            <a:endParaRPr lang="en-GB" sz="2800" dirty="0">
              <a:solidFill>
                <a:schemeClr val="bg1"/>
              </a:solidFill>
            </a:endParaRPr>
          </a:p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bg1"/>
                </a:solidFill>
              </a:rPr>
              <a:t>The academic units: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10 </a:t>
            </a:r>
            <a:r>
              <a:rPr lang="en-GB" sz="2800" dirty="0">
                <a:solidFill>
                  <a:schemeClr val="bg1"/>
                </a:solidFill>
              </a:rPr>
              <a:t>or 20 </a:t>
            </a:r>
            <a:r>
              <a:rPr lang="en-GB" sz="2800" dirty="0" smtClean="0">
                <a:solidFill>
                  <a:schemeClr val="bg1"/>
                </a:solidFill>
              </a:rPr>
              <a:t>credits, level 2(5)</a:t>
            </a:r>
            <a:endParaRPr lang="en-GB" sz="2800" dirty="0">
              <a:solidFill>
                <a:schemeClr val="bg1"/>
              </a:solidFill>
            </a:endParaRP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Lecture-based </a:t>
            </a:r>
            <a:r>
              <a:rPr lang="en-GB" sz="2800" dirty="0">
                <a:solidFill>
                  <a:schemeClr val="bg1"/>
                </a:solidFill>
              </a:rPr>
              <a:t>or </a:t>
            </a:r>
            <a:r>
              <a:rPr lang="en-GB" sz="2800" dirty="0" smtClean="0">
                <a:solidFill>
                  <a:schemeClr val="bg1"/>
                </a:solidFill>
              </a:rPr>
              <a:t>online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Large cohorts drawn from across all </a:t>
            </a:r>
            <a:r>
              <a:rPr lang="en-GB" sz="2800" dirty="0">
                <a:solidFill>
                  <a:schemeClr val="bg1"/>
                </a:solidFill>
              </a:rPr>
              <a:t>F</a:t>
            </a:r>
            <a:r>
              <a:rPr lang="en-GB" sz="2800" dirty="0" smtClean="0">
                <a:solidFill>
                  <a:schemeClr val="bg1"/>
                </a:solidFill>
              </a:rPr>
              <a:t>aculties </a:t>
            </a:r>
            <a:endParaRPr lang="en-GB" sz="2800" dirty="0">
              <a:solidFill>
                <a:schemeClr val="bg1"/>
              </a:solidFill>
            </a:endParaRP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Different disciplines; different academic literacies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Extensive use of Blackboard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Forced </a:t>
            </a:r>
            <a:r>
              <a:rPr lang="en-GB" sz="2800" dirty="0">
                <a:solidFill>
                  <a:schemeClr val="bg1"/>
                </a:solidFill>
              </a:rPr>
              <a:t>to </a:t>
            </a:r>
            <a:r>
              <a:rPr lang="en-GB" sz="2800" dirty="0" smtClean="0">
                <a:solidFill>
                  <a:schemeClr val="bg1"/>
                </a:solidFill>
              </a:rPr>
              <a:t>innovate</a:t>
            </a:r>
          </a:p>
        </p:txBody>
      </p:sp>
    </p:spTree>
    <p:extLst>
      <p:ext uri="{BB962C8B-B14F-4D97-AF65-F5344CB8AC3E}">
        <p14:creationId xmlns:p14="http://schemas.microsoft.com/office/powerpoint/2010/main" xmlns="" val="135715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4400" dirty="0">
                <a:solidFill>
                  <a:prstClr val="black"/>
                </a:solidFill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GB" sz="4400" dirty="0">
                <a:solidFill>
                  <a:prstClr val="black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GB" sz="44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R</a:t>
            </a:r>
            <a:r>
              <a:rPr lang="en-GB" sz="4400" dirty="0" smtClean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ationale for Introducing MCQ</a:t>
            </a:r>
            <a:r>
              <a:rPr lang="en-US" sz="4400" b="1" dirty="0">
                <a:solidFill>
                  <a:srgbClr val="FFFF00"/>
                </a:solidFill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4400" b="1" dirty="0">
                <a:solidFill>
                  <a:srgbClr val="FFFF00"/>
                </a:solidFill>
                <a:ea typeface="ＭＳ Ｐゴシック" pitchFamily="-105" charset="-128"/>
                <a:cs typeface="ＭＳ Ｐゴシック" pitchFamily="-105" charset="-128"/>
              </a:rPr>
            </a:br>
            <a:endParaRPr lang="en-GB" sz="4400" b="1" dirty="0">
              <a:solidFill>
                <a:srgbClr val="FFFF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12548" y="1143000"/>
            <a:ext cx="815657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>
                <a:solidFill>
                  <a:srgbClr val="FFFF00"/>
                </a:solidFill>
              </a:rPr>
              <a:t>Lecture-based 10 credit unit had 2 points of assessment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Group ePoster (60%)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Online Assessed Discussions (40</a:t>
            </a:r>
            <a:r>
              <a:rPr lang="en-GB" sz="1600" dirty="0" smtClean="0">
                <a:solidFill>
                  <a:schemeClr val="bg1"/>
                </a:solidFill>
              </a:rPr>
              <a:t>%)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>
                <a:solidFill>
                  <a:srgbClr val="FFFF00"/>
                </a:solidFill>
              </a:rPr>
              <a:t>What feedback was telling us: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Students sometimes struggled to make connections between lectures and leadership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Leadership models and theories introduced but understanding not explicitly tested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ILOs made claims we couldn’t substantiate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Group project worth &gt; 50% of mark </a:t>
            </a:r>
            <a:r>
              <a:rPr lang="en-GB" dirty="0" smtClean="0">
                <a:solidFill>
                  <a:schemeClr val="bg1"/>
                </a:solidFill>
              </a:rPr>
              <a:t>problematic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>
                <a:solidFill>
                  <a:srgbClr val="FFFF00"/>
                </a:solidFill>
              </a:rPr>
              <a:t>What we did (in conjunction with academic lead):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Increased lecture input on leadership models and theories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Developed core reading list to underpin/complement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MCQ to test reading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Final discussion question: reflect on learning about leadership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Make systematic and explicit connections between parts of unit</a:t>
            </a:r>
          </a:p>
          <a:p>
            <a:pPr lvl="1">
              <a:spcBef>
                <a:spcPct val="20000"/>
              </a:spcBef>
            </a:pPr>
            <a:endParaRPr lang="en-GB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17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ea typeface="ＭＳ Ｐゴシック" pitchFamily="34" charset="-128"/>
              </a:rPr>
              <a:t>Challenges We Anticipated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1"/>
                </a:solidFill>
              </a:rPr>
              <a:t>Large cohort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solidFill>
                  <a:schemeClr val="bg1"/>
                </a:solidFill>
                <a:ea typeface="ＭＳ Ｐゴシック" pitchFamily="34" charset="-128"/>
              </a:rPr>
              <a:t>Semester </a:t>
            </a:r>
            <a:r>
              <a:rPr lang="en-GB" dirty="0">
                <a:solidFill>
                  <a:schemeClr val="bg1"/>
                </a:solidFill>
                <a:ea typeface="ＭＳ Ｐゴシック" pitchFamily="34" charset="-128"/>
              </a:rPr>
              <a:t>1 –  341 </a:t>
            </a:r>
            <a:r>
              <a:rPr lang="en-GB" dirty="0" smtClean="0">
                <a:solidFill>
                  <a:schemeClr val="bg1"/>
                </a:solidFill>
                <a:ea typeface="ＭＳ Ｐゴシック" pitchFamily="34" charset="-128"/>
              </a:rPr>
              <a:t>students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solidFill>
                  <a:schemeClr val="bg1"/>
                </a:solidFill>
                <a:ea typeface="ＭＳ Ｐゴシック" pitchFamily="34" charset="-128"/>
              </a:rPr>
              <a:t>Semester </a:t>
            </a:r>
            <a:r>
              <a:rPr lang="en-GB" dirty="0">
                <a:solidFill>
                  <a:schemeClr val="bg1"/>
                </a:solidFill>
                <a:ea typeface="ＭＳ Ｐゴシック" pitchFamily="34" charset="-128"/>
              </a:rPr>
              <a:t>2 –  205 </a:t>
            </a:r>
            <a:r>
              <a:rPr lang="en-GB" dirty="0" smtClean="0">
                <a:solidFill>
                  <a:schemeClr val="bg1"/>
                </a:solidFill>
                <a:ea typeface="ＭＳ Ｐゴシック" pitchFamily="34" charset="-128"/>
              </a:rPr>
              <a:t>students</a:t>
            </a:r>
          </a:p>
          <a:p>
            <a:pPr lvl="1">
              <a:spcBef>
                <a:spcPts val="0"/>
              </a:spcBef>
            </a:pPr>
            <a:endParaRPr lang="en-GB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bg1"/>
                </a:solidFill>
              </a:rPr>
              <a:t>Interdisciplinarity</a:t>
            </a:r>
            <a:endParaRPr lang="en-GB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en-GB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1"/>
                </a:solidFill>
              </a:rPr>
              <a:t>Resources </a:t>
            </a:r>
          </a:p>
          <a:p>
            <a:pPr>
              <a:spcBef>
                <a:spcPts val="0"/>
              </a:spcBef>
            </a:pPr>
            <a:endParaRPr lang="en-GB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1"/>
                </a:solidFill>
              </a:rPr>
              <a:t>Technical </a:t>
            </a:r>
            <a:r>
              <a:rPr lang="en-GB" dirty="0">
                <a:solidFill>
                  <a:schemeClr val="bg1"/>
                </a:solidFill>
              </a:rPr>
              <a:t>issues</a:t>
            </a:r>
          </a:p>
          <a:p>
            <a:endParaRPr lang="en-GB" sz="1800" dirty="0">
              <a:solidFill>
                <a:schemeClr val="bg1"/>
              </a:solidFill>
              <a:ea typeface="ＭＳ Ｐゴシック" pitchFamily="34" charset="-128"/>
            </a:endParaRPr>
          </a:p>
          <a:p>
            <a:endParaRPr lang="en-GB" sz="1800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endParaRPr lang="en-GB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endParaRPr lang="en-GB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53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prstClr val="white"/>
                </a:solidFill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GB" b="1" dirty="0" smtClean="0">
                <a:solidFill>
                  <a:prstClr val="white"/>
                </a:solidFill>
                <a:ea typeface="ＭＳ Ｐゴシック" pitchFamily="-105" charset="-128"/>
                <a:cs typeface="ＭＳ Ｐゴシック" pitchFamily="-105" charset="-128"/>
              </a:rPr>
            </a:br>
            <a:r>
              <a:rPr lang="en-GB" b="1" dirty="0" smtClean="0">
                <a:solidFill>
                  <a:prstClr val="white"/>
                </a:solidFill>
                <a:ea typeface="ＭＳ Ｐゴシック" pitchFamily="-105" charset="-128"/>
                <a:cs typeface="ＭＳ Ｐゴシック" pitchFamily="-105" charset="-128"/>
              </a:rPr>
              <a:t>Student </a:t>
            </a:r>
            <a:r>
              <a:rPr lang="en-GB" b="1" dirty="0">
                <a:solidFill>
                  <a:prstClr val="white"/>
                </a:solidFill>
                <a:ea typeface="ＭＳ Ｐゴシック" pitchFamily="-105" charset="-128"/>
                <a:cs typeface="ＭＳ Ｐゴシック" pitchFamily="-105" charset="-128"/>
              </a:rPr>
              <a:t>Feedback</a:t>
            </a:r>
            <a:r>
              <a:rPr lang="en-GB" b="1" dirty="0">
                <a:solidFill>
                  <a:prstClr val="white"/>
                </a:solidFill>
                <a:ea typeface="ＭＳ Ｐゴシック" pitchFamily="34" charset="-128"/>
                <a:cs typeface="ＭＳ Ｐゴシック" pitchFamily="-105" charset="-128"/>
              </a:rPr>
              <a:t/>
            </a:r>
            <a:br>
              <a:rPr lang="en-GB" b="1" dirty="0">
                <a:solidFill>
                  <a:prstClr val="white"/>
                </a:solidFill>
                <a:ea typeface="ＭＳ Ｐゴシック" pitchFamily="34" charset="-128"/>
                <a:cs typeface="ＭＳ Ｐゴシック" pitchFamily="-105" charset="-128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prstClr val="white"/>
                </a:solidFill>
              </a:rPr>
              <a:t>Liked having a variety of assessments</a:t>
            </a:r>
          </a:p>
          <a:p>
            <a:endParaRPr lang="en-GB" dirty="0">
              <a:solidFill>
                <a:prstClr val="white"/>
              </a:solidFill>
            </a:endParaRPr>
          </a:p>
          <a:p>
            <a:r>
              <a:rPr lang="en-GB" dirty="0">
                <a:solidFill>
                  <a:prstClr val="white"/>
                </a:solidFill>
              </a:rPr>
              <a:t>Less stressful than essays and exams</a:t>
            </a:r>
          </a:p>
          <a:p>
            <a:endParaRPr lang="en-GB" dirty="0">
              <a:solidFill>
                <a:prstClr val="white"/>
              </a:solidFill>
            </a:endParaRPr>
          </a:p>
          <a:p>
            <a:r>
              <a:rPr lang="en-GB" dirty="0">
                <a:solidFill>
                  <a:prstClr val="white"/>
                </a:solidFill>
              </a:rPr>
              <a:t>MCQ tests are easier to pass:</a:t>
            </a:r>
          </a:p>
          <a:p>
            <a:pPr lvl="1"/>
            <a:r>
              <a:rPr lang="en-GB" dirty="0">
                <a:solidFill>
                  <a:prstClr val="white"/>
                </a:solidFill>
              </a:rPr>
              <a:t>educated guessing is possible</a:t>
            </a:r>
          </a:p>
          <a:p>
            <a:pPr lvl="1"/>
            <a:r>
              <a:rPr lang="en-GB" dirty="0">
                <a:solidFill>
                  <a:prstClr val="white"/>
                </a:solidFill>
              </a:rPr>
              <a:t>confidence-boosting </a:t>
            </a:r>
          </a:p>
          <a:p>
            <a:pPr lvl="1"/>
            <a:r>
              <a:rPr lang="en-GB" dirty="0" smtClean="0">
                <a:solidFill>
                  <a:prstClr val="white"/>
                </a:solidFill>
              </a:rPr>
              <a:t>average </a:t>
            </a:r>
            <a:r>
              <a:rPr lang="en-GB" dirty="0">
                <a:solidFill>
                  <a:prstClr val="white"/>
                </a:solidFill>
              </a:rPr>
              <a:t>marks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6376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Challenges That Emerged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ea typeface="+mn-ea"/>
                <a:cs typeface="+mn-cs"/>
              </a:rPr>
              <a:t>Question design </a:t>
            </a:r>
          </a:p>
          <a:p>
            <a:pPr lvl="0" defTabSz="9144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en-GB" sz="2800" dirty="0">
              <a:solidFill>
                <a:schemeClr val="bg1"/>
              </a:solidFill>
              <a:ea typeface="+mn-ea"/>
              <a:cs typeface="+mn-cs"/>
            </a:endParaRPr>
          </a:p>
          <a:p>
            <a:pPr lvl="0" defTabSz="9144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ea typeface="+mn-ea"/>
                <a:cs typeface="+mn-cs"/>
              </a:rPr>
              <a:t>Too many resources on the reading list</a:t>
            </a:r>
          </a:p>
          <a:p>
            <a:pPr marL="0" lvl="0" indent="0" defTabSz="914400" eaLnBrk="1" fontAlgn="auto" hangingPunct="1">
              <a:spcAft>
                <a:spcPts val="0"/>
              </a:spcAft>
              <a:buNone/>
            </a:pPr>
            <a:endParaRPr lang="en-GB" sz="2800" dirty="0">
              <a:solidFill>
                <a:schemeClr val="bg1"/>
              </a:solidFill>
              <a:ea typeface="+mn-ea"/>
              <a:cs typeface="+mn-cs"/>
            </a:endParaRPr>
          </a:p>
          <a:p>
            <a:pPr lvl="0" defTabSz="9144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  <a:ea typeface="+mn-ea"/>
                <a:cs typeface="+mn-cs"/>
              </a:rPr>
              <a:t>Future development:</a:t>
            </a:r>
          </a:p>
          <a:p>
            <a:pPr lvl="1" defTabSz="914400" eaLnBrk="1" fontAlgn="auto" hangingPunct="1">
              <a:spcAft>
                <a:spcPts val="0"/>
              </a:spcAft>
              <a:buFont typeface="Arial" pitchFamily="34" charset="0"/>
              <a:buChar char="–"/>
            </a:pPr>
            <a:r>
              <a:rPr lang="en-GB" dirty="0">
                <a:solidFill>
                  <a:schemeClr val="bg1"/>
                </a:solidFill>
                <a:ea typeface="+mn-ea"/>
              </a:rPr>
              <a:t>More scenario-based questions</a:t>
            </a:r>
          </a:p>
          <a:p>
            <a:pPr lvl="1" defTabSz="914400" eaLnBrk="1" fontAlgn="auto" hangingPunct="1">
              <a:spcAft>
                <a:spcPts val="0"/>
              </a:spcAft>
              <a:buFont typeface="Arial" pitchFamily="34" charset="0"/>
              <a:buChar char="–"/>
            </a:pPr>
            <a:r>
              <a:rPr lang="en-GB" dirty="0">
                <a:solidFill>
                  <a:schemeClr val="bg1"/>
                </a:solidFill>
                <a:ea typeface="+mn-ea"/>
              </a:rPr>
              <a:t>Remove references to texts in questions</a:t>
            </a:r>
          </a:p>
          <a:p>
            <a:pPr lvl="1" defTabSz="914400" eaLnBrk="1" fontAlgn="auto" hangingPunct="1">
              <a:spcAft>
                <a:spcPts val="0"/>
              </a:spcAft>
              <a:buFont typeface="Arial" pitchFamily="34" charset="0"/>
              <a:buChar char="–"/>
            </a:pPr>
            <a:r>
              <a:rPr lang="en-GB" dirty="0">
                <a:solidFill>
                  <a:schemeClr val="bg1"/>
                </a:solidFill>
                <a:ea typeface="+mn-ea"/>
              </a:rPr>
              <a:t>Free text responses  - essay grading software?</a:t>
            </a:r>
          </a:p>
          <a:p>
            <a:pPr marL="0" lvl="0" indent="0" defTabSz="914400" eaLnBrk="1" fontAlgn="auto" hangingPunct="1">
              <a:spcAft>
                <a:spcPts val="0"/>
              </a:spcAft>
              <a:buNone/>
            </a:pPr>
            <a:endParaRPr lang="en-GB" sz="2800" dirty="0">
              <a:solidFill>
                <a:schemeClr val="bg1"/>
              </a:solidFill>
              <a:ea typeface="+mn-ea"/>
              <a:cs typeface="+mn-cs"/>
            </a:endParaRPr>
          </a:p>
          <a:p>
            <a:pPr marL="0" lvl="0" indent="0" defTabSz="914400" eaLnBrk="1" fontAlgn="auto" hangingPunct="1">
              <a:spcAft>
                <a:spcPts val="0"/>
              </a:spcAft>
              <a:buNone/>
            </a:pPr>
            <a:endParaRPr lang="en-GB" sz="2800" dirty="0">
              <a:solidFill>
                <a:prstClr val="black"/>
              </a:solidFill>
              <a:ea typeface="+mn-ea"/>
              <a:cs typeface="+mn-cs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9258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79041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Knowledge retention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Incentivised to read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Application of reading / </a:t>
            </a:r>
            <a:r>
              <a:rPr lang="en-GB" sz="2400" dirty="0" smtClean="0">
                <a:solidFill>
                  <a:schemeClr val="bg1"/>
                </a:solidFill>
              </a:rPr>
              <a:t>learning – </a:t>
            </a:r>
            <a:r>
              <a:rPr lang="en-GB" sz="2400" i="1" dirty="0" smtClean="0">
                <a:solidFill>
                  <a:schemeClr val="bg1"/>
                </a:solidFill>
              </a:rPr>
              <a:t>‘If you do the reading, you learn a lot’</a:t>
            </a:r>
            <a:endParaRPr lang="en-GB" sz="2400" i="1" dirty="0">
              <a:solidFill>
                <a:schemeClr val="bg1"/>
              </a:solidFill>
            </a:endParaRP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Unit Intended Learning Outcome: 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‘Students should be able to: </a:t>
            </a:r>
            <a:endParaRPr lang="en-GB" sz="24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understand </a:t>
            </a:r>
            <a:r>
              <a:rPr lang="en-GB" sz="2400" dirty="0">
                <a:solidFill>
                  <a:schemeClr val="bg1"/>
                </a:solidFill>
              </a:rPr>
              <a:t>and critically evaluate a range of different models and theories of leadership</a:t>
            </a:r>
          </a:p>
          <a:p>
            <a:pPr marL="457200" indent="-457200" fontAlgn="t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appreciate different styles of leadership within a cultural context’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438150"/>
            <a:ext cx="6400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sz="3600" b="1" dirty="0" smtClean="0">
                <a:solidFill>
                  <a:schemeClr val="bg1"/>
                </a:solidFill>
              </a:rPr>
              <a:t>Outcomes</a:t>
            </a:r>
            <a:endParaRPr lang="en-GB" sz="3600" b="1" dirty="0">
              <a:solidFill>
                <a:schemeClr val="bg1"/>
              </a:solidFill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5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Learning Experiences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‘The information I learnt about leadership theories is memorable, and I think I will remember them – because they were different to everything else I was doing; and because of the reading we had to do.’</a:t>
            </a:r>
          </a:p>
          <a:p>
            <a:pPr marL="0" lvl="0" indent="0">
              <a:buNone/>
            </a:pPr>
            <a:endParaRPr lang="en-GB" i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‘The MCQ test reassured you that you had understood the theory.’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9220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LP_PowerPoint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1"/>
            </a:solidFill>
            <a:effectLst>
              <a:outerShdw blurRad="76200" dist="25400" dir="2700000" algn="tl" rotWithShape="0">
                <a:srgbClr val="000000">
                  <a:alpha val="75000"/>
                </a:srgbClr>
              </a:outerShdw>
            </a:effectLst>
            <a:latin typeface="Verdana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MLP_PowerPointTemplate_Col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Verdan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390</Words>
  <Application>Microsoft Office PowerPoint</Application>
  <PresentationFormat>On-screen Show (4:3)</PresentationFormat>
  <Paragraphs>88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MLP_PowerPointPresentation</vt:lpstr>
      <vt:lpstr>1_MLP_PowerPointTemplate_Colours</vt:lpstr>
      <vt:lpstr>Assessing Students’ Understanding of Leadership Theory through an Online Multiple Choice Test:  </vt:lpstr>
      <vt:lpstr>Slide 2</vt:lpstr>
      <vt:lpstr>Slide 3</vt:lpstr>
      <vt:lpstr>Slide 4</vt:lpstr>
      <vt:lpstr>Challenges We Anticipated</vt:lpstr>
      <vt:lpstr> Student Feedback </vt:lpstr>
      <vt:lpstr>Challenges That Emerged</vt:lpstr>
      <vt:lpstr>Slide 8</vt:lpstr>
      <vt:lpstr>Learning Experiences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Students’ Understanding of Leadership Theory through an Online Multiple Choice Test:  Lessons from a Manchester Leadership Programme Pilot</dc:title>
  <dc:creator>Rebecca O'Loughlin</dc:creator>
  <cp:lastModifiedBy>MFZTSLMI</cp:lastModifiedBy>
  <cp:revision>152</cp:revision>
  <cp:lastPrinted>2013-06-24T15:00:05Z</cp:lastPrinted>
  <dcterms:created xsi:type="dcterms:W3CDTF">2006-08-16T00:00:00Z</dcterms:created>
  <dcterms:modified xsi:type="dcterms:W3CDTF">2013-07-01T08:48:43Z</dcterms:modified>
</cp:coreProperties>
</file>