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74" r:id="rId3"/>
    <p:sldId id="279" r:id="rId4"/>
    <p:sldId id="283" r:id="rId5"/>
    <p:sldId id="284" r:id="rId6"/>
    <p:sldId id="285" r:id="rId7"/>
    <p:sldId id="280" r:id="rId8"/>
    <p:sldId id="288" r:id="rId9"/>
    <p:sldId id="293" r:id="rId10"/>
    <p:sldId id="290" r:id="rId11"/>
    <p:sldId id="281" r:id="rId12"/>
    <p:sldId id="291" r:id="rId13"/>
    <p:sldId id="295" r:id="rId14"/>
    <p:sldId id="264" r:id="rId15"/>
    <p:sldId id="258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7FE36-098E-4FAF-9E9A-FCB71FA6E057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94A2-F906-4C0A-9811-0E99FE16DF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53275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E6B13-3A6E-4FA8-994C-A748AF2DD932}" type="datetimeFigureOut">
              <a:rPr lang="en-GB" smtClean="0"/>
              <a:pPr/>
              <a:t>25/06/2013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AE8C7-5A84-46D6-8C7B-258EE36130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0311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E8C7-5A84-46D6-8C7B-258EE36130D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E8C7-5A84-46D6-8C7B-258EE36130D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E8C7-5A84-46D6-8C7B-258EE36130D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75F79-0BDF-4BFC-8A43-97A1C6D1AAFA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mma.packham@manchester.ac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mailto:richard.screaton@manchester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00025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Using Alumni in </a:t>
            </a:r>
            <a:br>
              <a:rPr lang="en-GB" sz="4800" b="1" dirty="0" smtClean="0"/>
            </a:br>
            <a:r>
              <a:rPr lang="en-GB" sz="4800" b="1" dirty="0" smtClean="0"/>
              <a:t>Teaching and Learning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763000" cy="27432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Emma Packham </a:t>
            </a:r>
            <a:r>
              <a:rPr lang="en-GB" sz="2800" dirty="0" smtClean="0"/>
              <a:t>(Faculty Alumni Officer) </a:t>
            </a:r>
          </a:p>
          <a:p>
            <a:r>
              <a:rPr lang="en-GB" sz="2800" dirty="0" smtClean="0"/>
              <a:t>Division of Development and Alumni Relations</a:t>
            </a:r>
          </a:p>
          <a:p>
            <a:endParaRPr lang="en-GB" sz="2800" dirty="0" smtClean="0"/>
          </a:p>
          <a:p>
            <a:r>
              <a:rPr lang="en-GB" sz="2800" b="1" dirty="0" smtClean="0"/>
              <a:t>Dr John Zavos </a:t>
            </a:r>
            <a:r>
              <a:rPr lang="en-GB" sz="2800" dirty="0" smtClean="0"/>
              <a:t>(Senior Lecturer in South Asian Studies)</a:t>
            </a:r>
          </a:p>
          <a:p>
            <a:r>
              <a:rPr lang="en-GB" sz="2800" b="1" dirty="0" smtClean="0"/>
              <a:t>Professor Yaron Matras </a:t>
            </a:r>
            <a:r>
              <a:rPr lang="en-GB" sz="2800" dirty="0" smtClean="0"/>
              <a:t>(Professor Of Linguistics) </a:t>
            </a:r>
          </a:p>
          <a:p>
            <a:r>
              <a:rPr lang="en-GB" sz="2800" dirty="0" smtClean="0"/>
              <a:t>School of Arts, Languages and Cultures</a:t>
            </a:r>
            <a:endParaRPr lang="en-GB" sz="2800" dirty="0"/>
          </a:p>
        </p:txBody>
      </p:sp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  <p:sp>
        <p:nvSpPr>
          <p:cNvPr id="5" name="Title 9"/>
          <p:cNvSpPr txBox="1">
            <a:spLocks noGrp="1"/>
          </p:cNvSpPr>
          <p:nvPr>
            <p:ph type="title"/>
          </p:nvPr>
        </p:nvSpPr>
        <p:spPr>
          <a:xfrm>
            <a:off x="381000" y="3276600"/>
            <a:ext cx="82296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Y2 course unit </a:t>
            </a:r>
            <a:b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Societal Multilingualism</a:t>
            </a:r>
            <a:b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Yaron Matras</a:t>
            </a:r>
            <a: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en-GB" sz="4000" dirty="0" smtClean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143000"/>
            <a:ext cx="7772400" cy="200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study 2: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Alumni as respondents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>Case Study 2: </a:t>
            </a:r>
            <a:br>
              <a:rPr lang="en-GB" b="1" dirty="0" smtClean="0"/>
            </a:br>
            <a:r>
              <a:rPr lang="en-GB" b="1" dirty="0" smtClean="0"/>
              <a:t>Alumni as respondents</a:t>
            </a:r>
            <a:br>
              <a:rPr lang="en-GB" b="1" dirty="0" smtClean="0"/>
            </a:b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Societal Multilingualism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322637"/>
            <a:ext cx="8229600" cy="29257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Project aims</a:t>
            </a:r>
          </a:p>
          <a:p>
            <a:r>
              <a:rPr lang="en-GB" sz="4000" dirty="0" smtClean="0"/>
              <a:t>Role of alumni</a:t>
            </a:r>
          </a:p>
          <a:p>
            <a:r>
              <a:rPr lang="en-GB" sz="4000" dirty="0" smtClean="0"/>
              <a:t>Logistics</a:t>
            </a:r>
          </a:p>
          <a:p>
            <a:r>
              <a:rPr lang="en-GB" sz="4000" dirty="0" smtClean="0"/>
              <a:t>Outcomes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  <p:pic>
        <p:nvPicPr>
          <p:cNvPr id="6" name="Picture 2" descr="https://fbcdn-sphotos-a-a.akamaihd.net/hphotos-ak-prn1/528568_359173807463360_740854840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  <p:sp>
        <p:nvSpPr>
          <p:cNvPr id="5" name="Title 9"/>
          <p:cNvSpPr txBox="1">
            <a:spLocks noGrp="1"/>
          </p:cNvSpPr>
          <p:nvPr>
            <p:ph type="title"/>
          </p:nvPr>
        </p:nvSpPr>
        <p:spPr>
          <a:xfrm>
            <a:off x="381000" y="3276600"/>
            <a:ext cx="82296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Multilingual Manchester – </a:t>
            </a:r>
            <a:b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local schools</a:t>
            </a:r>
            <a:b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Yaron Matras</a:t>
            </a:r>
            <a: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en-GB" sz="4000" dirty="0" smtClean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143000"/>
            <a:ext cx="7772400" cy="200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study 3: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Alumni as facilitators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>Case Study 3: </a:t>
            </a:r>
            <a:br>
              <a:rPr lang="en-GB" b="1" dirty="0" smtClean="0"/>
            </a:br>
            <a:r>
              <a:rPr lang="en-GB" b="1" dirty="0" smtClean="0"/>
              <a:t>Alumni as facilitators</a:t>
            </a:r>
            <a:br>
              <a:rPr lang="en-GB" b="1" dirty="0" smtClean="0"/>
            </a:b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Multilingual Manchester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352800"/>
            <a:ext cx="8229600" cy="29257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Project aims</a:t>
            </a:r>
          </a:p>
          <a:p>
            <a:r>
              <a:rPr lang="en-GB" sz="4000" dirty="0" smtClean="0"/>
              <a:t>Role of alumni</a:t>
            </a:r>
          </a:p>
          <a:p>
            <a:r>
              <a:rPr lang="en-GB" sz="4000" dirty="0" smtClean="0"/>
              <a:t>Logistics</a:t>
            </a:r>
          </a:p>
          <a:p>
            <a:r>
              <a:rPr lang="en-GB" sz="4000" dirty="0" smtClean="0"/>
              <a:t>Outcomes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  <p:pic>
        <p:nvPicPr>
          <p:cNvPr id="2050" name="Picture 2" descr="https://fbcdn-sphotos-a-a.akamaihd.net/hphotos-ak-prn1/528568_359173807463360_740854840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2590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How we can help</a:t>
            </a:r>
            <a:endParaRPr lang="en-GB" b="1" dirty="0"/>
          </a:p>
        </p:txBody>
      </p:sp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62000" y="3429000"/>
            <a:ext cx="7924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Identify suitable alumni contributors </a:t>
            </a:r>
            <a:endParaRPr lang="en-GB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762000" y="2209800"/>
            <a:ext cx="7924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Fit with programmes/modules</a:t>
            </a:r>
            <a:endParaRPr lang="en-GB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4648200"/>
            <a:ext cx="7924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Contact alumni and connect them with colleagues</a:t>
            </a:r>
            <a:endParaRPr lang="en-GB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762000" y="5943600"/>
            <a:ext cx="7924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Record engagement and maintain relationship</a:t>
            </a:r>
            <a:endParaRPr lang="en-GB" sz="3200" dirty="0"/>
          </a:p>
        </p:txBody>
      </p:sp>
      <p:sp>
        <p:nvSpPr>
          <p:cNvPr id="9" name="Chevron 8"/>
          <p:cNvSpPr/>
          <p:nvPr/>
        </p:nvSpPr>
        <p:spPr>
          <a:xfrm rot="5400000">
            <a:off x="4495800" y="28956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rot="5400000">
            <a:off x="4495800" y="41148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 rot="5400000">
            <a:off x="4495800" y="54102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7300" b="1" dirty="0" smtClean="0"/>
              <a:t>Questions</a:t>
            </a:r>
            <a:br>
              <a:rPr lang="en-GB" sz="7300" b="1" dirty="0" smtClean="0"/>
            </a:br>
            <a:r>
              <a:rPr lang="en-GB" sz="7300" b="1" dirty="0" smtClean="0"/>
              <a:t>and suggestions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5943600" cy="2971800"/>
          </a:xfrm>
        </p:spPr>
        <p:txBody>
          <a:bodyPr>
            <a:normAutofit fontScale="40000" lnSpcReduction="20000"/>
          </a:bodyPr>
          <a:lstStyle/>
          <a:p>
            <a:endParaRPr lang="en-GB" dirty="0" smtClean="0"/>
          </a:p>
          <a:p>
            <a:r>
              <a:rPr lang="en-GB" sz="5800" dirty="0" smtClean="0"/>
              <a:t>Emma Packham (Faculty Alumni Officer)</a:t>
            </a:r>
          </a:p>
          <a:p>
            <a:r>
              <a:rPr lang="en-GB" sz="5800" dirty="0" smtClean="0"/>
              <a:t>(</a:t>
            </a:r>
            <a:r>
              <a:rPr lang="en-GB" sz="5800" dirty="0" err="1" smtClean="0">
                <a:hlinkClick r:id="rId3"/>
              </a:rPr>
              <a:t>emma.packham@manchester.ac.uk</a:t>
            </a:r>
            <a:r>
              <a:rPr lang="en-GB" sz="5800" dirty="0" smtClean="0"/>
              <a:t>)</a:t>
            </a:r>
          </a:p>
          <a:p>
            <a:endParaRPr lang="en-GB" sz="5800" dirty="0" smtClean="0"/>
          </a:p>
          <a:p>
            <a:r>
              <a:rPr lang="en-GB" sz="5800" dirty="0" smtClean="0"/>
              <a:t>Richard Screaton (Senior Alumni Officer)</a:t>
            </a:r>
          </a:p>
          <a:p>
            <a:r>
              <a:rPr lang="en-GB" sz="5800" dirty="0" smtClean="0"/>
              <a:t>(</a:t>
            </a:r>
            <a:r>
              <a:rPr lang="en-GB" sz="5800" dirty="0" err="1" smtClean="0">
                <a:hlinkClick r:id="rId4"/>
              </a:rPr>
              <a:t>richard.screaton@manchester.ac.uk</a:t>
            </a:r>
            <a:r>
              <a:rPr lang="en-GB" sz="5800" dirty="0" smtClean="0"/>
              <a:t>)</a:t>
            </a:r>
          </a:p>
          <a:p>
            <a:pPr algn="r"/>
            <a:endParaRPr lang="en-GB" sz="5800" dirty="0" smtClean="0"/>
          </a:p>
        </p:txBody>
      </p:sp>
      <p:pic>
        <p:nvPicPr>
          <p:cNvPr id="5" name="Picture 4" descr="TAB_col_white_backgroun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Today’s session</a:t>
            </a:r>
            <a:endParaRPr lang="en-GB" sz="4800" b="1" dirty="0"/>
          </a:p>
        </p:txBody>
      </p:sp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2362200"/>
            <a:ext cx="9677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700" dirty="0" smtClean="0"/>
              <a:t>Overview of DDAR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700" dirty="0" smtClean="0"/>
              <a:t>Alumni volunteering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700" dirty="0" smtClean="0"/>
              <a:t>Case study 1: Alumni as mentors (John Zavos)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700" dirty="0" smtClean="0"/>
              <a:t>Case study 2: Alumni as respondents (Yaron Matras)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700" dirty="0" smtClean="0"/>
              <a:t>Case study 3: Alumni as facilitators (Yaron Matras)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7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 and suggestions</a:t>
            </a:r>
            <a:endParaRPr kumimoji="0" lang="en-GB" sz="2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A bit about DDAR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9257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429000"/>
            <a:ext cx="8229600" cy="292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133600"/>
            <a:ext cx="2667000" cy="426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 smtClean="0"/>
              <a:t>Alumni Relations</a:t>
            </a:r>
          </a:p>
          <a:p>
            <a:pPr algn="ctr"/>
            <a:endParaRPr lang="en-GB" sz="2500" b="1" dirty="0" smtClean="0"/>
          </a:p>
          <a:p>
            <a:pPr algn="ctr"/>
            <a:r>
              <a:rPr lang="en-GB" sz="2500" dirty="0" smtClean="0"/>
              <a:t>Events</a:t>
            </a:r>
          </a:p>
          <a:p>
            <a:pPr algn="ctr"/>
            <a:r>
              <a:rPr lang="en-GB" sz="2500" dirty="0" smtClean="0"/>
              <a:t>Communications</a:t>
            </a:r>
          </a:p>
          <a:p>
            <a:pPr algn="ctr"/>
            <a:r>
              <a:rPr lang="en-GB" sz="2500" dirty="0" smtClean="0"/>
              <a:t>Online portal</a:t>
            </a:r>
          </a:p>
          <a:p>
            <a:pPr algn="ctr"/>
            <a:r>
              <a:rPr lang="en-GB" sz="2500" dirty="0" smtClean="0"/>
              <a:t>Volunteering</a:t>
            </a:r>
          </a:p>
          <a:p>
            <a:pPr algn="ctr"/>
            <a:endParaRPr lang="en-GB" sz="2500" dirty="0"/>
          </a:p>
        </p:txBody>
      </p:sp>
      <p:sp>
        <p:nvSpPr>
          <p:cNvPr id="10" name="Rectangle 9"/>
          <p:cNvSpPr/>
          <p:nvPr/>
        </p:nvSpPr>
        <p:spPr>
          <a:xfrm>
            <a:off x="3276600" y="2133600"/>
            <a:ext cx="2667000" cy="42672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 smtClean="0"/>
              <a:t>Data</a:t>
            </a:r>
          </a:p>
          <a:p>
            <a:pPr algn="ctr"/>
            <a:endParaRPr lang="en-GB" sz="2500" b="1" dirty="0" smtClean="0"/>
          </a:p>
          <a:p>
            <a:pPr algn="ctr"/>
            <a:endParaRPr lang="en-GB" sz="2500" dirty="0" smtClean="0"/>
          </a:p>
          <a:p>
            <a:pPr algn="ctr"/>
            <a:r>
              <a:rPr lang="en-GB" sz="2500" dirty="0" smtClean="0"/>
              <a:t>Data protection</a:t>
            </a:r>
          </a:p>
          <a:p>
            <a:pPr algn="ctr"/>
            <a:r>
              <a:rPr lang="en-GB" sz="2500" dirty="0" smtClean="0"/>
              <a:t>Collection</a:t>
            </a:r>
          </a:p>
          <a:p>
            <a:pPr algn="ctr"/>
            <a:r>
              <a:rPr lang="en-GB" sz="2500" dirty="0" smtClean="0"/>
              <a:t>Updates</a:t>
            </a:r>
          </a:p>
          <a:p>
            <a:pPr algn="ctr"/>
            <a:r>
              <a:rPr lang="en-GB" sz="2500" dirty="0" smtClean="0"/>
              <a:t>Analysis</a:t>
            </a:r>
          </a:p>
          <a:p>
            <a:pPr algn="ctr"/>
            <a:endParaRPr lang="en-GB" sz="2500" dirty="0"/>
          </a:p>
        </p:txBody>
      </p:sp>
      <p:sp>
        <p:nvSpPr>
          <p:cNvPr id="11" name="Rectangle 10"/>
          <p:cNvSpPr/>
          <p:nvPr/>
        </p:nvSpPr>
        <p:spPr>
          <a:xfrm>
            <a:off x="6096000" y="2133600"/>
            <a:ext cx="2667000" cy="426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00" b="1" dirty="0" smtClean="0"/>
          </a:p>
          <a:p>
            <a:pPr algn="ctr"/>
            <a:endParaRPr lang="en-GB" sz="3000" b="1" dirty="0" smtClean="0"/>
          </a:p>
          <a:p>
            <a:pPr algn="ctr"/>
            <a:r>
              <a:rPr lang="en-GB" sz="3000" b="1" dirty="0" smtClean="0"/>
              <a:t>Donor Programmes</a:t>
            </a:r>
          </a:p>
          <a:p>
            <a:pPr algn="ctr"/>
            <a:endParaRPr lang="en-GB" sz="2500" b="1" dirty="0" smtClean="0"/>
          </a:p>
          <a:p>
            <a:pPr algn="ctr"/>
            <a:r>
              <a:rPr lang="en-GB" sz="2500" dirty="0" smtClean="0"/>
              <a:t>Annual Fund</a:t>
            </a:r>
          </a:p>
          <a:p>
            <a:pPr algn="ctr"/>
            <a:r>
              <a:rPr lang="en-GB" sz="2500" dirty="0" smtClean="0"/>
              <a:t>Major Gifts</a:t>
            </a:r>
          </a:p>
          <a:p>
            <a:pPr algn="ctr"/>
            <a:r>
              <a:rPr lang="en-GB" sz="2500" dirty="0" smtClean="0"/>
              <a:t>Legacies</a:t>
            </a:r>
          </a:p>
          <a:p>
            <a:pPr algn="ctr"/>
            <a:r>
              <a:rPr lang="en-GB" sz="2500" dirty="0" smtClean="0"/>
              <a:t>Stewardship</a:t>
            </a:r>
          </a:p>
          <a:p>
            <a:pPr algn="ctr"/>
            <a:endParaRPr lang="en-GB" sz="2500" dirty="0" smtClean="0"/>
          </a:p>
          <a:p>
            <a:pPr algn="ctr"/>
            <a:endParaRPr lang="en-GB" sz="2500" dirty="0" smtClean="0"/>
          </a:p>
          <a:p>
            <a:pPr algn="ctr"/>
            <a:endParaRPr lang="en-GB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  <p:sp>
        <p:nvSpPr>
          <p:cNvPr id="5" name="Title 9"/>
          <p:cNvSpPr txBox="1"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Alumni volunteering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914400" y="2038648"/>
            <a:ext cx="3009304" cy="1390352"/>
            <a:chOff x="2114847" y="1515"/>
            <a:chExt cx="1866304" cy="933152"/>
          </a:xfrm>
        </p:grpSpPr>
        <p:sp>
          <p:nvSpPr>
            <p:cNvPr id="8" name="Rounded Rectangle 7"/>
            <p:cNvSpPr/>
            <p:nvPr/>
          </p:nvSpPr>
          <p:spPr>
            <a:xfrm>
              <a:off x="2114847" y="1515"/>
              <a:ext cx="1866304" cy="933152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267247" y="77715"/>
              <a:ext cx="1600200" cy="762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latin typeface="Calibri" pitchFamily="34" charset="0"/>
                </a:rPr>
                <a:t>Student recruitment</a:t>
              </a:r>
              <a:endParaRPr lang="en-GB" sz="2400" kern="1200" dirty="0">
                <a:latin typeface="Calibri" pitchFamily="34" charset="0"/>
              </a:endParaRP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914400" y="3638848"/>
            <a:ext cx="3009304" cy="1390352"/>
            <a:chOff x="3816420" y="1296146"/>
            <a:chExt cx="1866304" cy="933152"/>
          </a:xfrm>
        </p:grpSpPr>
        <p:sp>
          <p:nvSpPr>
            <p:cNvPr id="11" name="Rounded Rectangle 10"/>
            <p:cNvSpPr/>
            <p:nvPr/>
          </p:nvSpPr>
          <p:spPr>
            <a:xfrm>
              <a:off x="3816420" y="1296146"/>
              <a:ext cx="1866304" cy="933152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3861973" y="1341699"/>
              <a:ext cx="1775198" cy="842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latin typeface="Calibri" pitchFamily="34" charset="0"/>
                </a:rPr>
                <a:t>Student </a:t>
              </a:r>
              <a:r>
                <a:rPr lang="en-GB" sz="2400" dirty="0" smtClean="0">
                  <a:latin typeface="Calibri" pitchFamily="34" charset="0"/>
                </a:rPr>
                <a:t>     </a:t>
              </a:r>
              <a:r>
                <a:rPr lang="en-GB" sz="2400" kern="1200" dirty="0" smtClean="0">
                  <a:latin typeface="Calibri" pitchFamily="34" charset="0"/>
                </a:rPr>
                <a:t>experience</a:t>
              </a:r>
              <a:endParaRPr lang="en-GB" sz="2400" kern="1200" dirty="0">
                <a:latin typeface="Calibri" pitchFamily="34" charset="0"/>
              </a:endParaRPr>
            </a:p>
          </p:txBody>
        </p:sp>
      </p:grpSp>
      <p:grpSp>
        <p:nvGrpSpPr>
          <p:cNvPr id="6" name="Group 12"/>
          <p:cNvGrpSpPr/>
          <p:nvPr/>
        </p:nvGrpSpPr>
        <p:grpSpPr>
          <a:xfrm>
            <a:off x="914400" y="5239048"/>
            <a:ext cx="3009304" cy="1390352"/>
            <a:chOff x="2978737" y="3434132"/>
            <a:chExt cx="1866304" cy="933152"/>
          </a:xfrm>
        </p:grpSpPr>
        <p:sp>
          <p:nvSpPr>
            <p:cNvPr id="14" name="Rounded Rectangle 13"/>
            <p:cNvSpPr/>
            <p:nvPr/>
          </p:nvSpPr>
          <p:spPr>
            <a:xfrm>
              <a:off x="2978737" y="3434132"/>
              <a:ext cx="1866304" cy="933152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3054937" y="3434132"/>
              <a:ext cx="1775198" cy="842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latin typeface="Calibri" pitchFamily="34" charset="0"/>
                </a:rPr>
                <a:t>Student employability</a:t>
              </a:r>
              <a:endParaRPr lang="en-GB" sz="2400" kern="1200" dirty="0">
                <a:latin typeface="Calibri" pitchFamily="34" charset="0"/>
              </a:endParaRPr>
            </a:p>
          </p:txBody>
        </p:sp>
      </p:grpSp>
      <p:grpSp>
        <p:nvGrpSpPr>
          <p:cNvPr id="28" name="Group 12"/>
          <p:cNvGrpSpPr/>
          <p:nvPr/>
        </p:nvGrpSpPr>
        <p:grpSpPr>
          <a:xfrm>
            <a:off x="4915496" y="2057400"/>
            <a:ext cx="3009304" cy="1390352"/>
            <a:chOff x="2978737" y="3434132"/>
            <a:chExt cx="1866304" cy="933152"/>
          </a:xfrm>
        </p:grpSpPr>
        <p:sp>
          <p:nvSpPr>
            <p:cNvPr id="29" name="Rounded Rectangle 28"/>
            <p:cNvSpPr/>
            <p:nvPr/>
          </p:nvSpPr>
          <p:spPr>
            <a:xfrm>
              <a:off x="2978737" y="3434132"/>
              <a:ext cx="1866304" cy="933152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3054937" y="3434132"/>
              <a:ext cx="1775198" cy="842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latin typeface="Calibri" pitchFamily="34" charset="0"/>
                </a:rPr>
                <a:t>Teaching </a:t>
              </a:r>
              <a:r>
                <a:rPr lang="en-GB" sz="2400" dirty="0" smtClean="0">
                  <a:latin typeface="Calibri" pitchFamily="34" charset="0"/>
                </a:rPr>
                <a:t>                 </a:t>
              </a:r>
              <a:r>
                <a:rPr lang="en-GB" sz="2400" kern="1200" dirty="0" smtClean="0">
                  <a:latin typeface="Calibri" pitchFamily="34" charset="0"/>
                </a:rPr>
                <a:t>and learning</a:t>
              </a:r>
              <a:endParaRPr lang="en-GB" sz="2400" kern="1200" dirty="0">
                <a:latin typeface="Calibri" pitchFamily="34" charset="0"/>
              </a:endParaRPr>
            </a:p>
          </p:txBody>
        </p:sp>
      </p:grpSp>
      <p:grpSp>
        <p:nvGrpSpPr>
          <p:cNvPr id="16" name="Group 6"/>
          <p:cNvGrpSpPr/>
          <p:nvPr/>
        </p:nvGrpSpPr>
        <p:grpSpPr>
          <a:xfrm>
            <a:off x="4915496" y="3657600"/>
            <a:ext cx="3009304" cy="1390352"/>
            <a:chOff x="2114847" y="1515"/>
            <a:chExt cx="1866304" cy="933152"/>
          </a:xfrm>
        </p:grpSpPr>
        <p:sp>
          <p:nvSpPr>
            <p:cNvPr id="17" name="Rounded Rectangle 16"/>
            <p:cNvSpPr/>
            <p:nvPr/>
          </p:nvSpPr>
          <p:spPr>
            <a:xfrm>
              <a:off x="2114847" y="1515"/>
              <a:ext cx="1866304" cy="933152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2267247" y="77715"/>
              <a:ext cx="1600200" cy="762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latin typeface="Calibri" pitchFamily="34" charset="0"/>
                </a:rPr>
                <a:t>Research</a:t>
              </a:r>
              <a:endParaRPr lang="en-GB" sz="2400" kern="1200" dirty="0">
                <a:latin typeface="Calibri" pitchFamily="34" charset="0"/>
              </a:endParaRPr>
            </a:p>
          </p:txBody>
        </p:sp>
      </p:grpSp>
      <p:grpSp>
        <p:nvGrpSpPr>
          <p:cNvPr id="19" name="Group 6"/>
          <p:cNvGrpSpPr/>
          <p:nvPr/>
        </p:nvGrpSpPr>
        <p:grpSpPr>
          <a:xfrm>
            <a:off x="4915496" y="5239048"/>
            <a:ext cx="3009304" cy="1390352"/>
            <a:chOff x="2114847" y="1515"/>
            <a:chExt cx="1866304" cy="933152"/>
          </a:xfrm>
        </p:grpSpPr>
        <p:sp>
          <p:nvSpPr>
            <p:cNvPr id="20" name="Rounded Rectangle 19"/>
            <p:cNvSpPr/>
            <p:nvPr/>
          </p:nvSpPr>
          <p:spPr>
            <a:xfrm>
              <a:off x="2114847" y="1515"/>
              <a:ext cx="1866304" cy="933152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2267247" y="77715"/>
              <a:ext cx="1600200" cy="762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latin typeface="Calibri" pitchFamily="34" charset="0"/>
                </a:rPr>
                <a:t>Social responsibility</a:t>
              </a:r>
              <a:endParaRPr lang="en-GB" sz="2400" kern="12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429000"/>
            <a:ext cx="8229600" cy="292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199" y="1143000"/>
            <a:ext cx="8305800" cy="1676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000" b="1" dirty="0" smtClean="0"/>
          </a:p>
          <a:p>
            <a:pPr algn="ctr"/>
            <a:endParaRPr lang="en-GB" sz="2500" dirty="0" smtClean="0"/>
          </a:p>
          <a:p>
            <a:pPr algn="ctr"/>
            <a:endParaRPr lang="en-GB" sz="2500" dirty="0" smtClean="0"/>
          </a:p>
          <a:p>
            <a:pPr algn="ctr"/>
            <a:endParaRPr lang="en-GB" sz="25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143000"/>
            <a:ext cx="2743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Guest lectures</a:t>
            </a:r>
          </a:p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Deliver modules</a:t>
            </a:r>
          </a:p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Industry feedback</a:t>
            </a:r>
          </a:p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Skills master-class</a:t>
            </a:r>
            <a:endParaRPr lang="en-GB" sz="25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799" y="1371600"/>
            <a:ext cx="3733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 smtClean="0">
                <a:solidFill>
                  <a:schemeClr val="bg1"/>
                </a:solidFill>
              </a:rPr>
              <a:t>Alumni on </a:t>
            </a:r>
            <a:br>
              <a:rPr lang="en-GB" sz="3500" b="1" dirty="0" smtClean="0">
                <a:solidFill>
                  <a:schemeClr val="bg1"/>
                </a:solidFill>
              </a:rPr>
            </a:br>
            <a:r>
              <a:rPr lang="en-GB" sz="3500" b="1" dirty="0" smtClean="0">
                <a:solidFill>
                  <a:schemeClr val="bg1"/>
                </a:solidFill>
              </a:rPr>
              <a:t>campus</a:t>
            </a:r>
            <a:endParaRPr lang="en-GB" sz="35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198" y="3048000"/>
            <a:ext cx="8305801" cy="1676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000" b="1" dirty="0" smtClean="0"/>
          </a:p>
          <a:p>
            <a:pPr algn="ctr"/>
            <a:endParaRPr lang="en-GB" sz="2500" dirty="0" smtClean="0"/>
          </a:p>
          <a:p>
            <a:pPr algn="ctr"/>
            <a:endParaRPr lang="en-GB" sz="2500" dirty="0" smtClean="0"/>
          </a:p>
          <a:p>
            <a:pPr algn="ctr"/>
            <a:endParaRPr lang="en-GB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3048000"/>
            <a:ext cx="449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Work experience</a:t>
            </a:r>
          </a:p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Site visits</a:t>
            </a:r>
          </a:p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Research out to community</a:t>
            </a:r>
          </a:p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Presentations to industry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798" y="3276600"/>
            <a:ext cx="4252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Students off </a:t>
            </a:r>
            <a:br>
              <a:rPr lang="en-GB" sz="3600" b="1" dirty="0" smtClean="0">
                <a:solidFill>
                  <a:schemeClr val="bg1"/>
                </a:solidFill>
              </a:rPr>
            </a:br>
            <a:r>
              <a:rPr lang="en-GB" sz="3600" b="1" dirty="0" smtClean="0">
                <a:solidFill>
                  <a:schemeClr val="bg1"/>
                </a:solidFill>
              </a:rPr>
              <a:t>campus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" y="4953000"/>
            <a:ext cx="8305800" cy="1676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000" b="1" dirty="0" smtClean="0"/>
          </a:p>
          <a:p>
            <a:pPr algn="ctr"/>
            <a:endParaRPr lang="en-GB" sz="2500" dirty="0" smtClean="0"/>
          </a:p>
          <a:p>
            <a:pPr algn="ctr"/>
            <a:endParaRPr lang="en-GB" sz="2500" dirty="0" smtClean="0"/>
          </a:p>
          <a:p>
            <a:pPr algn="ctr"/>
            <a:endParaRPr lang="en-GB" sz="2500" dirty="0"/>
          </a:p>
        </p:txBody>
      </p:sp>
      <p:sp>
        <p:nvSpPr>
          <p:cNvPr id="20" name="TextBox 19"/>
          <p:cNvSpPr txBox="1"/>
          <p:nvPr/>
        </p:nvSpPr>
        <p:spPr>
          <a:xfrm>
            <a:off x="4495800" y="4953000"/>
            <a:ext cx="5105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Online project mentoring</a:t>
            </a:r>
          </a:p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Judge student projects</a:t>
            </a:r>
          </a:p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Research respondents</a:t>
            </a:r>
          </a:p>
          <a:p>
            <a:pPr>
              <a:buFont typeface="Arial" pitchFamily="34" charset="0"/>
              <a:buChar char="•"/>
            </a:pPr>
            <a:r>
              <a:rPr lang="en-GB" sz="2500" dirty="0" smtClean="0">
                <a:solidFill>
                  <a:schemeClr val="bg1"/>
                </a:solidFill>
              </a:rPr>
              <a:t>Podcasts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799" y="5181600"/>
            <a:ext cx="6172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Alumni remote </a:t>
            </a:r>
            <a:br>
              <a:rPr lang="en-GB" sz="3600" b="1" dirty="0" smtClean="0">
                <a:solidFill>
                  <a:schemeClr val="bg1"/>
                </a:solidFill>
              </a:rPr>
            </a:br>
            <a:r>
              <a:rPr lang="en-GB" sz="3600" b="1" dirty="0" smtClean="0">
                <a:solidFill>
                  <a:schemeClr val="bg1"/>
                </a:solidFill>
              </a:rPr>
              <a:t>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  <p:sp>
        <p:nvSpPr>
          <p:cNvPr id="5" name="Title 9"/>
          <p:cNvSpPr txBox="1">
            <a:spLocks noGrp="1"/>
          </p:cNvSpPr>
          <p:nvPr>
            <p:ph type="title"/>
          </p:nvPr>
        </p:nvSpPr>
        <p:spPr>
          <a:xfrm>
            <a:off x="381000" y="3276600"/>
            <a:ext cx="82296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Religions and Theology </a:t>
            </a:r>
            <a:b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“Looking Outward” project</a:t>
            </a:r>
            <a:b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GB" sz="4000" b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John Zavos</a:t>
            </a:r>
            <a: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4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en-GB" sz="4000" dirty="0" smtClean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971550"/>
            <a:ext cx="7772400" cy="200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 study 1: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Alumni as mentors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>Case Study 1: Alumni as mentors</a:t>
            </a:r>
            <a:br>
              <a:rPr lang="en-GB" b="1" dirty="0" smtClean="0"/>
            </a:br>
            <a:r>
              <a:rPr lang="en-GB" b="1" dirty="0" smtClean="0">
                <a:solidFill>
                  <a:schemeClr val="tx1">
                    <a:tint val="75000"/>
                  </a:schemeClr>
                </a:solidFill>
              </a:rPr>
              <a:t> Religions and Theology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962400"/>
          </a:xfrm>
        </p:spPr>
        <p:txBody>
          <a:bodyPr>
            <a:normAutofit fontScale="85000" lnSpcReduction="20000"/>
          </a:bodyPr>
          <a:lstStyle/>
          <a:p>
            <a:r>
              <a:rPr lang="en-GB" sz="3300" dirty="0" smtClean="0"/>
              <a:t>Learning tasks looking outwards: encouraging social responsibility in the R&amp;T curriculum</a:t>
            </a:r>
          </a:p>
          <a:p>
            <a:r>
              <a:rPr lang="en-GB" sz="3300" dirty="0" smtClean="0"/>
              <a:t>Consortium of 4 units</a:t>
            </a:r>
          </a:p>
          <a:p>
            <a:r>
              <a:rPr lang="en-GB" sz="3300" dirty="0" smtClean="0"/>
              <a:t>Public facing tasks</a:t>
            </a:r>
          </a:p>
          <a:p>
            <a:pPr lvl="1"/>
            <a:r>
              <a:rPr lang="en-GB" sz="3300" dirty="0" err="1" smtClean="0"/>
              <a:t>Eg</a:t>
            </a:r>
            <a:r>
              <a:rPr lang="en-GB" sz="3300" dirty="0" smtClean="0"/>
              <a:t> exhibits in a virtual museum, guides to sacred spaces, School/LA ‘reports’ on religious issues</a:t>
            </a:r>
          </a:p>
          <a:p>
            <a:r>
              <a:rPr lang="en-GB" sz="3300" dirty="0" smtClean="0"/>
              <a:t>Alumni as mentors</a:t>
            </a:r>
          </a:p>
          <a:p>
            <a:pPr lvl="1"/>
            <a:r>
              <a:rPr lang="en-GB" sz="3300" dirty="0" smtClean="0"/>
              <a:t>Advice on project management, constituencies, work practices </a:t>
            </a:r>
            <a:r>
              <a:rPr lang="en-GB" sz="3300" dirty="0" err="1" smtClean="0"/>
              <a:t>etc</a:t>
            </a:r>
            <a:endParaRPr lang="en-GB" sz="3300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>Case Study 1: Alumni as mentors</a:t>
            </a:r>
            <a:br>
              <a:rPr lang="en-GB" b="1" dirty="0" smtClean="0"/>
            </a:br>
            <a:r>
              <a:rPr lang="en-GB" b="1" dirty="0" smtClean="0">
                <a:solidFill>
                  <a:schemeClr val="tx1">
                    <a:tint val="75000"/>
                  </a:schemeClr>
                </a:solidFill>
              </a:rPr>
              <a:t> Religions and Theology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/>
              <a:t>Feedback from students: </a:t>
            </a:r>
          </a:p>
          <a:p>
            <a:r>
              <a:rPr lang="en-US" sz="2800" dirty="0" smtClean="0"/>
              <a:t>‘</a:t>
            </a:r>
            <a:r>
              <a:rPr lang="en-US" sz="2800" dirty="0"/>
              <a:t>the mentors were a really good way of getting professional feedback on our </a:t>
            </a:r>
            <a:r>
              <a:rPr lang="en-US" sz="2800" dirty="0" smtClean="0"/>
              <a:t>work’ </a:t>
            </a:r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dirty="0" smtClean="0"/>
              <a:t>‘</a:t>
            </a:r>
            <a:r>
              <a:rPr lang="en-US" sz="2800" dirty="0"/>
              <a:t>extremely helpful and definitely helped us improve our exhibit</a:t>
            </a:r>
            <a:r>
              <a:rPr lang="en-US" sz="2800" dirty="0" smtClean="0"/>
              <a:t>’</a:t>
            </a:r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dirty="0" smtClean="0"/>
              <a:t>‘</a:t>
            </a:r>
            <a:r>
              <a:rPr lang="en-US" sz="2800" dirty="0"/>
              <a:t>My mentor was very helpful, always sending long emails with points to help </a:t>
            </a:r>
            <a:r>
              <a:rPr lang="en-US" sz="2800" dirty="0" smtClean="0"/>
              <a:t>us’</a:t>
            </a:r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dirty="0" smtClean="0"/>
              <a:t>‘</a:t>
            </a:r>
            <a:r>
              <a:rPr lang="en-US" sz="2800" dirty="0"/>
              <a:t>it was really useful having that outsider help who can give feedback if needed</a:t>
            </a:r>
            <a:r>
              <a:rPr lang="en-US" sz="2800" dirty="0" smtClean="0"/>
              <a:t>’</a:t>
            </a:r>
            <a:endParaRPr lang="en-GB" sz="2800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2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>Case Study 1: Alumni as mentors</a:t>
            </a:r>
            <a:br>
              <a:rPr lang="en-GB" b="1" dirty="0" smtClean="0"/>
            </a:br>
            <a:r>
              <a:rPr lang="en-GB" b="1" dirty="0" smtClean="0">
                <a:solidFill>
                  <a:schemeClr val="tx1">
                    <a:tint val="75000"/>
                  </a:schemeClr>
                </a:solidFill>
              </a:rPr>
              <a:t> Religions and Theology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Feedback from mentors:</a:t>
            </a:r>
          </a:p>
          <a:p>
            <a:r>
              <a:rPr lang="en-US" sz="2800" dirty="0" smtClean="0"/>
              <a:t>‘</a:t>
            </a:r>
            <a:r>
              <a:rPr lang="en-GB" sz="2800" dirty="0" smtClean="0"/>
              <a:t>this was a good experience for me’</a:t>
            </a:r>
          </a:p>
          <a:p>
            <a:r>
              <a:rPr lang="en-GB" sz="2800" dirty="0" smtClean="0"/>
              <a:t>‘it got me back to thinking about exhibits and best practices, so I found benefit’</a:t>
            </a:r>
          </a:p>
          <a:p>
            <a:r>
              <a:rPr lang="en-GB" sz="2800" dirty="0" smtClean="0"/>
              <a:t>‘I especially enjoyed this because there were some common themes in their exhibit that come with immigration and the museum I work at is about immigration to the state of Wisconsin’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  <p:pic>
        <p:nvPicPr>
          <p:cNvPr id="4" name="Picture 3" descr="TAB_col_white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655064" cy="7010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2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404</Words>
  <Application>Microsoft Office PowerPoint</Application>
  <PresentationFormat>On-screen Show (4:3)</PresentationFormat>
  <Paragraphs>129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Using Alumni in  Teaching and Learning</vt:lpstr>
      <vt:lpstr>Today’s session</vt:lpstr>
      <vt:lpstr>A bit about DDAR</vt:lpstr>
      <vt:lpstr>Alumni volunteering</vt:lpstr>
      <vt:lpstr>Slide 5</vt:lpstr>
      <vt:lpstr> Religions and Theology  “Looking Outward” project  John Zavos </vt:lpstr>
      <vt:lpstr>Case Study 1: Alumni as mentors  Religions and Theology </vt:lpstr>
      <vt:lpstr>Case Study 1: Alumni as mentors  Religions and Theology </vt:lpstr>
      <vt:lpstr>Case Study 1: Alumni as mentors  Religions and Theology </vt:lpstr>
      <vt:lpstr> Y2 course unit  Societal Multilingualism  Yaron Matras </vt:lpstr>
      <vt:lpstr>Case Study 2:  Alumni as respondents Societal Multilingualism</vt:lpstr>
      <vt:lpstr> Multilingual Manchester –  local schools  Yaron Matras </vt:lpstr>
      <vt:lpstr>Case Study 3:  Alumni as facilitators Multilingual Manchester</vt:lpstr>
      <vt:lpstr>How we can help</vt:lpstr>
      <vt:lpstr> Questions and suggestions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Alumni support of  Widening Participation</dc:title>
  <dc:creator>Richard Screaton</dc:creator>
  <cp:lastModifiedBy>mzyssep5</cp:lastModifiedBy>
  <cp:revision>90</cp:revision>
  <dcterms:created xsi:type="dcterms:W3CDTF">2006-08-16T00:00:00Z</dcterms:created>
  <dcterms:modified xsi:type="dcterms:W3CDTF">2013-06-25T15:40:40Z</dcterms:modified>
</cp:coreProperties>
</file>